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1"/>
  </p:notesMasterIdLst>
  <p:sldIdLst>
    <p:sldId id="256" r:id="rId2"/>
    <p:sldId id="258" r:id="rId3"/>
    <p:sldId id="257" r:id="rId4"/>
    <p:sldId id="259" r:id="rId5"/>
    <p:sldId id="260" r:id="rId6"/>
    <p:sldId id="261" r:id="rId7"/>
    <p:sldId id="336" r:id="rId8"/>
    <p:sldId id="337" r:id="rId9"/>
    <p:sldId id="351" r:id="rId10"/>
    <p:sldId id="262" r:id="rId11"/>
    <p:sldId id="263" r:id="rId12"/>
    <p:sldId id="264" r:id="rId13"/>
    <p:sldId id="265" r:id="rId14"/>
    <p:sldId id="266" r:id="rId15"/>
    <p:sldId id="267" r:id="rId16"/>
    <p:sldId id="272" r:id="rId17"/>
    <p:sldId id="268" r:id="rId18"/>
    <p:sldId id="349" r:id="rId19"/>
    <p:sldId id="270" r:id="rId20"/>
    <p:sldId id="271" r:id="rId21"/>
    <p:sldId id="338" r:id="rId22"/>
    <p:sldId id="346" r:id="rId23"/>
    <p:sldId id="347" r:id="rId24"/>
    <p:sldId id="348" r:id="rId25"/>
    <p:sldId id="273" r:id="rId26"/>
    <p:sldId id="274" r:id="rId27"/>
    <p:sldId id="276" r:id="rId28"/>
    <p:sldId id="277" r:id="rId29"/>
    <p:sldId id="278" r:id="rId30"/>
    <p:sldId id="279" r:id="rId31"/>
    <p:sldId id="281" r:id="rId32"/>
    <p:sldId id="282" r:id="rId33"/>
    <p:sldId id="283" r:id="rId34"/>
    <p:sldId id="284" r:id="rId35"/>
    <p:sldId id="285" r:id="rId36"/>
    <p:sldId id="286" r:id="rId37"/>
    <p:sldId id="287" r:id="rId38"/>
    <p:sldId id="289" r:id="rId39"/>
    <p:sldId id="290" r:id="rId40"/>
    <p:sldId id="291" r:id="rId41"/>
    <p:sldId id="292" r:id="rId42"/>
    <p:sldId id="353" r:id="rId43"/>
    <p:sldId id="293" r:id="rId44"/>
    <p:sldId id="294" r:id="rId45"/>
    <p:sldId id="295" r:id="rId46"/>
    <p:sldId id="296" r:id="rId47"/>
    <p:sldId id="297" r:id="rId48"/>
    <p:sldId id="298" r:id="rId49"/>
    <p:sldId id="299" r:id="rId50"/>
    <p:sldId id="300" r:id="rId51"/>
    <p:sldId id="354" r:id="rId52"/>
    <p:sldId id="301" r:id="rId53"/>
    <p:sldId id="302" r:id="rId54"/>
    <p:sldId id="303" r:id="rId55"/>
    <p:sldId id="306" r:id="rId56"/>
    <p:sldId id="307" r:id="rId57"/>
    <p:sldId id="304" r:id="rId58"/>
    <p:sldId id="350" r:id="rId59"/>
    <p:sldId id="305" r:id="rId60"/>
    <p:sldId id="311" r:id="rId61"/>
    <p:sldId id="312" r:id="rId62"/>
    <p:sldId id="313" r:id="rId63"/>
    <p:sldId id="314" r:id="rId64"/>
    <p:sldId id="315" r:id="rId65"/>
    <p:sldId id="316" r:id="rId66"/>
    <p:sldId id="317" r:id="rId67"/>
    <p:sldId id="318" r:id="rId68"/>
    <p:sldId id="326" r:id="rId69"/>
    <p:sldId id="327" r:id="rId70"/>
    <p:sldId id="329" r:id="rId71"/>
    <p:sldId id="330" r:id="rId72"/>
    <p:sldId id="331" r:id="rId73"/>
    <p:sldId id="332" r:id="rId74"/>
    <p:sldId id="333" r:id="rId75"/>
    <p:sldId id="355" r:id="rId76"/>
    <p:sldId id="356" r:id="rId77"/>
    <p:sldId id="334" r:id="rId78"/>
    <p:sldId id="335" r:id="rId79"/>
    <p:sldId id="352" r:id="rId80"/>
  </p:sldIdLst>
  <p:sldSz cx="18288000" cy="10287000"/>
  <p:notesSz cx="6858000" cy="9144000"/>
  <p:embeddedFontLst>
    <p:embeddedFont>
      <p:font typeface="Cambria" panose="02040503050406030204" pitchFamily="18" charset="0"/>
      <p:regular r:id="rId82"/>
      <p:bold r:id="rId83"/>
      <p:italic r:id="rId84"/>
      <p:boldItalic r:id="rId85"/>
    </p:embeddedFont>
    <p:embeddedFont>
      <p:font typeface="Open Sans" panose="020B0606030504020204" pitchFamily="34" charset="0"/>
      <p:regular r:id="rId86"/>
      <p:bold r:id="rId87"/>
      <p:italic r:id="rId88"/>
      <p:boldItalic r:id="rId89"/>
    </p:embeddedFont>
    <p:embeddedFont>
      <p:font typeface="Open Sans Bold" panose="020B0806030504020204" charset="0"/>
      <p:regular r:id="rId90"/>
    </p:embeddedFont>
    <p:embeddedFont>
      <p:font typeface="Open Sans Italics" panose="020B0604020202020204" charset="0"/>
      <p:regular r:id="rId91"/>
    </p:embeddedFont>
    <p:embeddedFont>
      <p:font typeface="Tahoma" panose="020B0604030504040204" pitchFamily="34" charset="0"/>
      <p:regular r:id="rId92"/>
      <p:bold r:id="rId93"/>
    </p:embeddedFont>
    <p:embeddedFont>
      <p:font typeface="Verdana" panose="020B0604030504040204" pitchFamily="34" charset="0"/>
      <p:regular r:id="rId94"/>
      <p:bold r:id="rId95"/>
      <p:italic r:id="rId96"/>
      <p:boldItalic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8C9BC8-A0D4-48FA-8E0D-FA8BF9DCC8AF}" v="46" dt="2025-03-31T14:46:18.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sella Quaresma" userId="d2f30f4498adf766" providerId="LiveId" clId="{EA8C9BC8-A0D4-48FA-8E0D-FA8BF9DCC8AF}"/>
    <pc:docChg chg="undo redo custSel addSld delSld modSld sldOrd">
      <pc:chgData name="Gisella Quaresma" userId="d2f30f4498adf766" providerId="LiveId" clId="{EA8C9BC8-A0D4-48FA-8E0D-FA8BF9DCC8AF}" dt="2025-03-31T15:00:03.837" v="1007"/>
      <pc:docMkLst>
        <pc:docMk/>
      </pc:docMkLst>
      <pc:sldChg chg="addSp modSp mod modNotes">
        <pc:chgData name="Gisella Quaresma" userId="d2f30f4498adf766" providerId="LiveId" clId="{EA8C9BC8-A0D4-48FA-8E0D-FA8BF9DCC8AF}" dt="2025-03-28T18:20:02.226" v="237" actId="1076"/>
        <pc:sldMkLst>
          <pc:docMk/>
          <pc:sldMk cId="0" sldId="256"/>
        </pc:sldMkLst>
        <pc:spChg chg="mod">
          <ac:chgData name="Gisella Quaresma" userId="d2f30f4498adf766" providerId="LiveId" clId="{EA8C9BC8-A0D4-48FA-8E0D-FA8BF9DCC8AF}" dt="2025-03-28T18:18:57.458" v="198" actId="1076"/>
          <ac:spMkLst>
            <pc:docMk/>
            <pc:sldMk cId="0" sldId="256"/>
            <ac:spMk id="3" creationId="{00000000-0000-0000-0000-000000000000}"/>
          </ac:spMkLst>
        </pc:spChg>
        <pc:spChg chg="mod">
          <ac:chgData name="Gisella Quaresma" userId="d2f30f4498adf766" providerId="LiveId" clId="{EA8C9BC8-A0D4-48FA-8E0D-FA8BF9DCC8AF}" dt="2025-03-28T18:18:53.218" v="197" actId="1076"/>
          <ac:spMkLst>
            <pc:docMk/>
            <pc:sldMk cId="0" sldId="256"/>
            <ac:spMk id="4" creationId="{00000000-0000-0000-0000-000000000000}"/>
          </ac:spMkLst>
        </pc:spChg>
        <pc:spChg chg="add mod">
          <ac:chgData name="Gisella Quaresma" userId="d2f30f4498adf766" providerId="LiveId" clId="{EA8C9BC8-A0D4-48FA-8E0D-FA8BF9DCC8AF}" dt="2025-03-28T18:19:54.128" v="234" actId="1076"/>
          <ac:spMkLst>
            <pc:docMk/>
            <pc:sldMk cId="0" sldId="256"/>
            <ac:spMk id="5" creationId="{EC179451-1568-4159-EA1F-237F68FAE48F}"/>
          </ac:spMkLst>
        </pc:spChg>
        <pc:spChg chg="add mod">
          <ac:chgData name="Gisella Quaresma" userId="d2f30f4498adf766" providerId="LiveId" clId="{EA8C9BC8-A0D4-48FA-8E0D-FA8BF9DCC8AF}" dt="2025-03-28T18:20:02.226" v="237" actId="1076"/>
          <ac:spMkLst>
            <pc:docMk/>
            <pc:sldMk cId="0" sldId="256"/>
            <ac:spMk id="6" creationId="{780B7F17-7F25-0F8C-EF63-3EE39DCBEE78}"/>
          </ac:spMkLst>
        </pc:spChg>
      </pc:sldChg>
      <pc:sldChg chg="modSp mod">
        <pc:chgData name="Gisella Quaresma" userId="d2f30f4498adf766" providerId="LiveId" clId="{EA8C9BC8-A0D4-48FA-8E0D-FA8BF9DCC8AF}" dt="2025-03-28T16:37:02.687" v="0" actId="123"/>
        <pc:sldMkLst>
          <pc:docMk/>
          <pc:sldMk cId="0" sldId="257"/>
        </pc:sldMkLst>
        <pc:spChg chg="mod">
          <ac:chgData name="Gisella Quaresma" userId="d2f30f4498adf766" providerId="LiveId" clId="{EA8C9BC8-A0D4-48FA-8E0D-FA8BF9DCC8AF}" dt="2025-03-28T16:37:02.687" v="0" actId="123"/>
          <ac:spMkLst>
            <pc:docMk/>
            <pc:sldMk cId="0" sldId="257"/>
            <ac:spMk id="4" creationId="{00000000-0000-0000-0000-000000000000}"/>
          </ac:spMkLst>
        </pc:spChg>
      </pc:sldChg>
      <pc:sldChg chg="modSp mod ord">
        <pc:chgData name="Gisella Quaresma" userId="d2f30f4498adf766" providerId="LiveId" clId="{EA8C9BC8-A0D4-48FA-8E0D-FA8BF9DCC8AF}" dt="2025-03-28T18:20:24.363" v="242"/>
        <pc:sldMkLst>
          <pc:docMk/>
          <pc:sldMk cId="0" sldId="258"/>
        </pc:sldMkLst>
        <pc:spChg chg="mod">
          <ac:chgData name="Gisella Quaresma" userId="d2f30f4498adf766" providerId="LiveId" clId="{EA8C9BC8-A0D4-48FA-8E0D-FA8BF9DCC8AF}" dt="2025-03-28T18:20:13.495" v="240" actId="20577"/>
          <ac:spMkLst>
            <pc:docMk/>
            <pc:sldMk cId="0" sldId="258"/>
            <ac:spMk id="3" creationId="{00000000-0000-0000-0000-000000000000}"/>
          </ac:spMkLst>
        </pc:spChg>
      </pc:sldChg>
      <pc:sldChg chg="modSp mod">
        <pc:chgData name="Gisella Quaresma" userId="d2f30f4498adf766" providerId="LiveId" clId="{EA8C9BC8-A0D4-48FA-8E0D-FA8BF9DCC8AF}" dt="2025-03-28T17:45:23.740" v="43" actId="115"/>
        <pc:sldMkLst>
          <pc:docMk/>
          <pc:sldMk cId="0" sldId="261"/>
        </pc:sldMkLst>
        <pc:spChg chg="mod">
          <ac:chgData name="Gisella Quaresma" userId="d2f30f4498adf766" providerId="LiveId" clId="{EA8C9BC8-A0D4-48FA-8E0D-FA8BF9DCC8AF}" dt="2025-03-28T17:45:23.740" v="43" actId="115"/>
          <ac:spMkLst>
            <pc:docMk/>
            <pc:sldMk cId="0" sldId="261"/>
            <ac:spMk id="5" creationId="{00000000-0000-0000-0000-000000000000}"/>
          </ac:spMkLst>
        </pc:spChg>
      </pc:sldChg>
      <pc:sldChg chg="ord">
        <pc:chgData name="Gisella Quaresma" userId="d2f30f4498adf766" providerId="LiveId" clId="{EA8C9BC8-A0D4-48FA-8E0D-FA8BF9DCC8AF}" dt="2025-03-30T19:08:03.209" v="280"/>
        <pc:sldMkLst>
          <pc:docMk/>
          <pc:sldMk cId="0" sldId="262"/>
        </pc:sldMkLst>
      </pc:sldChg>
      <pc:sldChg chg="modSp mod">
        <pc:chgData name="Gisella Quaresma" userId="d2f30f4498adf766" providerId="LiveId" clId="{EA8C9BC8-A0D4-48FA-8E0D-FA8BF9DCC8AF}" dt="2025-03-30T19:11:36.231" v="287" actId="20577"/>
        <pc:sldMkLst>
          <pc:docMk/>
          <pc:sldMk cId="0" sldId="263"/>
        </pc:sldMkLst>
        <pc:spChg chg="mod">
          <ac:chgData name="Gisella Quaresma" userId="d2f30f4498adf766" providerId="LiveId" clId="{EA8C9BC8-A0D4-48FA-8E0D-FA8BF9DCC8AF}" dt="2025-03-30T19:11:36.231" v="287" actId="20577"/>
          <ac:spMkLst>
            <pc:docMk/>
            <pc:sldMk cId="0" sldId="263"/>
            <ac:spMk id="4" creationId="{00000000-0000-0000-0000-000000000000}"/>
          </ac:spMkLst>
        </pc:spChg>
      </pc:sldChg>
      <pc:sldChg chg="modSp mod">
        <pc:chgData name="Gisella Quaresma" userId="d2f30f4498adf766" providerId="LiveId" clId="{EA8C9BC8-A0D4-48FA-8E0D-FA8BF9DCC8AF}" dt="2025-03-30T21:31:22.602" v="818" actId="122"/>
        <pc:sldMkLst>
          <pc:docMk/>
          <pc:sldMk cId="0" sldId="264"/>
        </pc:sldMkLst>
        <pc:spChg chg="mod">
          <ac:chgData name="Gisella Quaresma" userId="d2f30f4498adf766" providerId="LiveId" clId="{EA8C9BC8-A0D4-48FA-8E0D-FA8BF9DCC8AF}" dt="2025-03-30T19:12:51.054" v="304" actId="20577"/>
          <ac:spMkLst>
            <pc:docMk/>
            <pc:sldMk cId="0" sldId="264"/>
            <ac:spMk id="5" creationId="{00000000-0000-0000-0000-000000000000}"/>
          </ac:spMkLst>
        </pc:spChg>
        <pc:spChg chg="mod">
          <ac:chgData name="Gisella Quaresma" userId="d2f30f4498adf766" providerId="LiveId" clId="{EA8C9BC8-A0D4-48FA-8E0D-FA8BF9DCC8AF}" dt="2025-03-30T21:31:22.602" v="818" actId="122"/>
          <ac:spMkLst>
            <pc:docMk/>
            <pc:sldMk cId="0" sldId="264"/>
            <ac:spMk id="6" creationId="{00000000-0000-0000-0000-000000000000}"/>
          </ac:spMkLst>
        </pc:spChg>
        <pc:spChg chg="mod">
          <ac:chgData name="Gisella Quaresma" userId="d2f30f4498adf766" providerId="LiveId" clId="{EA8C9BC8-A0D4-48FA-8E0D-FA8BF9DCC8AF}" dt="2025-03-30T19:14:36.956" v="330" actId="20577"/>
          <ac:spMkLst>
            <pc:docMk/>
            <pc:sldMk cId="0" sldId="264"/>
            <ac:spMk id="7" creationId="{00000000-0000-0000-0000-000000000000}"/>
          </ac:spMkLst>
        </pc:spChg>
        <pc:spChg chg="mod">
          <ac:chgData name="Gisella Quaresma" userId="d2f30f4498adf766" providerId="LiveId" clId="{EA8C9BC8-A0D4-48FA-8E0D-FA8BF9DCC8AF}" dt="2025-03-30T21:31:12.735" v="817" actId="122"/>
          <ac:spMkLst>
            <pc:docMk/>
            <pc:sldMk cId="0" sldId="264"/>
            <ac:spMk id="8" creationId="{00000000-0000-0000-0000-000000000000}"/>
          </ac:spMkLst>
        </pc:spChg>
      </pc:sldChg>
      <pc:sldChg chg="addSp modSp mod">
        <pc:chgData name="Gisella Quaresma" userId="d2f30f4498adf766" providerId="LiveId" clId="{EA8C9BC8-A0D4-48FA-8E0D-FA8BF9DCC8AF}" dt="2025-03-30T19:20:23.001" v="349" actId="1076"/>
        <pc:sldMkLst>
          <pc:docMk/>
          <pc:sldMk cId="0" sldId="266"/>
        </pc:sldMkLst>
        <pc:spChg chg="mod">
          <ac:chgData name="Gisella Quaresma" userId="d2f30f4498adf766" providerId="LiveId" clId="{EA8C9BC8-A0D4-48FA-8E0D-FA8BF9DCC8AF}" dt="2025-03-30T19:18:39.410" v="343" actId="1076"/>
          <ac:spMkLst>
            <pc:docMk/>
            <pc:sldMk cId="0" sldId="266"/>
            <ac:spMk id="2" creationId="{00000000-0000-0000-0000-000000000000}"/>
          </ac:spMkLst>
        </pc:spChg>
        <pc:spChg chg="mod">
          <ac:chgData name="Gisella Quaresma" userId="d2f30f4498adf766" providerId="LiveId" clId="{EA8C9BC8-A0D4-48FA-8E0D-FA8BF9DCC8AF}" dt="2025-03-30T19:17:03.518" v="337" actId="1076"/>
          <ac:spMkLst>
            <pc:docMk/>
            <pc:sldMk cId="0" sldId="266"/>
            <ac:spMk id="3" creationId="{00000000-0000-0000-0000-000000000000}"/>
          </ac:spMkLst>
        </pc:spChg>
        <pc:spChg chg="mod">
          <ac:chgData name="Gisella Quaresma" userId="d2f30f4498adf766" providerId="LiveId" clId="{EA8C9BC8-A0D4-48FA-8E0D-FA8BF9DCC8AF}" dt="2025-03-30T19:16:45.719" v="336" actId="20577"/>
          <ac:spMkLst>
            <pc:docMk/>
            <pc:sldMk cId="0" sldId="266"/>
            <ac:spMk id="5" creationId="{00000000-0000-0000-0000-000000000000}"/>
          </ac:spMkLst>
        </pc:spChg>
        <pc:picChg chg="add mod">
          <ac:chgData name="Gisella Quaresma" userId="d2f30f4498adf766" providerId="LiveId" clId="{EA8C9BC8-A0D4-48FA-8E0D-FA8BF9DCC8AF}" dt="2025-03-30T19:20:23.001" v="349" actId="1076"/>
          <ac:picMkLst>
            <pc:docMk/>
            <pc:sldMk cId="0" sldId="266"/>
            <ac:picMk id="10" creationId="{BED3BB76-F4B6-AD4B-169D-10DC8D963111}"/>
          </ac:picMkLst>
        </pc:picChg>
      </pc:sldChg>
      <pc:sldChg chg="modSp mod">
        <pc:chgData name="Gisella Quaresma" userId="d2f30f4498adf766" providerId="LiveId" clId="{EA8C9BC8-A0D4-48FA-8E0D-FA8BF9DCC8AF}" dt="2025-03-30T19:08:55.486" v="285" actId="20577"/>
        <pc:sldMkLst>
          <pc:docMk/>
          <pc:sldMk cId="0" sldId="267"/>
        </pc:sldMkLst>
        <pc:spChg chg="mod">
          <ac:chgData name="Gisella Quaresma" userId="d2f30f4498adf766" providerId="LiveId" clId="{EA8C9BC8-A0D4-48FA-8E0D-FA8BF9DCC8AF}" dt="2025-03-30T19:08:55.486" v="285" actId="20577"/>
          <ac:spMkLst>
            <pc:docMk/>
            <pc:sldMk cId="0" sldId="267"/>
            <ac:spMk id="5" creationId="{00000000-0000-0000-0000-000000000000}"/>
          </ac:spMkLst>
        </pc:spChg>
      </pc:sldChg>
      <pc:sldChg chg="addSp delSp modSp mod">
        <pc:chgData name="Gisella Quaresma" userId="d2f30f4498adf766" providerId="LiveId" clId="{EA8C9BC8-A0D4-48FA-8E0D-FA8BF9DCC8AF}" dt="2025-03-30T19:23:14.341" v="355" actId="14100"/>
        <pc:sldMkLst>
          <pc:docMk/>
          <pc:sldMk cId="0" sldId="268"/>
        </pc:sldMkLst>
        <pc:spChg chg="mod">
          <ac:chgData name="Gisella Quaresma" userId="d2f30f4498adf766" providerId="LiveId" clId="{EA8C9BC8-A0D4-48FA-8E0D-FA8BF9DCC8AF}" dt="2025-03-28T18:42:22.594" v="271" actId="14100"/>
          <ac:spMkLst>
            <pc:docMk/>
            <pc:sldMk cId="0" sldId="268"/>
            <ac:spMk id="3" creationId="{00000000-0000-0000-0000-000000000000}"/>
          </ac:spMkLst>
        </pc:spChg>
        <pc:spChg chg="del mod">
          <ac:chgData name="Gisella Quaresma" userId="d2f30f4498adf766" providerId="LiveId" clId="{EA8C9BC8-A0D4-48FA-8E0D-FA8BF9DCC8AF}" dt="2025-03-30T19:22:33.202" v="351" actId="478"/>
          <ac:spMkLst>
            <pc:docMk/>
            <pc:sldMk cId="0" sldId="268"/>
            <ac:spMk id="4" creationId="{00000000-0000-0000-0000-000000000000}"/>
          </ac:spMkLst>
        </pc:spChg>
        <pc:spChg chg="add mod">
          <ac:chgData name="Gisella Quaresma" userId="d2f30f4498adf766" providerId="LiveId" clId="{EA8C9BC8-A0D4-48FA-8E0D-FA8BF9DCC8AF}" dt="2025-03-30T19:22:56.997" v="352"/>
          <ac:spMkLst>
            <pc:docMk/>
            <pc:sldMk cId="0" sldId="268"/>
            <ac:spMk id="5" creationId="{A61B6869-6813-437F-92BF-1461863CB461}"/>
          </ac:spMkLst>
        </pc:spChg>
        <pc:spChg chg="add mod">
          <ac:chgData name="Gisella Quaresma" userId="d2f30f4498adf766" providerId="LiveId" clId="{EA8C9BC8-A0D4-48FA-8E0D-FA8BF9DCC8AF}" dt="2025-03-30T19:23:14.341" v="355" actId="14100"/>
          <ac:spMkLst>
            <pc:docMk/>
            <pc:sldMk cId="0" sldId="268"/>
            <ac:spMk id="6" creationId="{61184E87-0DD6-368D-8C5D-CB07724240F6}"/>
          </ac:spMkLst>
        </pc:spChg>
      </pc:sldChg>
      <pc:sldChg chg="modSp del mod">
        <pc:chgData name="Gisella Quaresma" userId="d2f30f4498adf766" providerId="LiveId" clId="{EA8C9BC8-A0D4-48FA-8E0D-FA8BF9DCC8AF}" dt="2025-03-30T19:24:36.672" v="364" actId="47"/>
        <pc:sldMkLst>
          <pc:docMk/>
          <pc:sldMk cId="0" sldId="269"/>
        </pc:sldMkLst>
      </pc:sldChg>
      <pc:sldChg chg="modSp mod">
        <pc:chgData name="Gisella Quaresma" userId="d2f30f4498adf766" providerId="LiveId" clId="{EA8C9BC8-A0D4-48FA-8E0D-FA8BF9DCC8AF}" dt="2025-03-28T18:43:08.714" v="276" actId="14100"/>
        <pc:sldMkLst>
          <pc:docMk/>
          <pc:sldMk cId="0" sldId="270"/>
        </pc:sldMkLst>
        <pc:spChg chg="mod">
          <ac:chgData name="Gisella Quaresma" userId="d2f30f4498adf766" providerId="LiveId" clId="{EA8C9BC8-A0D4-48FA-8E0D-FA8BF9DCC8AF}" dt="2025-03-28T18:43:01.779" v="274" actId="14100"/>
          <ac:spMkLst>
            <pc:docMk/>
            <pc:sldMk cId="0" sldId="270"/>
            <ac:spMk id="3" creationId="{00000000-0000-0000-0000-000000000000}"/>
          </ac:spMkLst>
        </pc:spChg>
        <pc:spChg chg="mod">
          <ac:chgData name="Gisella Quaresma" userId="d2f30f4498adf766" providerId="LiveId" clId="{EA8C9BC8-A0D4-48FA-8E0D-FA8BF9DCC8AF}" dt="2025-03-28T18:43:08.714" v="276" actId="14100"/>
          <ac:spMkLst>
            <pc:docMk/>
            <pc:sldMk cId="0" sldId="270"/>
            <ac:spMk id="4" creationId="{00000000-0000-0000-0000-000000000000}"/>
          </ac:spMkLst>
        </pc:spChg>
      </pc:sldChg>
      <pc:sldChg chg="modSp mod">
        <pc:chgData name="Gisella Quaresma" userId="d2f30f4498adf766" providerId="LiveId" clId="{EA8C9BC8-A0D4-48FA-8E0D-FA8BF9DCC8AF}" dt="2025-03-28T18:43:24.048" v="278" actId="14100"/>
        <pc:sldMkLst>
          <pc:docMk/>
          <pc:sldMk cId="0" sldId="271"/>
        </pc:sldMkLst>
        <pc:spChg chg="mod">
          <ac:chgData name="Gisella Quaresma" userId="d2f30f4498adf766" providerId="LiveId" clId="{EA8C9BC8-A0D4-48FA-8E0D-FA8BF9DCC8AF}" dt="2025-03-28T18:43:18.849" v="277" actId="14100"/>
          <ac:spMkLst>
            <pc:docMk/>
            <pc:sldMk cId="0" sldId="271"/>
            <ac:spMk id="3" creationId="{00000000-0000-0000-0000-000000000000}"/>
          </ac:spMkLst>
        </pc:spChg>
        <pc:spChg chg="mod">
          <ac:chgData name="Gisella Quaresma" userId="d2f30f4498adf766" providerId="LiveId" clId="{EA8C9BC8-A0D4-48FA-8E0D-FA8BF9DCC8AF}" dt="2025-03-28T18:43:24.048" v="278" actId="14100"/>
          <ac:spMkLst>
            <pc:docMk/>
            <pc:sldMk cId="0" sldId="271"/>
            <ac:spMk id="4" creationId="{00000000-0000-0000-0000-000000000000}"/>
          </ac:spMkLst>
        </pc:spChg>
      </pc:sldChg>
      <pc:sldChg chg="add del">
        <pc:chgData name="Gisella Quaresma" userId="d2f30f4498adf766" providerId="LiveId" clId="{EA8C9BC8-A0D4-48FA-8E0D-FA8BF9DCC8AF}" dt="2025-03-30T19:32:46.797" v="394" actId="2696"/>
        <pc:sldMkLst>
          <pc:docMk/>
          <pc:sldMk cId="0" sldId="272"/>
        </pc:sldMkLst>
      </pc:sldChg>
      <pc:sldChg chg="add">
        <pc:chgData name="Gisella Quaresma" userId="d2f30f4498adf766" providerId="LiveId" clId="{EA8C9BC8-A0D4-48FA-8E0D-FA8BF9DCC8AF}" dt="2025-03-30T19:32:52.057" v="395"/>
        <pc:sldMkLst>
          <pc:docMk/>
          <pc:sldMk cId="86889437" sldId="272"/>
        </pc:sldMkLst>
      </pc:sldChg>
      <pc:sldChg chg="modSp del mod">
        <pc:chgData name="Gisella Quaresma" userId="d2f30f4498adf766" providerId="LiveId" clId="{EA8C9BC8-A0D4-48FA-8E0D-FA8BF9DCC8AF}" dt="2025-03-30T19:38:03.047" v="465" actId="47"/>
        <pc:sldMkLst>
          <pc:docMk/>
          <pc:sldMk cId="0" sldId="275"/>
        </pc:sldMkLst>
        <pc:spChg chg="mod">
          <ac:chgData name="Gisella Quaresma" userId="d2f30f4498adf766" providerId="LiveId" clId="{EA8C9BC8-A0D4-48FA-8E0D-FA8BF9DCC8AF}" dt="2025-03-30T19:35:35.313" v="458" actId="790"/>
          <ac:spMkLst>
            <pc:docMk/>
            <pc:sldMk cId="0" sldId="275"/>
            <ac:spMk id="2" creationId="{00000000-0000-0000-0000-000000000000}"/>
          </ac:spMkLst>
        </pc:spChg>
        <pc:spChg chg="mod">
          <ac:chgData name="Gisella Quaresma" userId="d2f30f4498adf766" providerId="LiveId" clId="{EA8C9BC8-A0D4-48FA-8E0D-FA8BF9DCC8AF}" dt="2025-03-30T19:36:03.917" v="459" actId="1076"/>
          <ac:spMkLst>
            <pc:docMk/>
            <pc:sldMk cId="0" sldId="275"/>
            <ac:spMk id="4" creationId="{00000000-0000-0000-0000-000000000000}"/>
          </ac:spMkLst>
        </pc:spChg>
        <pc:spChg chg="mod">
          <ac:chgData name="Gisella Quaresma" userId="d2f30f4498adf766" providerId="LiveId" clId="{EA8C9BC8-A0D4-48FA-8E0D-FA8BF9DCC8AF}" dt="2025-03-30T19:35:25.461" v="457" actId="20577"/>
          <ac:spMkLst>
            <pc:docMk/>
            <pc:sldMk cId="0" sldId="275"/>
            <ac:spMk id="6" creationId="{00000000-0000-0000-0000-000000000000}"/>
          </ac:spMkLst>
        </pc:spChg>
        <pc:spChg chg="mod">
          <ac:chgData name="Gisella Quaresma" userId="d2f30f4498adf766" providerId="LiveId" clId="{EA8C9BC8-A0D4-48FA-8E0D-FA8BF9DCC8AF}" dt="2025-03-30T19:34:47.551" v="437" actId="122"/>
          <ac:spMkLst>
            <pc:docMk/>
            <pc:sldMk cId="0" sldId="275"/>
            <ac:spMk id="9" creationId="{00000000-0000-0000-0000-000000000000}"/>
          </ac:spMkLst>
        </pc:spChg>
      </pc:sldChg>
      <pc:sldChg chg="ord modNotes">
        <pc:chgData name="Gisella Quaresma" userId="d2f30f4498adf766" providerId="LiveId" clId="{EA8C9BC8-A0D4-48FA-8E0D-FA8BF9DCC8AF}" dt="2025-03-30T19:36:36.388" v="461"/>
        <pc:sldMkLst>
          <pc:docMk/>
          <pc:sldMk cId="0" sldId="276"/>
        </pc:sldMkLst>
      </pc:sldChg>
      <pc:sldChg chg="modSp mod">
        <pc:chgData name="Gisella Quaresma" userId="d2f30f4498adf766" providerId="LiveId" clId="{EA8C9BC8-A0D4-48FA-8E0D-FA8BF9DCC8AF}" dt="2025-03-30T19:38:31.018" v="470" actId="122"/>
        <pc:sldMkLst>
          <pc:docMk/>
          <pc:sldMk cId="0" sldId="277"/>
        </pc:sldMkLst>
        <pc:spChg chg="mod">
          <ac:chgData name="Gisella Quaresma" userId="d2f30f4498adf766" providerId="LiveId" clId="{EA8C9BC8-A0D4-48FA-8E0D-FA8BF9DCC8AF}" dt="2025-03-30T19:38:31.018" v="470" actId="122"/>
          <ac:spMkLst>
            <pc:docMk/>
            <pc:sldMk cId="0" sldId="277"/>
            <ac:spMk id="5" creationId="{00000000-0000-0000-0000-000000000000}"/>
          </ac:spMkLst>
        </pc:spChg>
        <pc:spChg chg="mod">
          <ac:chgData name="Gisella Quaresma" userId="d2f30f4498adf766" providerId="LiveId" clId="{EA8C9BC8-A0D4-48FA-8E0D-FA8BF9DCC8AF}" dt="2025-03-30T19:38:24.682" v="469" actId="122"/>
          <ac:spMkLst>
            <pc:docMk/>
            <pc:sldMk cId="0" sldId="277"/>
            <ac:spMk id="7" creationId="{00000000-0000-0000-0000-000000000000}"/>
          </ac:spMkLst>
        </pc:spChg>
        <pc:spChg chg="mod">
          <ac:chgData name="Gisella Quaresma" userId="d2f30f4498adf766" providerId="LiveId" clId="{EA8C9BC8-A0D4-48FA-8E0D-FA8BF9DCC8AF}" dt="2025-03-30T19:38:12.687" v="466" actId="122"/>
          <ac:spMkLst>
            <pc:docMk/>
            <pc:sldMk cId="0" sldId="277"/>
            <ac:spMk id="8" creationId="{00000000-0000-0000-0000-000000000000}"/>
          </ac:spMkLst>
        </pc:spChg>
        <pc:spChg chg="mod">
          <ac:chgData name="Gisella Quaresma" userId="d2f30f4498adf766" providerId="LiveId" clId="{EA8C9BC8-A0D4-48FA-8E0D-FA8BF9DCC8AF}" dt="2025-03-30T19:38:15.897" v="467" actId="122"/>
          <ac:spMkLst>
            <pc:docMk/>
            <pc:sldMk cId="0" sldId="277"/>
            <ac:spMk id="9" creationId="{00000000-0000-0000-0000-000000000000}"/>
          </ac:spMkLst>
        </pc:spChg>
        <pc:spChg chg="mod">
          <ac:chgData name="Gisella Quaresma" userId="d2f30f4498adf766" providerId="LiveId" clId="{EA8C9BC8-A0D4-48FA-8E0D-FA8BF9DCC8AF}" dt="2025-03-30T19:38:18.441" v="468" actId="122"/>
          <ac:spMkLst>
            <pc:docMk/>
            <pc:sldMk cId="0" sldId="277"/>
            <ac:spMk id="10" creationId="{00000000-0000-0000-0000-000000000000}"/>
          </ac:spMkLst>
        </pc:spChg>
      </pc:sldChg>
      <pc:sldChg chg="modSp mod">
        <pc:chgData name="Gisella Quaresma" userId="d2f30f4498adf766" providerId="LiveId" clId="{EA8C9BC8-A0D4-48FA-8E0D-FA8BF9DCC8AF}" dt="2025-03-30T19:39:14.732" v="472" actId="122"/>
        <pc:sldMkLst>
          <pc:docMk/>
          <pc:sldMk cId="0" sldId="278"/>
        </pc:sldMkLst>
        <pc:spChg chg="mod">
          <ac:chgData name="Gisella Quaresma" userId="d2f30f4498adf766" providerId="LiveId" clId="{EA8C9BC8-A0D4-48FA-8E0D-FA8BF9DCC8AF}" dt="2025-03-30T19:39:14.732" v="472" actId="122"/>
          <ac:spMkLst>
            <pc:docMk/>
            <pc:sldMk cId="0" sldId="278"/>
            <ac:spMk id="8" creationId="{00000000-0000-0000-0000-000000000000}"/>
          </ac:spMkLst>
        </pc:spChg>
        <pc:spChg chg="mod">
          <ac:chgData name="Gisella Quaresma" userId="d2f30f4498adf766" providerId="LiveId" clId="{EA8C9BC8-A0D4-48FA-8E0D-FA8BF9DCC8AF}" dt="2025-03-30T19:39:09.505" v="471" actId="122"/>
          <ac:spMkLst>
            <pc:docMk/>
            <pc:sldMk cId="0" sldId="278"/>
            <ac:spMk id="10" creationId="{00000000-0000-0000-0000-000000000000}"/>
          </ac:spMkLst>
        </pc:spChg>
      </pc:sldChg>
      <pc:sldChg chg="modSp mod">
        <pc:chgData name="Gisella Quaresma" userId="d2f30f4498adf766" providerId="LiveId" clId="{EA8C9BC8-A0D4-48FA-8E0D-FA8BF9DCC8AF}" dt="2025-03-30T19:39:35.812" v="474" actId="122"/>
        <pc:sldMkLst>
          <pc:docMk/>
          <pc:sldMk cId="0" sldId="279"/>
        </pc:sldMkLst>
        <pc:spChg chg="mod">
          <ac:chgData name="Gisella Quaresma" userId="d2f30f4498adf766" providerId="LiveId" clId="{EA8C9BC8-A0D4-48FA-8E0D-FA8BF9DCC8AF}" dt="2025-03-30T19:39:32.466" v="473" actId="122"/>
          <ac:spMkLst>
            <pc:docMk/>
            <pc:sldMk cId="0" sldId="279"/>
            <ac:spMk id="8" creationId="{00000000-0000-0000-0000-000000000000}"/>
          </ac:spMkLst>
        </pc:spChg>
        <pc:spChg chg="mod">
          <ac:chgData name="Gisella Quaresma" userId="d2f30f4498adf766" providerId="LiveId" clId="{EA8C9BC8-A0D4-48FA-8E0D-FA8BF9DCC8AF}" dt="2025-03-30T19:39:35.812" v="474" actId="122"/>
          <ac:spMkLst>
            <pc:docMk/>
            <pc:sldMk cId="0" sldId="279"/>
            <ac:spMk id="10" creationId="{00000000-0000-0000-0000-000000000000}"/>
          </ac:spMkLst>
        </pc:spChg>
      </pc:sldChg>
      <pc:sldChg chg="add del">
        <pc:chgData name="Gisella Quaresma" userId="d2f30f4498adf766" providerId="LiveId" clId="{EA8C9BC8-A0D4-48FA-8E0D-FA8BF9DCC8AF}" dt="2025-03-30T19:40:26.845" v="482" actId="47"/>
        <pc:sldMkLst>
          <pc:docMk/>
          <pc:sldMk cId="0" sldId="280"/>
        </pc:sldMkLst>
      </pc:sldChg>
      <pc:sldChg chg="addSp delSp modSp mod">
        <pc:chgData name="Gisella Quaresma" userId="d2f30f4498adf766" providerId="LiveId" clId="{EA8C9BC8-A0D4-48FA-8E0D-FA8BF9DCC8AF}" dt="2025-03-30T19:40:24.317" v="481" actId="1076"/>
        <pc:sldMkLst>
          <pc:docMk/>
          <pc:sldMk cId="0" sldId="281"/>
        </pc:sldMkLst>
        <pc:spChg chg="del">
          <ac:chgData name="Gisella Quaresma" userId="d2f30f4498adf766" providerId="LiveId" clId="{EA8C9BC8-A0D4-48FA-8E0D-FA8BF9DCC8AF}" dt="2025-03-30T19:40:17.664" v="479" actId="478"/>
          <ac:spMkLst>
            <pc:docMk/>
            <pc:sldMk cId="0" sldId="281"/>
            <ac:spMk id="7" creationId="{00000000-0000-0000-0000-000000000000}"/>
          </ac:spMkLst>
        </pc:spChg>
        <pc:picChg chg="add mod">
          <ac:chgData name="Gisella Quaresma" userId="d2f30f4498adf766" providerId="LiveId" clId="{EA8C9BC8-A0D4-48FA-8E0D-FA8BF9DCC8AF}" dt="2025-03-30T19:40:24.317" v="481" actId="1076"/>
          <ac:picMkLst>
            <pc:docMk/>
            <pc:sldMk cId="0" sldId="281"/>
            <ac:picMk id="9" creationId="{2811AC90-19D7-6A23-F11F-BC309FB6A27C}"/>
          </ac:picMkLst>
        </pc:picChg>
      </pc:sldChg>
      <pc:sldChg chg="modSp mod">
        <pc:chgData name="Gisella Quaresma" userId="d2f30f4498adf766" providerId="LiveId" clId="{EA8C9BC8-A0D4-48FA-8E0D-FA8BF9DCC8AF}" dt="2025-03-30T19:41:13.412" v="485" actId="20577"/>
        <pc:sldMkLst>
          <pc:docMk/>
          <pc:sldMk cId="0" sldId="283"/>
        </pc:sldMkLst>
        <pc:spChg chg="mod">
          <ac:chgData name="Gisella Quaresma" userId="d2f30f4498adf766" providerId="LiveId" clId="{EA8C9BC8-A0D4-48FA-8E0D-FA8BF9DCC8AF}" dt="2025-03-30T19:41:13.412" v="485" actId="20577"/>
          <ac:spMkLst>
            <pc:docMk/>
            <pc:sldMk cId="0" sldId="283"/>
            <ac:spMk id="7" creationId="{00000000-0000-0000-0000-000000000000}"/>
          </ac:spMkLst>
        </pc:spChg>
      </pc:sldChg>
      <pc:sldChg chg="modSp mod">
        <pc:chgData name="Gisella Quaresma" userId="d2f30f4498adf766" providerId="LiveId" clId="{EA8C9BC8-A0D4-48FA-8E0D-FA8BF9DCC8AF}" dt="2025-03-30T19:41:54.871" v="488" actId="20577"/>
        <pc:sldMkLst>
          <pc:docMk/>
          <pc:sldMk cId="0" sldId="285"/>
        </pc:sldMkLst>
        <pc:spChg chg="mod">
          <ac:chgData name="Gisella Quaresma" userId="d2f30f4498adf766" providerId="LiveId" clId="{EA8C9BC8-A0D4-48FA-8E0D-FA8BF9DCC8AF}" dt="2025-03-30T19:41:54.871" v="488" actId="20577"/>
          <ac:spMkLst>
            <pc:docMk/>
            <pc:sldMk cId="0" sldId="285"/>
            <ac:spMk id="4" creationId="{00000000-0000-0000-0000-000000000000}"/>
          </ac:spMkLst>
        </pc:spChg>
      </pc:sldChg>
      <pc:sldChg chg="modSp mod">
        <pc:chgData name="Gisella Quaresma" userId="d2f30f4498adf766" providerId="LiveId" clId="{EA8C9BC8-A0D4-48FA-8E0D-FA8BF9DCC8AF}" dt="2025-03-30T19:43:22.936" v="491" actId="1076"/>
        <pc:sldMkLst>
          <pc:docMk/>
          <pc:sldMk cId="0" sldId="286"/>
        </pc:sldMkLst>
        <pc:spChg chg="mod">
          <ac:chgData name="Gisella Quaresma" userId="d2f30f4498adf766" providerId="LiveId" clId="{EA8C9BC8-A0D4-48FA-8E0D-FA8BF9DCC8AF}" dt="2025-03-30T19:42:45.963" v="489" actId="122"/>
          <ac:spMkLst>
            <pc:docMk/>
            <pc:sldMk cId="0" sldId="286"/>
            <ac:spMk id="4" creationId="{00000000-0000-0000-0000-000000000000}"/>
          </ac:spMkLst>
        </pc:spChg>
        <pc:spChg chg="mod">
          <ac:chgData name="Gisella Quaresma" userId="d2f30f4498adf766" providerId="LiveId" clId="{EA8C9BC8-A0D4-48FA-8E0D-FA8BF9DCC8AF}" dt="2025-03-30T19:43:22.936" v="491" actId="1076"/>
          <ac:spMkLst>
            <pc:docMk/>
            <pc:sldMk cId="0" sldId="286"/>
            <ac:spMk id="6" creationId="{00000000-0000-0000-0000-000000000000}"/>
          </ac:spMkLst>
        </pc:spChg>
      </pc:sldChg>
      <pc:sldChg chg="modSp mod">
        <pc:chgData name="Gisella Quaresma" userId="d2f30f4498adf766" providerId="LiveId" clId="{EA8C9BC8-A0D4-48FA-8E0D-FA8BF9DCC8AF}" dt="2025-03-30T19:44:57.237" v="514" actId="14100"/>
        <pc:sldMkLst>
          <pc:docMk/>
          <pc:sldMk cId="0" sldId="287"/>
        </pc:sldMkLst>
        <pc:spChg chg="mod">
          <ac:chgData name="Gisella Quaresma" userId="d2f30f4498adf766" providerId="LiveId" clId="{EA8C9BC8-A0D4-48FA-8E0D-FA8BF9DCC8AF}" dt="2025-03-30T19:44:57.237" v="514" actId="14100"/>
          <ac:spMkLst>
            <pc:docMk/>
            <pc:sldMk cId="0" sldId="287"/>
            <ac:spMk id="7" creationId="{00000000-0000-0000-0000-000000000000}"/>
          </ac:spMkLst>
        </pc:spChg>
      </pc:sldChg>
      <pc:sldChg chg="del">
        <pc:chgData name="Gisella Quaresma" userId="d2f30f4498adf766" providerId="LiveId" clId="{EA8C9BC8-A0D4-48FA-8E0D-FA8BF9DCC8AF}" dt="2025-03-30T21:33:50.247" v="820" actId="47"/>
        <pc:sldMkLst>
          <pc:docMk/>
          <pc:sldMk cId="0" sldId="288"/>
        </pc:sldMkLst>
      </pc:sldChg>
      <pc:sldChg chg="modSp mod">
        <pc:chgData name="Gisella Quaresma" userId="d2f30f4498adf766" providerId="LiveId" clId="{EA8C9BC8-A0D4-48FA-8E0D-FA8BF9DCC8AF}" dt="2025-03-30T19:45:55.551" v="515" actId="123"/>
        <pc:sldMkLst>
          <pc:docMk/>
          <pc:sldMk cId="0" sldId="289"/>
        </pc:sldMkLst>
        <pc:spChg chg="mod">
          <ac:chgData name="Gisella Quaresma" userId="d2f30f4498adf766" providerId="LiveId" clId="{EA8C9BC8-A0D4-48FA-8E0D-FA8BF9DCC8AF}" dt="2025-03-30T19:45:55.551" v="515" actId="123"/>
          <ac:spMkLst>
            <pc:docMk/>
            <pc:sldMk cId="0" sldId="289"/>
            <ac:spMk id="4" creationId="{00000000-0000-0000-0000-000000000000}"/>
          </ac:spMkLst>
        </pc:spChg>
      </pc:sldChg>
      <pc:sldChg chg="modSp mod">
        <pc:chgData name="Gisella Quaresma" userId="d2f30f4498adf766" providerId="LiveId" clId="{EA8C9BC8-A0D4-48FA-8E0D-FA8BF9DCC8AF}" dt="2025-03-30T21:11:30.824" v="723" actId="122"/>
        <pc:sldMkLst>
          <pc:docMk/>
          <pc:sldMk cId="0" sldId="290"/>
        </pc:sldMkLst>
        <pc:spChg chg="mod">
          <ac:chgData name="Gisella Quaresma" userId="d2f30f4498adf766" providerId="LiveId" clId="{EA8C9BC8-A0D4-48FA-8E0D-FA8BF9DCC8AF}" dt="2025-03-30T19:47:13.998" v="523" actId="1076"/>
          <ac:spMkLst>
            <pc:docMk/>
            <pc:sldMk cId="0" sldId="290"/>
            <ac:spMk id="2" creationId="{00000000-0000-0000-0000-000000000000}"/>
          </ac:spMkLst>
        </pc:spChg>
        <pc:spChg chg="mod">
          <ac:chgData name="Gisella Quaresma" userId="d2f30f4498adf766" providerId="LiveId" clId="{EA8C9BC8-A0D4-48FA-8E0D-FA8BF9DCC8AF}" dt="2025-03-30T19:46:49.719" v="518" actId="122"/>
          <ac:spMkLst>
            <pc:docMk/>
            <pc:sldMk cId="0" sldId="290"/>
            <ac:spMk id="4" creationId="{00000000-0000-0000-0000-000000000000}"/>
          </ac:spMkLst>
        </pc:spChg>
        <pc:spChg chg="mod">
          <ac:chgData name="Gisella Quaresma" userId="d2f30f4498adf766" providerId="LiveId" clId="{EA8C9BC8-A0D4-48FA-8E0D-FA8BF9DCC8AF}" dt="2025-03-30T19:46:40.524" v="517" actId="20577"/>
          <ac:spMkLst>
            <pc:docMk/>
            <pc:sldMk cId="0" sldId="290"/>
            <ac:spMk id="5" creationId="{00000000-0000-0000-0000-000000000000}"/>
          </ac:spMkLst>
        </pc:spChg>
        <pc:spChg chg="mod">
          <ac:chgData name="Gisella Quaresma" userId="d2f30f4498adf766" providerId="LiveId" clId="{EA8C9BC8-A0D4-48FA-8E0D-FA8BF9DCC8AF}" dt="2025-03-30T19:46:54.576" v="519" actId="122"/>
          <ac:spMkLst>
            <pc:docMk/>
            <pc:sldMk cId="0" sldId="290"/>
            <ac:spMk id="6" creationId="{00000000-0000-0000-0000-000000000000}"/>
          </ac:spMkLst>
        </pc:spChg>
        <pc:spChg chg="mod">
          <ac:chgData name="Gisella Quaresma" userId="d2f30f4498adf766" providerId="LiveId" clId="{EA8C9BC8-A0D4-48FA-8E0D-FA8BF9DCC8AF}" dt="2025-03-30T21:11:30.824" v="723" actId="122"/>
          <ac:spMkLst>
            <pc:docMk/>
            <pc:sldMk cId="0" sldId="290"/>
            <ac:spMk id="7" creationId="{00000000-0000-0000-0000-000000000000}"/>
          </ac:spMkLst>
        </pc:spChg>
        <pc:spChg chg="mod">
          <ac:chgData name="Gisella Quaresma" userId="d2f30f4498adf766" providerId="LiveId" clId="{EA8C9BC8-A0D4-48FA-8E0D-FA8BF9DCC8AF}" dt="2025-03-30T19:47:08.143" v="522" actId="1076"/>
          <ac:spMkLst>
            <pc:docMk/>
            <pc:sldMk cId="0" sldId="290"/>
            <ac:spMk id="9" creationId="{00000000-0000-0000-0000-000000000000}"/>
          </ac:spMkLst>
        </pc:spChg>
      </pc:sldChg>
      <pc:sldChg chg="modSp mod">
        <pc:chgData name="Gisella Quaresma" userId="d2f30f4498adf766" providerId="LiveId" clId="{EA8C9BC8-A0D4-48FA-8E0D-FA8BF9DCC8AF}" dt="2025-03-30T19:48:14.570" v="526" actId="123"/>
        <pc:sldMkLst>
          <pc:docMk/>
          <pc:sldMk cId="0" sldId="291"/>
        </pc:sldMkLst>
        <pc:spChg chg="mod">
          <ac:chgData name="Gisella Quaresma" userId="d2f30f4498adf766" providerId="LiveId" clId="{EA8C9BC8-A0D4-48FA-8E0D-FA8BF9DCC8AF}" dt="2025-03-30T19:47:56.811" v="524" actId="123"/>
          <ac:spMkLst>
            <pc:docMk/>
            <pc:sldMk cId="0" sldId="291"/>
            <ac:spMk id="9" creationId="{00000000-0000-0000-0000-000000000000}"/>
          </ac:spMkLst>
        </pc:spChg>
        <pc:spChg chg="mod">
          <ac:chgData name="Gisella Quaresma" userId="d2f30f4498adf766" providerId="LiveId" clId="{EA8C9BC8-A0D4-48FA-8E0D-FA8BF9DCC8AF}" dt="2025-03-30T19:48:04.028" v="525" actId="123"/>
          <ac:spMkLst>
            <pc:docMk/>
            <pc:sldMk cId="0" sldId="291"/>
            <ac:spMk id="10" creationId="{00000000-0000-0000-0000-000000000000}"/>
          </ac:spMkLst>
        </pc:spChg>
        <pc:spChg chg="mod">
          <ac:chgData name="Gisella Quaresma" userId="d2f30f4498adf766" providerId="LiveId" clId="{EA8C9BC8-A0D4-48FA-8E0D-FA8BF9DCC8AF}" dt="2025-03-30T19:48:14.570" v="526" actId="123"/>
          <ac:spMkLst>
            <pc:docMk/>
            <pc:sldMk cId="0" sldId="291"/>
            <ac:spMk id="11" creationId="{00000000-0000-0000-0000-000000000000}"/>
          </ac:spMkLst>
        </pc:spChg>
      </pc:sldChg>
      <pc:sldChg chg="addSp delSp modSp mod">
        <pc:chgData name="Gisella Quaresma" userId="d2f30f4498adf766" providerId="LiveId" clId="{EA8C9BC8-A0D4-48FA-8E0D-FA8BF9DCC8AF}" dt="2025-03-30T21:28:00.388" v="816" actId="1076"/>
        <pc:sldMkLst>
          <pc:docMk/>
          <pc:sldMk cId="0" sldId="292"/>
        </pc:sldMkLst>
        <pc:spChg chg="del">
          <ac:chgData name="Gisella Quaresma" userId="d2f30f4498adf766" providerId="LiveId" clId="{EA8C9BC8-A0D4-48FA-8E0D-FA8BF9DCC8AF}" dt="2025-03-30T21:24:13.769" v="786" actId="478"/>
          <ac:spMkLst>
            <pc:docMk/>
            <pc:sldMk cId="0" sldId="292"/>
            <ac:spMk id="3" creationId="{00000000-0000-0000-0000-000000000000}"/>
          </ac:spMkLst>
        </pc:spChg>
        <pc:spChg chg="del">
          <ac:chgData name="Gisella Quaresma" userId="d2f30f4498adf766" providerId="LiveId" clId="{EA8C9BC8-A0D4-48FA-8E0D-FA8BF9DCC8AF}" dt="2025-03-30T21:24:16.840" v="787" actId="478"/>
          <ac:spMkLst>
            <pc:docMk/>
            <pc:sldMk cId="0" sldId="292"/>
            <ac:spMk id="4" creationId="{00000000-0000-0000-0000-000000000000}"/>
          </ac:spMkLst>
        </pc:spChg>
        <pc:spChg chg="del">
          <ac:chgData name="Gisella Quaresma" userId="d2f30f4498adf766" providerId="LiveId" clId="{EA8C9BC8-A0D4-48FA-8E0D-FA8BF9DCC8AF}" dt="2025-03-30T21:24:20.855" v="788" actId="478"/>
          <ac:spMkLst>
            <pc:docMk/>
            <pc:sldMk cId="0" sldId="292"/>
            <ac:spMk id="5" creationId="{00000000-0000-0000-0000-000000000000}"/>
          </ac:spMkLst>
        </pc:spChg>
        <pc:picChg chg="add mod modCrop">
          <ac:chgData name="Gisella Quaresma" userId="d2f30f4498adf766" providerId="LiveId" clId="{EA8C9BC8-A0D4-48FA-8E0D-FA8BF9DCC8AF}" dt="2025-03-30T21:28:00.388" v="816" actId="1076"/>
          <ac:picMkLst>
            <pc:docMk/>
            <pc:sldMk cId="0" sldId="292"/>
            <ac:picMk id="7" creationId="{BEBC1131-5BCC-3962-4F4A-38EA6DEA7C9E}"/>
          </ac:picMkLst>
        </pc:picChg>
        <pc:picChg chg="add mod">
          <ac:chgData name="Gisella Quaresma" userId="d2f30f4498adf766" providerId="LiveId" clId="{EA8C9BC8-A0D4-48FA-8E0D-FA8BF9DCC8AF}" dt="2025-03-30T21:27:53.877" v="815" actId="14100"/>
          <ac:picMkLst>
            <pc:docMk/>
            <pc:sldMk cId="0" sldId="292"/>
            <ac:picMk id="9" creationId="{30AC1C74-15C0-806D-542E-6C6EE8781815}"/>
          </ac:picMkLst>
        </pc:picChg>
      </pc:sldChg>
      <pc:sldChg chg="modSp mod">
        <pc:chgData name="Gisella Quaresma" userId="d2f30f4498adf766" providerId="LiveId" clId="{EA8C9BC8-A0D4-48FA-8E0D-FA8BF9DCC8AF}" dt="2025-03-30T19:49:08.981" v="530" actId="1076"/>
        <pc:sldMkLst>
          <pc:docMk/>
          <pc:sldMk cId="0" sldId="293"/>
        </pc:sldMkLst>
        <pc:spChg chg="mod">
          <ac:chgData name="Gisella Quaresma" userId="d2f30f4498adf766" providerId="LiveId" clId="{EA8C9BC8-A0D4-48FA-8E0D-FA8BF9DCC8AF}" dt="2025-03-30T19:48:58.467" v="528" actId="122"/>
          <ac:spMkLst>
            <pc:docMk/>
            <pc:sldMk cId="0" sldId="293"/>
            <ac:spMk id="3" creationId="{00000000-0000-0000-0000-000000000000}"/>
          </ac:spMkLst>
        </pc:spChg>
        <pc:spChg chg="mod">
          <ac:chgData name="Gisella Quaresma" userId="d2f30f4498adf766" providerId="LiveId" clId="{EA8C9BC8-A0D4-48FA-8E0D-FA8BF9DCC8AF}" dt="2025-03-30T19:49:04.758" v="529" actId="1076"/>
          <ac:spMkLst>
            <pc:docMk/>
            <pc:sldMk cId="0" sldId="293"/>
            <ac:spMk id="4" creationId="{00000000-0000-0000-0000-000000000000}"/>
          </ac:spMkLst>
        </pc:spChg>
        <pc:spChg chg="mod">
          <ac:chgData name="Gisella Quaresma" userId="d2f30f4498adf766" providerId="LiveId" clId="{EA8C9BC8-A0D4-48FA-8E0D-FA8BF9DCC8AF}" dt="2025-03-30T19:48:53.099" v="527" actId="122"/>
          <ac:spMkLst>
            <pc:docMk/>
            <pc:sldMk cId="0" sldId="293"/>
            <ac:spMk id="7" creationId="{00000000-0000-0000-0000-000000000000}"/>
          </ac:spMkLst>
        </pc:spChg>
        <pc:spChg chg="mod">
          <ac:chgData name="Gisella Quaresma" userId="d2f30f4498adf766" providerId="LiveId" clId="{EA8C9BC8-A0D4-48FA-8E0D-FA8BF9DCC8AF}" dt="2025-03-30T19:49:08.981" v="530" actId="1076"/>
          <ac:spMkLst>
            <pc:docMk/>
            <pc:sldMk cId="0" sldId="293"/>
            <ac:spMk id="8" creationId="{00000000-0000-0000-0000-000000000000}"/>
          </ac:spMkLst>
        </pc:spChg>
      </pc:sldChg>
      <pc:sldChg chg="modSp mod">
        <pc:chgData name="Gisella Quaresma" userId="d2f30f4498adf766" providerId="LiveId" clId="{EA8C9BC8-A0D4-48FA-8E0D-FA8BF9DCC8AF}" dt="2025-03-30T19:50:03.134" v="539" actId="1076"/>
        <pc:sldMkLst>
          <pc:docMk/>
          <pc:sldMk cId="0" sldId="295"/>
        </pc:sldMkLst>
        <pc:spChg chg="mod">
          <ac:chgData name="Gisella Quaresma" userId="d2f30f4498adf766" providerId="LiveId" clId="{EA8C9BC8-A0D4-48FA-8E0D-FA8BF9DCC8AF}" dt="2025-03-30T19:50:00.138" v="538" actId="1076"/>
          <ac:spMkLst>
            <pc:docMk/>
            <pc:sldMk cId="0" sldId="295"/>
            <ac:spMk id="2" creationId="{00000000-0000-0000-0000-000000000000}"/>
          </ac:spMkLst>
        </pc:spChg>
        <pc:spChg chg="mod">
          <ac:chgData name="Gisella Quaresma" userId="d2f30f4498adf766" providerId="LiveId" clId="{EA8C9BC8-A0D4-48FA-8E0D-FA8BF9DCC8AF}" dt="2025-03-30T19:49:42.882" v="535" actId="122"/>
          <ac:spMkLst>
            <pc:docMk/>
            <pc:sldMk cId="0" sldId="295"/>
            <ac:spMk id="4" creationId="{00000000-0000-0000-0000-000000000000}"/>
          </ac:spMkLst>
        </pc:spChg>
        <pc:spChg chg="mod">
          <ac:chgData name="Gisella Quaresma" userId="d2f30f4498adf766" providerId="LiveId" clId="{EA8C9BC8-A0D4-48FA-8E0D-FA8BF9DCC8AF}" dt="2025-03-30T19:49:50.355" v="536" actId="122"/>
          <ac:spMkLst>
            <pc:docMk/>
            <pc:sldMk cId="0" sldId="295"/>
            <ac:spMk id="6" creationId="{00000000-0000-0000-0000-000000000000}"/>
          </ac:spMkLst>
        </pc:spChg>
        <pc:spChg chg="mod">
          <ac:chgData name="Gisella Quaresma" userId="d2f30f4498adf766" providerId="LiveId" clId="{EA8C9BC8-A0D4-48FA-8E0D-FA8BF9DCC8AF}" dt="2025-03-30T19:50:03.134" v="539" actId="1076"/>
          <ac:spMkLst>
            <pc:docMk/>
            <pc:sldMk cId="0" sldId="295"/>
            <ac:spMk id="9" creationId="{00000000-0000-0000-0000-000000000000}"/>
          </ac:spMkLst>
        </pc:spChg>
      </pc:sldChg>
      <pc:sldChg chg="modSp mod">
        <pc:chgData name="Gisella Quaresma" userId="d2f30f4498adf766" providerId="LiveId" clId="{EA8C9BC8-A0D4-48FA-8E0D-FA8BF9DCC8AF}" dt="2025-03-30T21:34:17.400" v="821" actId="123"/>
        <pc:sldMkLst>
          <pc:docMk/>
          <pc:sldMk cId="0" sldId="298"/>
        </pc:sldMkLst>
        <pc:spChg chg="mod">
          <ac:chgData name="Gisella Quaresma" userId="d2f30f4498adf766" providerId="LiveId" clId="{EA8C9BC8-A0D4-48FA-8E0D-FA8BF9DCC8AF}" dt="2025-03-30T21:34:17.400" v="821" actId="123"/>
          <ac:spMkLst>
            <pc:docMk/>
            <pc:sldMk cId="0" sldId="298"/>
            <ac:spMk id="4" creationId="{00000000-0000-0000-0000-000000000000}"/>
          </ac:spMkLst>
        </pc:spChg>
      </pc:sldChg>
      <pc:sldChg chg="modSp mod">
        <pc:chgData name="Gisella Quaresma" userId="d2f30f4498adf766" providerId="LiveId" clId="{EA8C9BC8-A0D4-48FA-8E0D-FA8BF9DCC8AF}" dt="2025-03-30T21:20:56.869" v="781" actId="123"/>
        <pc:sldMkLst>
          <pc:docMk/>
          <pc:sldMk cId="0" sldId="302"/>
        </pc:sldMkLst>
        <pc:spChg chg="mod">
          <ac:chgData name="Gisella Quaresma" userId="d2f30f4498adf766" providerId="LiveId" clId="{EA8C9BC8-A0D4-48FA-8E0D-FA8BF9DCC8AF}" dt="2025-03-30T21:20:50.316" v="780" actId="123"/>
          <ac:spMkLst>
            <pc:docMk/>
            <pc:sldMk cId="0" sldId="302"/>
            <ac:spMk id="8" creationId="{00000000-0000-0000-0000-000000000000}"/>
          </ac:spMkLst>
        </pc:spChg>
        <pc:spChg chg="mod">
          <ac:chgData name="Gisella Quaresma" userId="d2f30f4498adf766" providerId="LiveId" clId="{EA8C9BC8-A0D4-48FA-8E0D-FA8BF9DCC8AF}" dt="2025-03-30T21:20:56.869" v="781" actId="123"/>
          <ac:spMkLst>
            <pc:docMk/>
            <pc:sldMk cId="0" sldId="302"/>
            <ac:spMk id="9" creationId="{00000000-0000-0000-0000-000000000000}"/>
          </ac:spMkLst>
        </pc:spChg>
      </pc:sldChg>
      <pc:sldChg chg="modSp mod">
        <pc:chgData name="Gisella Quaresma" userId="d2f30f4498adf766" providerId="LiveId" clId="{EA8C9BC8-A0D4-48FA-8E0D-FA8BF9DCC8AF}" dt="2025-03-30T21:21:15.373" v="784" actId="20577"/>
        <pc:sldMkLst>
          <pc:docMk/>
          <pc:sldMk cId="0" sldId="303"/>
        </pc:sldMkLst>
        <pc:spChg chg="mod">
          <ac:chgData name="Gisella Quaresma" userId="d2f30f4498adf766" providerId="LiveId" clId="{EA8C9BC8-A0D4-48FA-8E0D-FA8BF9DCC8AF}" dt="2025-03-30T21:21:15.373" v="784" actId="20577"/>
          <ac:spMkLst>
            <pc:docMk/>
            <pc:sldMk cId="0" sldId="303"/>
            <ac:spMk id="5" creationId="{00000000-0000-0000-0000-000000000000}"/>
          </ac:spMkLst>
        </pc:spChg>
      </pc:sldChg>
      <pc:sldChg chg="modSp mod">
        <pc:chgData name="Gisella Quaresma" userId="d2f30f4498adf766" providerId="LiveId" clId="{EA8C9BC8-A0D4-48FA-8E0D-FA8BF9DCC8AF}" dt="2025-03-30T21:14:02.212" v="743" actId="123"/>
        <pc:sldMkLst>
          <pc:docMk/>
          <pc:sldMk cId="0" sldId="305"/>
        </pc:sldMkLst>
        <pc:spChg chg="mod">
          <ac:chgData name="Gisella Quaresma" userId="d2f30f4498adf766" providerId="LiveId" clId="{EA8C9BC8-A0D4-48FA-8E0D-FA8BF9DCC8AF}" dt="2025-03-30T21:13:54.741" v="742" actId="123"/>
          <ac:spMkLst>
            <pc:docMk/>
            <pc:sldMk cId="0" sldId="305"/>
            <ac:spMk id="8" creationId="{00000000-0000-0000-0000-000000000000}"/>
          </ac:spMkLst>
        </pc:spChg>
        <pc:spChg chg="mod">
          <ac:chgData name="Gisella Quaresma" userId="d2f30f4498adf766" providerId="LiveId" clId="{EA8C9BC8-A0D4-48FA-8E0D-FA8BF9DCC8AF}" dt="2025-03-30T21:14:02.212" v="743" actId="123"/>
          <ac:spMkLst>
            <pc:docMk/>
            <pc:sldMk cId="0" sldId="305"/>
            <ac:spMk id="9" creationId="{00000000-0000-0000-0000-000000000000}"/>
          </ac:spMkLst>
        </pc:spChg>
        <pc:spChg chg="mod">
          <ac:chgData name="Gisella Quaresma" userId="d2f30f4498adf766" providerId="LiveId" clId="{EA8C9BC8-A0D4-48FA-8E0D-FA8BF9DCC8AF}" dt="2025-03-30T21:13:21.999" v="731" actId="20577"/>
          <ac:spMkLst>
            <pc:docMk/>
            <pc:sldMk cId="0" sldId="305"/>
            <ac:spMk id="10" creationId="{00000000-0000-0000-0000-000000000000}"/>
          </ac:spMkLst>
        </pc:spChg>
      </pc:sldChg>
      <pc:sldChg chg="modSp mod ord">
        <pc:chgData name="Gisella Quaresma" userId="d2f30f4498adf766" providerId="LiveId" clId="{EA8C9BC8-A0D4-48FA-8E0D-FA8BF9DCC8AF}" dt="2025-03-30T21:14:43.460" v="745"/>
        <pc:sldMkLst>
          <pc:docMk/>
          <pc:sldMk cId="0" sldId="306"/>
        </pc:sldMkLst>
        <pc:spChg chg="mod">
          <ac:chgData name="Gisella Quaresma" userId="d2f30f4498adf766" providerId="LiveId" clId="{EA8C9BC8-A0D4-48FA-8E0D-FA8BF9DCC8AF}" dt="2025-03-30T19:58:21.963" v="607" actId="20577"/>
          <ac:spMkLst>
            <pc:docMk/>
            <pc:sldMk cId="0" sldId="306"/>
            <ac:spMk id="4" creationId="{00000000-0000-0000-0000-000000000000}"/>
          </ac:spMkLst>
        </pc:spChg>
        <pc:spChg chg="mod">
          <ac:chgData name="Gisella Quaresma" userId="d2f30f4498adf766" providerId="LiveId" clId="{EA8C9BC8-A0D4-48FA-8E0D-FA8BF9DCC8AF}" dt="2025-03-30T19:59:17.099" v="623" actId="20577"/>
          <ac:spMkLst>
            <pc:docMk/>
            <pc:sldMk cId="0" sldId="306"/>
            <ac:spMk id="6" creationId="{00000000-0000-0000-0000-000000000000}"/>
          </ac:spMkLst>
        </pc:spChg>
      </pc:sldChg>
      <pc:sldChg chg="ord">
        <pc:chgData name="Gisella Quaresma" userId="d2f30f4498adf766" providerId="LiveId" clId="{EA8C9BC8-A0D4-48FA-8E0D-FA8BF9DCC8AF}" dt="2025-03-30T21:14:50.041" v="747"/>
        <pc:sldMkLst>
          <pc:docMk/>
          <pc:sldMk cId="0" sldId="307"/>
        </pc:sldMkLst>
      </pc:sldChg>
      <pc:sldChg chg="modSp del mod">
        <pc:chgData name="Gisella Quaresma" userId="d2f30f4498adf766" providerId="LiveId" clId="{EA8C9BC8-A0D4-48FA-8E0D-FA8BF9DCC8AF}" dt="2025-03-30T21:15:18.313" v="748" actId="47"/>
        <pc:sldMkLst>
          <pc:docMk/>
          <pc:sldMk cId="0" sldId="308"/>
        </pc:sldMkLst>
        <pc:spChg chg="mod">
          <ac:chgData name="Gisella Quaresma" userId="d2f30f4498adf766" providerId="LiveId" clId="{EA8C9BC8-A0D4-48FA-8E0D-FA8BF9DCC8AF}" dt="2025-03-30T19:59:57.220" v="631" actId="20577"/>
          <ac:spMkLst>
            <pc:docMk/>
            <pc:sldMk cId="0" sldId="308"/>
            <ac:spMk id="3" creationId="{00000000-0000-0000-0000-000000000000}"/>
          </ac:spMkLst>
        </pc:spChg>
        <pc:spChg chg="mod">
          <ac:chgData name="Gisella Quaresma" userId="d2f30f4498adf766" providerId="LiveId" clId="{EA8C9BC8-A0D4-48FA-8E0D-FA8BF9DCC8AF}" dt="2025-03-30T20:00:22.754" v="642" actId="20577"/>
          <ac:spMkLst>
            <pc:docMk/>
            <pc:sldMk cId="0" sldId="308"/>
            <ac:spMk id="5" creationId="{00000000-0000-0000-0000-000000000000}"/>
          </ac:spMkLst>
        </pc:spChg>
        <pc:spChg chg="mod">
          <ac:chgData name="Gisella Quaresma" userId="d2f30f4498adf766" providerId="LiveId" clId="{EA8C9BC8-A0D4-48FA-8E0D-FA8BF9DCC8AF}" dt="2025-03-30T19:59:37.747" v="624" actId="1076"/>
          <ac:spMkLst>
            <pc:docMk/>
            <pc:sldMk cId="0" sldId="308"/>
            <ac:spMk id="6" creationId="{00000000-0000-0000-0000-000000000000}"/>
          </ac:spMkLst>
        </pc:spChg>
      </pc:sldChg>
      <pc:sldChg chg="del">
        <pc:chgData name="Gisella Quaresma" userId="d2f30f4498adf766" providerId="LiveId" clId="{EA8C9BC8-A0D4-48FA-8E0D-FA8BF9DCC8AF}" dt="2025-03-30T20:00:46.530" v="643" actId="47"/>
        <pc:sldMkLst>
          <pc:docMk/>
          <pc:sldMk cId="0" sldId="309"/>
        </pc:sldMkLst>
      </pc:sldChg>
      <pc:sldChg chg="del">
        <pc:chgData name="Gisella Quaresma" userId="d2f30f4498adf766" providerId="LiveId" clId="{EA8C9BC8-A0D4-48FA-8E0D-FA8BF9DCC8AF}" dt="2025-03-30T20:00:52.181" v="644" actId="47"/>
        <pc:sldMkLst>
          <pc:docMk/>
          <pc:sldMk cId="0" sldId="310"/>
        </pc:sldMkLst>
      </pc:sldChg>
      <pc:sldChg chg="modSp mod">
        <pc:chgData name="Gisella Quaresma" userId="d2f30f4498adf766" providerId="LiveId" clId="{EA8C9BC8-A0D4-48FA-8E0D-FA8BF9DCC8AF}" dt="2025-03-30T21:19:37.157" v="779" actId="123"/>
        <pc:sldMkLst>
          <pc:docMk/>
          <pc:sldMk cId="0" sldId="318"/>
        </pc:sldMkLst>
        <pc:spChg chg="mod">
          <ac:chgData name="Gisella Quaresma" userId="d2f30f4498adf766" providerId="LiveId" clId="{EA8C9BC8-A0D4-48FA-8E0D-FA8BF9DCC8AF}" dt="2025-03-30T21:19:37.157" v="779" actId="123"/>
          <ac:spMkLst>
            <pc:docMk/>
            <pc:sldMk cId="0" sldId="318"/>
            <ac:spMk id="5" creationId="{00000000-0000-0000-0000-000000000000}"/>
          </ac:spMkLst>
        </pc:spChg>
      </pc:sldChg>
      <pc:sldChg chg="modSp del mod">
        <pc:chgData name="Gisella Quaresma" userId="d2f30f4498adf766" providerId="LiveId" clId="{EA8C9BC8-A0D4-48FA-8E0D-FA8BF9DCC8AF}" dt="2025-03-30T21:16:51.849" v="749" actId="47"/>
        <pc:sldMkLst>
          <pc:docMk/>
          <pc:sldMk cId="0" sldId="319"/>
        </pc:sldMkLst>
        <pc:spChg chg="mod">
          <ac:chgData name="Gisella Quaresma" userId="d2f30f4498adf766" providerId="LiveId" clId="{EA8C9BC8-A0D4-48FA-8E0D-FA8BF9DCC8AF}" dt="2025-03-30T20:01:23.999" v="645" actId="123"/>
          <ac:spMkLst>
            <pc:docMk/>
            <pc:sldMk cId="0" sldId="319"/>
            <ac:spMk id="7" creationId="{00000000-0000-0000-0000-000000000000}"/>
          </ac:spMkLst>
        </pc:spChg>
      </pc:sldChg>
      <pc:sldChg chg="del">
        <pc:chgData name="Gisella Quaresma" userId="d2f30f4498adf766" providerId="LiveId" clId="{EA8C9BC8-A0D4-48FA-8E0D-FA8BF9DCC8AF}" dt="2025-03-30T21:16:52.778" v="750" actId="47"/>
        <pc:sldMkLst>
          <pc:docMk/>
          <pc:sldMk cId="0" sldId="320"/>
        </pc:sldMkLst>
      </pc:sldChg>
      <pc:sldChg chg="del">
        <pc:chgData name="Gisella Quaresma" userId="d2f30f4498adf766" providerId="LiveId" clId="{EA8C9BC8-A0D4-48FA-8E0D-FA8BF9DCC8AF}" dt="2025-03-30T21:16:53.573" v="751" actId="47"/>
        <pc:sldMkLst>
          <pc:docMk/>
          <pc:sldMk cId="0" sldId="321"/>
        </pc:sldMkLst>
      </pc:sldChg>
      <pc:sldChg chg="del">
        <pc:chgData name="Gisella Quaresma" userId="d2f30f4498adf766" providerId="LiveId" clId="{EA8C9BC8-A0D4-48FA-8E0D-FA8BF9DCC8AF}" dt="2025-03-30T21:16:56.025" v="752" actId="47"/>
        <pc:sldMkLst>
          <pc:docMk/>
          <pc:sldMk cId="0" sldId="322"/>
        </pc:sldMkLst>
      </pc:sldChg>
      <pc:sldChg chg="del">
        <pc:chgData name="Gisella Quaresma" userId="d2f30f4498adf766" providerId="LiveId" clId="{EA8C9BC8-A0D4-48FA-8E0D-FA8BF9DCC8AF}" dt="2025-03-30T21:16:57.323" v="753" actId="47"/>
        <pc:sldMkLst>
          <pc:docMk/>
          <pc:sldMk cId="0" sldId="323"/>
        </pc:sldMkLst>
      </pc:sldChg>
      <pc:sldChg chg="del">
        <pc:chgData name="Gisella Quaresma" userId="d2f30f4498adf766" providerId="LiveId" clId="{EA8C9BC8-A0D4-48FA-8E0D-FA8BF9DCC8AF}" dt="2025-03-30T21:17:00.570" v="754" actId="47"/>
        <pc:sldMkLst>
          <pc:docMk/>
          <pc:sldMk cId="0" sldId="324"/>
        </pc:sldMkLst>
      </pc:sldChg>
      <pc:sldChg chg="del">
        <pc:chgData name="Gisella Quaresma" userId="d2f30f4498adf766" providerId="LiveId" clId="{EA8C9BC8-A0D4-48FA-8E0D-FA8BF9DCC8AF}" dt="2025-03-30T21:17:02.339" v="755" actId="47"/>
        <pc:sldMkLst>
          <pc:docMk/>
          <pc:sldMk cId="0" sldId="325"/>
        </pc:sldMkLst>
      </pc:sldChg>
      <pc:sldChg chg="modSp mod">
        <pc:chgData name="Gisella Quaresma" userId="d2f30f4498adf766" providerId="LiveId" clId="{EA8C9BC8-A0D4-48FA-8E0D-FA8BF9DCC8AF}" dt="2025-03-30T21:17:24.316" v="758" actId="20577"/>
        <pc:sldMkLst>
          <pc:docMk/>
          <pc:sldMk cId="0" sldId="326"/>
        </pc:sldMkLst>
        <pc:spChg chg="mod">
          <ac:chgData name="Gisella Quaresma" userId="d2f30f4498adf766" providerId="LiveId" clId="{EA8C9BC8-A0D4-48FA-8E0D-FA8BF9DCC8AF}" dt="2025-03-30T21:17:24.316" v="758" actId="20577"/>
          <ac:spMkLst>
            <pc:docMk/>
            <pc:sldMk cId="0" sldId="326"/>
            <ac:spMk id="5" creationId="{00000000-0000-0000-0000-000000000000}"/>
          </ac:spMkLst>
        </pc:spChg>
      </pc:sldChg>
      <pc:sldChg chg="del">
        <pc:chgData name="Gisella Quaresma" userId="d2f30f4498adf766" providerId="LiveId" clId="{EA8C9BC8-A0D4-48FA-8E0D-FA8BF9DCC8AF}" dt="2025-03-30T21:17:45.688" v="759" actId="47"/>
        <pc:sldMkLst>
          <pc:docMk/>
          <pc:sldMk cId="0" sldId="328"/>
        </pc:sldMkLst>
      </pc:sldChg>
      <pc:sldChg chg="addSp delSp modSp mod">
        <pc:chgData name="Gisella Quaresma" userId="d2f30f4498adf766" providerId="LiveId" clId="{EA8C9BC8-A0D4-48FA-8E0D-FA8BF9DCC8AF}" dt="2025-03-30T21:18:32.079" v="776" actId="20577"/>
        <pc:sldMkLst>
          <pc:docMk/>
          <pc:sldMk cId="0" sldId="331"/>
        </pc:sldMkLst>
        <pc:spChg chg="add del mod">
          <ac:chgData name="Gisella Quaresma" userId="d2f30f4498adf766" providerId="LiveId" clId="{EA8C9BC8-A0D4-48FA-8E0D-FA8BF9DCC8AF}" dt="2025-03-30T21:18:32.079" v="776" actId="20577"/>
          <ac:spMkLst>
            <pc:docMk/>
            <pc:sldMk cId="0" sldId="331"/>
            <ac:spMk id="4" creationId="{00000000-0000-0000-0000-000000000000}"/>
          </ac:spMkLst>
        </pc:spChg>
      </pc:sldChg>
      <pc:sldChg chg="modSp mod">
        <pc:chgData name="Gisella Quaresma" userId="d2f30f4498adf766" providerId="LiveId" clId="{EA8C9BC8-A0D4-48FA-8E0D-FA8BF9DCC8AF}" dt="2025-03-30T21:18:54.604" v="778" actId="123"/>
        <pc:sldMkLst>
          <pc:docMk/>
          <pc:sldMk cId="0" sldId="332"/>
        </pc:sldMkLst>
        <pc:spChg chg="mod">
          <ac:chgData name="Gisella Quaresma" userId="d2f30f4498adf766" providerId="LiveId" clId="{EA8C9BC8-A0D4-48FA-8E0D-FA8BF9DCC8AF}" dt="2025-03-30T21:18:50.620" v="777" actId="123"/>
          <ac:spMkLst>
            <pc:docMk/>
            <pc:sldMk cId="0" sldId="332"/>
            <ac:spMk id="7" creationId="{00000000-0000-0000-0000-000000000000}"/>
          </ac:spMkLst>
        </pc:spChg>
        <pc:spChg chg="mod">
          <ac:chgData name="Gisella Quaresma" userId="d2f30f4498adf766" providerId="LiveId" clId="{EA8C9BC8-A0D4-48FA-8E0D-FA8BF9DCC8AF}" dt="2025-03-30T21:18:54.604" v="778" actId="123"/>
          <ac:spMkLst>
            <pc:docMk/>
            <pc:sldMk cId="0" sldId="332"/>
            <ac:spMk id="10" creationId="{00000000-0000-0000-0000-000000000000}"/>
          </ac:spMkLst>
        </pc:spChg>
      </pc:sldChg>
      <pc:sldChg chg="modSp mod">
        <pc:chgData name="Gisella Quaresma" userId="d2f30f4498adf766" providerId="LiveId" clId="{EA8C9BC8-A0D4-48FA-8E0D-FA8BF9DCC8AF}" dt="2025-03-30T20:07:30.634" v="670" actId="123"/>
        <pc:sldMkLst>
          <pc:docMk/>
          <pc:sldMk cId="0" sldId="333"/>
        </pc:sldMkLst>
        <pc:spChg chg="mod">
          <ac:chgData name="Gisella Quaresma" userId="d2f30f4498adf766" providerId="LiveId" clId="{EA8C9BC8-A0D4-48FA-8E0D-FA8BF9DCC8AF}" dt="2025-03-30T20:07:30.634" v="670" actId="123"/>
          <ac:spMkLst>
            <pc:docMk/>
            <pc:sldMk cId="0" sldId="333"/>
            <ac:spMk id="5" creationId="{00000000-0000-0000-0000-000000000000}"/>
          </ac:spMkLst>
        </pc:spChg>
      </pc:sldChg>
      <pc:sldChg chg="ord modNotes">
        <pc:chgData name="Gisella Quaresma" userId="d2f30f4498adf766" providerId="LiveId" clId="{EA8C9BC8-A0D4-48FA-8E0D-FA8BF9DCC8AF}" dt="2025-03-30T20:24:54.428" v="695"/>
        <pc:sldMkLst>
          <pc:docMk/>
          <pc:sldMk cId="0" sldId="335"/>
        </pc:sldMkLst>
      </pc:sldChg>
      <pc:sldChg chg="addSp delSp modSp add mod ord delAnim modAnim">
        <pc:chgData name="Gisella Quaresma" userId="d2f30f4498adf766" providerId="LiveId" clId="{EA8C9BC8-A0D4-48FA-8E0D-FA8BF9DCC8AF}" dt="2025-03-28T18:41:25.999" v="267" actId="1076"/>
        <pc:sldMkLst>
          <pc:docMk/>
          <pc:sldMk cId="3951555445" sldId="336"/>
        </pc:sldMkLst>
        <pc:spChg chg="mod">
          <ac:chgData name="Gisella Quaresma" userId="d2f30f4498adf766" providerId="LiveId" clId="{EA8C9BC8-A0D4-48FA-8E0D-FA8BF9DCC8AF}" dt="2025-03-28T17:36:09.887" v="26" actId="1076"/>
          <ac:spMkLst>
            <pc:docMk/>
            <pc:sldMk cId="3951555445" sldId="336"/>
            <ac:spMk id="2" creationId="{2DEEABC4-0DE5-66A8-B3A6-52E96605C431}"/>
          </ac:spMkLst>
        </pc:spChg>
        <pc:spChg chg="mod">
          <ac:chgData name="Gisella Quaresma" userId="d2f30f4498adf766" providerId="LiveId" clId="{EA8C9BC8-A0D4-48FA-8E0D-FA8BF9DCC8AF}" dt="2025-03-28T18:40:37.408" v="259" actId="207"/>
          <ac:spMkLst>
            <pc:docMk/>
            <pc:sldMk cId="3951555445" sldId="336"/>
            <ac:spMk id="11" creationId="{42A83DA7-028F-EE2E-BE6D-B2DA232CFD07}"/>
          </ac:spMkLst>
        </pc:spChg>
        <pc:spChg chg="mod">
          <ac:chgData name="Gisella Quaresma" userId="d2f30f4498adf766" providerId="LiveId" clId="{EA8C9BC8-A0D4-48FA-8E0D-FA8BF9DCC8AF}" dt="2025-03-28T17:34:24.902" v="9"/>
          <ac:spMkLst>
            <pc:docMk/>
            <pc:sldMk cId="3951555445" sldId="336"/>
            <ac:spMk id="12" creationId="{809F3487-CAB9-AED0-4BBC-65BC5D4C6D01}"/>
          </ac:spMkLst>
        </pc:spChg>
        <pc:spChg chg="add mod">
          <ac:chgData name="Gisella Quaresma" userId="d2f30f4498adf766" providerId="LiveId" clId="{EA8C9BC8-A0D4-48FA-8E0D-FA8BF9DCC8AF}" dt="2025-03-28T17:34:24.902" v="9"/>
          <ac:spMkLst>
            <pc:docMk/>
            <pc:sldMk cId="3951555445" sldId="336"/>
            <ac:spMk id="13" creationId="{475CEE34-149D-CB00-DA7F-043308EEC4CC}"/>
          </ac:spMkLst>
        </pc:spChg>
        <pc:spChg chg="mod">
          <ac:chgData name="Gisella Quaresma" userId="d2f30f4498adf766" providerId="LiveId" clId="{EA8C9BC8-A0D4-48FA-8E0D-FA8BF9DCC8AF}" dt="2025-03-28T18:40:43.084" v="260" actId="207"/>
          <ac:spMkLst>
            <pc:docMk/>
            <pc:sldMk cId="3951555445" sldId="336"/>
            <ac:spMk id="15" creationId="{E1AE28EE-88BC-599F-3618-3CC734E2AF49}"/>
          </ac:spMkLst>
        </pc:spChg>
        <pc:spChg chg="mod">
          <ac:chgData name="Gisella Quaresma" userId="d2f30f4498adf766" providerId="LiveId" clId="{EA8C9BC8-A0D4-48FA-8E0D-FA8BF9DCC8AF}" dt="2025-03-28T18:40:50.125" v="261" actId="207"/>
          <ac:spMkLst>
            <pc:docMk/>
            <pc:sldMk cId="3951555445" sldId="336"/>
            <ac:spMk id="16" creationId="{7627D9D5-4E36-B4CC-EDA3-DA591C92102C}"/>
          </ac:spMkLst>
        </pc:spChg>
        <pc:spChg chg="mod">
          <ac:chgData name="Gisella Quaresma" userId="d2f30f4498adf766" providerId="LiveId" clId="{EA8C9BC8-A0D4-48FA-8E0D-FA8BF9DCC8AF}" dt="2025-03-28T18:40:43.084" v="260" actId="207"/>
          <ac:spMkLst>
            <pc:docMk/>
            <pc:sldMk cId="3951555445" sldId="336"/>
            <ac:spMk id="17" creationId="{66DB0D5C-F710-7AA6-9CA5-4AC87974255B}"/>
          </ac:spMkLst>
        </pc:spChg>
        <pc:spChg chg="add mod">
          <ac:chgData name="Gisella Quaresma" userId="d2f30f4498adf766" providerId="LiveId" clId="{EA8C9BC8-A0D4-48FA-8E0D-FA8BF9DCC8AF}" dt="2025-03-28T17:34:24.902" v="9"/>
          <ac:spMkLst>
            <pc:docMk/>
            <pc:sldMk cId="3951555445" sldId="336"/>
            <ac:spMk id="18" creationId="{BCBD03AA-E68A-8A2A-8115-C86270EDB198}"/>
          </ac:spMkLst>
        </pc:spChg>
        <pc:spChg chg="add mod">
          <ac:chgData name="Gisella Quaresma" userId="d2f30f4498adf766" providerId="LiveId" clId="{EA8C9BC8-A0D4-48FA-8E0D-FA8BF9DCC8AF}" dt="2025-03-28T18:41:25.999" v="267" actId="1076"/>
          <ac:spMkLst>
            <pc:docMk/>
            <pc:sldMk cId="3951555445" sldId="336"/>
            <ac:spMk id="20" creationId="{56862AB3-8FA3-341F-4596-DC8DA37D5DD0}"/>
          </ac:spMkLst>
        </pc:spChg>
        <pc:grpChg chg="mod">
          <ac:chgData name="Gisella Quaresma" userId="d2f30f4498adf766" providerId="LiveId" clId="{EA8C9BC8-A0D4-48FA-8E0D-FA8BF9DCC8AF}" dt="2025-03-28T17:34:28.762" v="11" actId="1076"/>
          <ac:grpSpMkLst>
            <pc:docMk/>
            <pc:sldMk cId="3951555445" sldId="336"/>
            <ac:grpSpMk id="9" creationId="{F6CA14D7-2688-B9AA-542F-F06906C80733}"/>
          </ac:grpSpMkLst>
        </pc:grpChg>
        <pc:grpChg chg="mod">
          <ac:chgData name="Gisella Quaresma" userId="d2f30f4498adf766" providerId="LiveId" clId="{EA8C9BC8-A0D4-48FA-8E0D-FA8BF9DCC8AF}" dt="2025-03-28T18:40:43.084" v="260" actId="207"/>
          <ac:grpSpMkLst>
            <pc:docMk/>
            <pc:sldMk cId="3951555445" sldId="336"/>
            <ac:grpSpMk id="14" creationId="{D1713F6D-635E-3B6F-719C-3D5308BECA4C}"/>
          </ac:grpSpMkLst>
        </pc:grpChg>
      </pc:sldChg>
      <pc:sldChg chg="addSp delSp modSp add mod">
        <pc:chgData name="Gisella Quaresma" userId="d2f30f4498adf766" providerId="LiveId" clId="{EA8C9BC8-A0D4-48FA-8E0D-FA8BF9DCC8AF}" dt="2025-03-28T18:21:22.818" v="244" actId="1076"/>
        <pc:sldMkLst>
          <pc:docMk/>
          <pc:sldMk cId="94543288" sldId="337"/>
        </pc:sldMkLst>
        <pc:spChg chg="mod">
          <ac:chgData name="Gisella Quaresma" userId="d2f30f4498adf766" providerId="LiveId" clId="{EA8C9BC8-A0D4-48FA-8E0D-FA8BF9DCC8AF}" dt="2025-03-28T17:39:53.222" v="35" actId="1076"/>
          <ac:spMkLst>
            <pc:docMk/>
            <pc:sldMk cId="94543288" sldId="337"/>
            <ac:spMk id="2" creationId="{2DEEABC4-0DE5-66A8-B3A6-52E96605C431}"/>
          </ac:spMkLst>
        </pc:spChg>
        <pc:spChg chg="add mod">
          <ac:chgData name="Gisella Quaresma" userId="d2f30f4498adf766" providerId="LiveId" clId="{EA8C9BC8-A0D4-48FA-8E0D-FA8BF9DCC8AF}" dt="2025-03-28T18:21:22.818" v="244" actId="1076"/>
          <ac:spMkLst>
            <pc:docMk/>
            <pc:sldMk cId="94543288" sldId="337"/>
            <ac:spMk id="3" creationId="{DAE4A2C3-A063-FB45-AD76-4D58E199DE17}"/>
          </ac:spMkLst>
        </pc:spChg>
        <pc:picChg chg="mod">
          <ac:chgData name="Gisella Quaresma" userId="d2f30f4498adf766" providerId="LiveId" clId="{EA8C9BC8-A0D4-48FA-8E0D-FA8BF9DCC8AF}" dt="2025-03-28T17:40:07.172" v="39" actId="1076"/>
          <ac:picMkLst>
            <pc:docMk/>
            <pc:sldMk cId="94543288" sldId="337"/>
            <ac:picMk id="37" creationId="{94E0851A-0F1E-5CB4-FA35-7B0309894F67}"/>
          </ac:picMkLst>
        </pc:picChg>
      </pc:sldChg>
      <pc:sldChg chg="addSp delSp modSp add mod">
        <pc:chgData name="Gisella Quaresma" userId="d2f30f4498adf766" providerId="LiveId" clId="{EA8C9BC8-A0D4-48FA-8E0D-FA8BF9DCC8AF}" dt="2025-03-30T21:31:53.208" v="819" actId="14100"/>
        <pc:sldMkLst>
          <pc:docMk/>
          <pc:sldMk cId="3944938022" sldId="338"/>
        </pc:sldMkLst>
        <pc:spChg chg="mod">
          <ac:chgData name="Gisella Quaresma" userId="d2f30f4498adf766" providerId="LiveId" clId="{EA8C9BC8-A0D4-48FA-8E0D-FA8BF9DCC8AF}" dt="2025-03-28T17:55:26.023" v="72" actId="1076"/>
          <ac:spMkLst>
            <pc:docMk/>
            <pc:sldMk cId="3944938022" sldId="338"/>
            <ac:spMk id="2" creationId="{0A8490D7-4C4C-0610-CA74-1011DC0E46EE}"/>
          </ac:spMkLst>
        </pc:spChg>
        <pc:spChg chg="mod">
          <ac:chgData name="Gisella Quaresma" userId="d2f30f4498adf766" providerId="LiveId" clId="{EA8C9BC8-A0D4-48FA-8E0D-FA8BF9DCC8AF}" dt="2025-03-28T17:51:17.495" v="47"/>
          <ac:spMkLst>
            <pc:docMk/>
            <pc:sldMk cId="3944938022" sldId="338"/>
            <ac:spMk id="6" creationId="{2078D236-0D2D-758D-678E-B8EFE652F613}"/>
          </ac:spMkLst>
        </pc:spChg>
        <pc:spChg chg="mod">
          <ac:chgData name="Gisella Quaresma" userId="d2f30f4498adf766" providerId="LiveId" clId="{EA8C9BC8-A0D4-48FA-8E0D-FA8BF9DCC8AF}" dt="2025-03-28T17:54:06.327" v="62" actId="14100"/>
          <ac:spMkLst>
            <pc:docMk/>
            <pc:sldMk cId="3944938022" sldId="338"/>
            <ac:spMk id="7" creationId="{23EEFA9C-6D51-B7AB-2FF3-1589E70FDF83}"/>
          </ac:spMkLst>
        </pc:spChg>
        <pc:spChg chg="mod">
          <ac:chgData name="Gisella Quaresma" userId="d2f30f4498adf766" providerId="LiveId" clId="{EA8C9BC8-A0D4-48FA-8E0D-FA8BF9DCC8AF}" dt="2025-03-28T17:53:23.553" v="55" actId="14100"/>
          <ac:spMkLst>
            <pc:docMk/>
            <pc:sldMk cId="3944938022" sldId="338"/>
            <ac:spMk id="8" creationId="{FB99B1EA-5153-B486-8962-C408837E0BFB}"/>
          </ac:spMkLst>
        </pc:spChg>
        <pc:spChg chg="mod">
          <ac:chgData name="Gisella Quaresma" userId="d2f30f4498adf766" providerId="LiveId" clId="{EA8C9BC8-A0D4-48FA-8E0D-FA8BF9DCC8AF}" dt="2025-03-28T17:51:17.495" v="47"/>
          <ac:spMkLst>
            <pc:docMk/>
            <pc:sldMk cId="3944938022" sldId="338"/>
            <ac:spMk id="9" creationId="{B05450B0-B84A-2058-ABA4-CD3CBBD4FAD3}"/>
          </ac:spMkLst>
        </pc:spChg>
        <pc:spChg chg="mod">
          <ac:chgData name="Gisella Quaresma" userId="d2f30f4498adf766" providerId="LiveId" clId="{EA8C9BC8-A0D4-48FA-8E0D-FA8BF9DCC8AF}" dt="2025-03-28T17:54:12.704" v="63" actId="14100"/>
          <ac:spMkLst>
            <pc:docMk/>
            <pc:sldMk cId="3944938022" sldId="338"/>
            <ac:spMk id="10" creationId="{E55A2249-E9FE-5CBF-D4EE-9D843E9A7260}"/>
          </ac:spMkLst>
        </pc:spChg>
        <pc:spChg chg="mod">
          <ac:chgData name="Gisella Quaresma" userId="d2f30f4498adf766" providerId="LiveId" clId="{EA8C9BC8-A0D4-48FA-8E0D-FA8BF9DCC8AF}" dt="2025-03-28T17:53:28.096" v="57" actId="14100"/>
          <ac:spMkLst>
            <pc:docMk/>
            <pc:sldMk cId="3944938022" sldId="338"/>
            <ac:spMk id="11" creationId="{46393312-669E-FBAF-1B4E-17B30E5F2A67}"/>
          </ac:spMkLst>
        </pc:spChg>
        <pc:spChg chg="mod">
          <ac:chgData name="Gisella Quaresma" userId="d2f30f4498adf766" providerId="LiveId" clId="{EA8C9BC8-A0D4-48FA-8E0D-FA8BF9DCC8AF}" dt="2025-03-28T17:53:31.693" v="58" actId="14100"/>
          <ac:spMkLst>
            <pc:docMk/>
            <pc:sldMk cId="3944938022" sldId="338"/>
            <ac:spMk id="14" creationId="{8D183230-13BC-8DB5-52BC-2C0BB3FA3C8E}"/>
          </ac:spMkLst>
        </pc:spChg>
        <pc:spChg chg="mod">
          <ac:chgData name="Gisella Quaresma" userId="d2f30f4498adf766" providerId="LiveId" clId="{EA8C9BC8-A0D4-48FA-8E0D-FA8BF9DCC8AF}" dt="2025-03-28T17:54:17.003" v="64" actId="14100"/>
          <ac:spMkLst>
            <pc:docMk/>
            <pc:sldMk cId="3944938022" sldId="338"/>
            <ac:spMk id="18" creationId="{23E39633-2A08-5E8B-F455-F6B920CAECCD}"/>
          </ac:spMkLst>
        </pc:spChg>
        <pc:spChg chg="mod">
          <ac:chgData name="Gisella Quaresma" userId="d2f30f4498adf766" providerId="LiveId" clId="{EA8C9BC8-A0D4-48FA-8E0D-FA8BF9DCC8AF}" dt="2025-03-28T17:53:35.749" v="59" actId="14100"/>
          <ac:spMkLst>
            <pc:docMk/>
            <pc:sldMk cId="3944938022" sldId="338"/>
            <ac:spMk id="19" creationId="{6DBE617C-E8FC-8AAA-A4F6-FDEE10F67225}"/>
          </ac:spMkLst>
        </pc:spChg>
        <pc:spChg chg="add mod">
          <ac:chgData name="Gisella Quaresma" userId="d2f30f4498adf766" providerId="LiveId" clId="{EA8C9BC8-A0D4-48FA-8E0D-FA8BF9DCC8AF}" dt="2025-03-28T17:55:06.195" v="70" actId="1076"/>
          <ac:spMkLst>
            <pc:docMk/>
            <pc:sldMk cId="3944938022" sldId="338"/>
            <ac:spMk id="20" creationId="{51153877-7622-7C86-6B83-13F8D54123CB}"/>
          </ac:spMkLst>
        </pc:spChg>
        <pc:spChg chg="mod">
          <ac:chgData name="Gisella Quaresma" userId="d2f30f4498adf766" providerId="LiveId" clId="{EA8C9BC8-A0D4-48FA-8E0D-FA8BF9DCC8AF}" dt="2025-03-30T21:31:53.208" v="819" actId="14100"/>
          <ac:spMkLst>
            <pc:docMk/>
            <pc:sldMk cId="3944938022" sldId="338"/>
            <ac:spMk id="21" creationId="{E51584BC-3403-8BBB-7337-4B17F7B8CAA9}"/>
          </ac:spMkLst>
        </pc:spChg>
        <pc:spChg chg="mod">
          <ac:chgData name="Gisella Quaresma" userId="d2f30f4498adf766" providerId="LiveId" clId="{EA8C9BC8-A0D4-48FA-8E0D-FA8BF9DCC8AF}" dt="2025-03-28T17:51:17.495" v="47"/>
          <ac:spMkLst>
            <pc:docMk/>
            <pc:sldMk cId="3944938022" sldId="338"/>
            <ac:spMk id="23" creationId="{A62A1029-0783-ACCD-DB3C-D248B9B36A3F}"/>
          </ac:spMkLst>
        </pc:spChg>
        <pc:spChg chg="mod">
          <ac:chgData name="Gisella Quaresma" userId="d2f30f4498adf766" providerId="LiveId" clId="{EA8C9BC8-A0D4-48FA-8E0D-FA8BF9DCC8AF}" dt="2025-03-28T17:53:49.957" v="60" actId="14100"/>
          <ac:spMkLst>
            <pc:docMk/>
            <pc:sldMk cId="3944938022" sldId="338"/>
            <ac:spMk id="25" creationId="{15648060-F458-F34E-2379-A707DC098908}"/>
          </ac:spMkLst>
        </pc:spChg>
        <pc:spChg chg="mod">
          <ac:chgData name="Gisella Quaresma" userId="d2f30f4498adf766" providerId="LiveId" clId="{EA8C9BC8-A0D4-48FA-8E0D-FA8BF9DCC8AF}" dt="2025-03-28T17:51:17.495" v="47"/>
          <ac:spMkLst>
            <pc:docMk/>
            <pc:sldMk cId="3944938022" sldId="338"/>
            <ac:spMk id="26" creationId="{02488FD2-8C07-D1C8-74F7-D274925628D0}"/>
          </ac:spMkLst>
        </pc:spChg>
        <pc:spChg chg="add mod">
          <ac:chgData name="Gisella Quaresma" userId="d2f30f4498adf766" providerId="LiveId" clId="{EA8C9BC8-A0D4-48FA-8E0D-FA8BF9DCC8AF}" dt="2025-03-28T17:51:17.495" v="47"/>
          <ac:spMkLst>
            <pc:docMk/>
            <pc:sldMk cId="3944938022" sldId="338"/>
            <ac:spMk id="27" creationId="{C090FE51-4A4C-2AD1-F39F-79CF058D3352}"/>
          </ac:spMkLst>
        </pc:spChg>
        <pc:spChg chg="mod">
          <ac:chgData name="Gisella Quaresma" userId="d2f30f4498adf766" providerId="LiveId" clId="{EA8C9BC8-A0D4-48FA-8E0D-FA8BF9DCC8AF}" dt="2025-03-28T17:51:17.495" v="47"/>
          <ac:spMkLst>
            <pc:docMk/>
            <pc:sldMk cId="3944938022" sldId="338"/>
            <ac:spMk id="29" creationId="{2013BC47-231A-EA70-E6A2-AB29B9A5212A}"/>
          </ac:spMkLst>
        </pc:spChg>
        <pc:spChg chg="mod">
          <ac:chgData name="Gisella Quaresma" userId="d2f30f4498adf766" providerId="LiveId" clId="{EA8C9BC8-A0D4-48FA-8E0D-FA8BF9DCC8AF}" dt="2025-03-28T17:51:17.495" v="47"/>
          <ac:spMkLst>
            <pc:docMk/>
            <pc:sldMk cId="3944938022" sldId="338"/>
            <ac:spMk id="30" creationId="{6BF4AEA9-184E-543F-627E-72EDD875F0BC}"/>
          </ac:spMkLst>
        </pc:spChg>
        <pc:spChg chg="mod">
          <ac:chgData name="Gisella Quaresma" userId="d2f30f4498adf766" providerId="LiveId" clId="{EA8C9BC8-A0D4-48FA-8E0D-FA8BF9DCC8AF}" dt="2025-03-28T17:54:21.534" v="65" actId="14100"/>
          <ac:spMkLst>
            <pc:docMk/>
            <pc:sldMk cId="3944938022" sldId="338"/>
            <ac:spMk id="31" creationId="{06183277-751C-F840-3EC9-509BB08CE008}"/>
          </ac:spMkLst>
        </pc:spChg>
        <pc:spChg chg="mod">
          <ac:chgData name="Gisella Quaresma" userId="d2f30f4498adf766" providerId="LiveId" clId="{EA8C9BC8-A0D4-48FA-8E0D-FA8BF9DCC8AF}" dt="2025-03-28T17:53:59.507" v="61" actId="14100"/>
          <ac:spMkLst>
            <pc:docMk/>
            <pc:sldMk cId="3944938022" sldId="338"/>
            <ac:spMk id="32" creationId="{2A0DB414-7B22-B57B-E561-D5E4D579C502}"/>
          </ac:spMkLst>
        </pc:spChg>
        <pc:spChg chg="add mod">
          <ac:chgData name="Gisella Quaresma" userId="d2f30f4498adf766" providerId="LiveId" clId="{EA8C9BC8-A0D4-48FA-8E0D-FA8BF9DCC8AF}" dt="2025-03-28T17:56:35.186" v="124" actId="403"/>
          <ac:spMkLst>
            <pc:docMk/>
            <pc:sldMk cId="3944938022" sldId="338"/>
            <ac:spMk id="34" creationId="{407DC851-2174-F052-BC37-A349CD815B05}"/>
          </ac:spMkLst>
        </pc:spChg>
        <pc:grpChg chg="mod">
          <ac:chgData name="Gisella Quaresma" userId="d2f30f4498adf766" providerId="LiveId" clId="{EA8C9BC8-A0D4-48FA-8E0D-FA8BF9DCC8AF}" dt="2025-03-30T19:29:32.829" v="374" actId="1076"/>
          <ac:grpSpMkLst>
            <pc:docMk/>
            <pc:sldMk cId="3944938022" sldId="338"/>
            <ac:grpSpMk id="5" creationId="{C289E01E-C453-4813-9C15-5DE903AD113D}"/>
          </ac:grpSpMkLst>
        </pc:grpChg>
        <pc:grpChg chg="mod">
          <ac:chgData name="Gisella Quaresma" userId="d2f30f4498adf766" providerId="LiveId" clId="{EA8C9BC8-A0D4-48FA-8E0D-FA8BF9DCC8AF}" dt="2025-03-28T17:54:46.374" v="69" actId="1076"/>
          <ac:grpSpMkLst>
            <pc:docMk/>
            <pc:sldMk cId="3944938022" sldId="338"/>
            <ac:grpSpMk id="22" creationId="{E33CCB13-CB53-5B8A-C3D7-7D466225BF71}"/>
          </ac:grpSpMkLst>
        </pc:grpChg>
      </pc:sldChg>
      <pc:sldChg chg="modSp add del mod">
        <pc:chgData name="Gisella Quaresma" userId="d2f30f4498adf766" providerId="LiveId" clId="{EA8C9BC8-A0D4-48FA-8E0D-FA8BF9DCC8AF}" dt="2025-03-28T17:59:52.593" v="149" actId="47"/>
        <pc:sldMkLst>
          <pc:docMk/>
          <pc:sldMk cId="0" sldId="339"/>
        </pc:sldMkLst>
      </pc:sldChg>
      <pc:sldChg chg="modSp add del mod">
        <pc:chgData name="Gisella Quaresma" userId="d2f30f4498adf766" providerId="LiveId" clId="{EA8C9BC8-A0D4-48FA-8E0D-FA8BF9DCC8AF}" dt="2025-03-28T18:00:42.271" v="165" actId="47"/>
        <pc:sldMkLst>
          <pc:docMk/>
          <pc:sldMk cId="0" sldId="340"/>
        </pc:sldMkLst>
      </pc:sldChg>
      <pc:sldChg chg="modSp add del mod">
        <pc:chgData name="Gisella Quaresma" userId="d2f30f4498adf766" providerId="LiveId" clId="{EA8C9BC8-A0D4-48FA-8E0D-FA8BF9DCC8AF}" dt="2025-03-28T18:01:00.695" v="171" actId="47"/>
        <pc:sldMkLst>
          <pc:docMk/>
          <pc:sldMk cId="0" sldId="341"/>
        </pc:sldMkLst>
      </pc:sldChg>
      <pc:sldChg chg="modSp add del mod">
        <pc:chgData name="Gisella Quaresma" userId="d2f30f4498adf766" providerId="LiveId" clId="{EA8C9BC8-A0D4-48FA-8E0D-FA8BF9DCC8AF}" dt="2025-03-28T18:02:15.506" v="177" actId="47"/>
        <pc:sldMkLst>
          <pc:docMk/>
          <pc:sldMk cId="0" sldId="342"/>
        </pc:sldMkLst>
      </pc:sldChg>
      <pc:sldChg chg="modSp add del mod">
        <pc:chgData name="Gisella Quaresma" userId="d2f30f4498adf766" providerId="LiveId" clId="{EA8C9BC8-A0D4-48FA-8E0D-FA8BF9DCC8AF}" dt="2025-03-28T18:02:52.373" v="190" actId="47"/>
        <pc:sldMkLst>
          <pc:docMk/>
          <pc:sldMk cId="0" sldId="343"/>
        </pc:sldMkLst>
      </pc:sldChg>
      <pc:sldChg chg="modSp add del">
        <pc:chgData name="Gisella Quaresma" userId="d2f30f4498adf766" providerId="LiveId" clId="{EA8C9BC8-A0D4-48FA-8E0D-FA8BF9DCC8AF}" dt="2025-03-28T18:03:27.937" v="191" actId="47"/>
        <pc:sldMkLst>
          <pc:docMk/>
          <pc:sldMk cId="0" sldId="344"/>
        </pc:sldMkLst>
      </pc:sldChg>
      <pc:sldChg chg="modSp add del">
        <pc:chgData name="Gisella Quaresma" userId="d2f30f4498adf766" providerId="LiveId" clId="{EA8C9BC8-A0D4-48FA-8E0D-FA8BF9DCC8AF}" dt="2025-03-28T18:03:33.153" v="192" actId="47"/>
        <pc:sldMkLst>
          <pc:docMk/>
          <pc:sldMk cId="0" sldId="345"/>
        </pc:sldMkLst>
      </pc:sldChg>
      <pc:sldChg chg="addSp delSp modSp add mod ord">
        <pc:chgData name="Gisella Quaresma" userId="d2f30f4498adf766" providerId="LiveId" clId="{EA8C9BC8-A0D4-48FA-8E0D-FA8BF9DCC8AF}" dt="2025-03-30T19:31:13.370" v="386" actId="1076"/>
        <pc:sldMkLst>
          <pc:docMk/>
          <pc:sldMk cId="2243895308" sldId="346"/>
        </pc:sldMkLst>
        <pc:spChg chg="add mod">
          <ac:chgData name="Gisella Quaresma" userId="d2f30f4498adf766" providerId="LiveId" clId="{EA8C9BC8-A0D4-48FA-8E0D-FA8BF9DCC8AF}" dt="2025-03-30T19:31:13.370" v="386" actId="1076"/>
          <ac:spMkLst>
            <pc:docMk/>
            <pc:sldMk cId="2243895308" sldId="346"/>
            <ac:spMk id="3" creationId="{499C4C0B-CFDA-B7FF-3F2F-CDE886DEDD87}"/>
          </ac:spMkLst>
        </pc:spChg>
        <pc:picChg chg="add mod">
          <ac:chgData name="Gisella Quaresma" userId="d2f30f4498adf766" providerId="LiveId" clId="{EA8C9BC8-A0D4-48FA-8E0D-FA8BF9DCC8AF}" dt="2025-03-28T18:00:35.566" v="163" actId="1076"/>
          <ac:picMkLst>
            <pc:docMk/>
            <pc:sldMk cId="2243895308" sldId="346"/>
            <ac:picMk id="5" creationId="{82E2FCEB-67D6-AD08-1A44-6D719688A54C}"/>
          </ac:picMkLst>
        </pc:picChg>
        <pc:picChg chg="add mod">
          <ac:chgData name="Gisella Quaresma" userId="d2f30f4498adf766" providerId="LiveId" clId="{EA8C9BC8-A0D4-48FA-8E0D-FA8BF9DCC8AF}" dt="2025-03-28T18:00:33.293" v="162" actId="1076"/>
          <ac:picMkLst>
            <pc:docMk/>
            <pc:sldMk cId="2243895308" sldId="346"/>
            <ac:picMk id="6" creationId="{155466D3-0770-B61F-1790-6E19950B4EB5}"/>
          </ac:picMkLst>
        </pc:picChg>
      </pc:sldChg>
      <pc:sldChg chg="addSp modSp add mod">
        <pc:chgData name="Gisella Quaresma" userId="d2f30f4498adf766" providerId="LiveId" clId="{EA8C9BC8-A0D4-48FA-8E0D-FA8BF9DCC8AF}" dt="2025-03-30T19:31:50.832" v="391" actId="1076"/>
        <pc:sldMkLst>
          <pc:docMk/>
          <pc:sldMk cId="1735361131" sldId="347"/>
        </pc:sldMkLst>
        <pc:spChg chg="mod">
          <ac:chgData name="Gisella Quaresma" userId="d2f30f4498adf766" providerId="LiveId" clId="{EA8C9BC8-A0D4-48FA-8E0D-FA8BF9DCC8AF}" dt="2025-03-28T18:01:28.293" v="174" actId="1076"/>
          <ac:spMkLst>
            <pc:docMk/>
            <pc:sldMk cId="1735361131" sldId="347"/>
            <ac:spMk id="2" creationId="{0D855B08-A752-4E47-8BA5-4E4E61EA357F}"/>
          </ac:spMkLst>
        </pc:spChg>
        <pc:spChg chg="add mod">
          <ac:chgData name="Gisella Quaresma" userId="d2f30f4498adf766" providerId="LiveId" clId="{EA8C9BC8-A0D4-48FA-8E0D-FA8BF9DCC8AF}" dt="2025-03-30T19:31:38.484" v="389"/>
          <ac:spMkLst>
            <pc:docMk/>
            <pc:sldMk cId="1735361131" sldId="347"/>
            <ac:spMk id="6" creationId="{1388A3A7-3ED6-D485-0EAA-418C9E640333}"/>
          </ac:spMkLst>
        </pc:spChg>
        <pc:spChg chg="add mod">
          <ac:chgData name="Gisella Quaresma" userId="d2f30f4498adf766" providerId="LiveId" clId="{EA8C9BC8-A0D4-48FA-8E0D-FA8BF9DCC8AF}" dt="2025-03-30T19:31:50.832" v="391" actId="1076"/>
          <ac:spMkLst>
            <pc:docMk/>
            <pc:sldMk cId="1735361131" sldId="347"/>
            <ac:spMk id="7" creationId="{4A8F4F20-4BCC-4F4A-6EF3-5776A116FB90}"/>
          </ac:spMkLst>
        </pc:spChg>
        <pc:picChg chg="add mod">
          <ac:chgData name="Gisella Quaresma" userId="d2f30f4498adf766" providerId="LiveId" clId="{EA8C9BC8-A0D4-48FA-8E0D-FA8BF9DCC8AF}" dt="2025-03-28T18:02:42.003" v="186" actId="14100"/>
          <ac:picMkLst>
            <pc:docMk/>
            <pc:sldMk cId="1735361131" sldId="347"/>
            <ac:picMk id="3" creationId="{A00BC956-15FB-98F6-7821-AAE6F34B9CD6}"/>
          </ac:picMkLst>
        </pc:picChg>
        <pc:picChg chg="add mod">
          <ac:chgData name="Gisella Quaresma" userId="d2f30f4498adf766" providerId="LiveId" clId="{EA8C9BC8-A0D4-48FA-8E0D-FA8BF9DCC8AF}" dt="2025-03-28T18:02:45.498" v="187" actId="14100"/>
          <ac:picMkLst>
            <pc:docMk/>
            <pc:sldMk cId="1735361131" sldId="347"/>
            <ac:picMk id="4" creationId="{1D9F956C-72F8-8A18-67B6-D1D51FA50277}"/>
          </ac:picMkLst>
        </pc:picChg>
        <pc:picChg chg="add mod">
          <ac:chgData name="Gisella Quaresma" userId="d2f30f4498adf766" providerId="LiveId" clId="{EA8C9BC8-A0D4-48FA-8E0D-FA8BF9DCC8AF}" dt="2025-03-30T19:31:36.956" v="388" actId="1076"/>
          <ac:picMkLst>
            <pc:docMk/>
            <pc:sldMk cId="1735361131" sldId="347"/>
            <ac:picMk id="5" creationId="{5FF56134-721D-D222-2C39-D7D713A682F2}"/>
          </ac:picMkLst>
        </pc:picChg>
      </pc:sldChg>
      <pc:sldChg chg="add del">
        <pc:chgData name="Gisella Quaresma" userId="d2f30f4498adf766" providerId="LiveId" clId="{EA8C9BC8-A0D4-48FA-8E0D-FA8BF9DCC8AF}" dt="2025-03-28T18:21:40.204" v="245" actId="2696"/>
        <pc:sldMkLst>
          <pc:docMk/>
          <pc:sldMk cId="728501986" sldId="348"/>
        </pc:sldMkLst>
      </pc:sldChg>
      <pc:sldChg chg="addSp modSp add del mod modAnim">
        <pc:chgData name="Gisella Quaresma" userId="d2f30f4498adf766" providerId="LiveId" clId="{EA8C9BC8-A0D4-48FA-8E0D-FA8BF9DCC8AF}" dt="2025-03-30T20:02:42.246" v="646" actId="2696"/>
        <pc:sldMkLst>
          <pc:docMk/>
          <pc:sldMk cId="1240465682" sldId="348"/>
        </pc:sldMkLst>
      </pc:sldChg>
      <pc:sldChg chg="add">
        <pc:chgData name="Gisella Quaresma" userId="d2f30f4498adf766" providerId="LiveId" clId="{EA8C9BC8-A0D4-48FA-8E0D-FA8BF9DCC8AF}" dt="2025-03-30T20:03:12.765" v="647"/>
        <pc:sldMkLst>
          <pc:docMk/>
          <pc:sldMk cId="1723101113" sldId="348"/>
        </pc:sldMkLst>
      </pc:sldChg>
      <pc:sldChg chg="addSp delSp modSp add mod">
        <pc:chgData name="Gisella Quaresma" userId="d2f30f4498adf766" providerId="LiveId" clId="{EA8C9BC8-A0D4-48FA-8E0D-FA8BF9DCC8AF}" dt="2025-03-30T19:24:27.461" v="363" actId="14100"/>
        <pc:sldMkLst>
          <pc:docMk/>
          <pc:sldMk cId="2468331273" sldId="349"/>
        </pc:sldMkLst>
        <pc:spChg chg="mod">
          <ac:chgData name="Gisella Quaresma" userId="d2f30f4498adf766" providerId="LiveId" clId="{EA8C9BC8-A0D4-48FA-8E0D-FA8BF9DCC8AF}" dt="2025-03-30T19:23:45.175" v="359" actId="1076"/>
          <ac:spMkLst>
            <pc:docMk/>
            <pc:sldMk cId="2468331273" sldId="349"/>
            <ac:spMk id="2" creationId="{ED5CCC09-B8BE-BBD4-256F-B533853F2AD6}"/>
          </ac:spMkLst>
        </pc:spChg>
        <pc:spChg chg="del">
          <ac:chgData name="Gisella Quaresma" userId="d2f30f4498adf766" providerId="LiveId" clId="{EA8C9BC8-A0D4-48FA-8E0D-FA8BF9DCC8AF}" dt="2025-03-30T19:23:21.812" v="356" actId="478"/>
          <ac:spMkLst>
            <pc:docMk/>
            <pc:sldMk cId="2468331273" sldId="349"/>
            <ac:spMk id="3" creationId="{A5C5E24C-FCC9-8B62-3AF4-F398182BB42F}"/>
          </ac:spMkLst>
        </pc:spChg>
        <pc:spChg chg="mod">
          <ac:chgData name="Gisella Quaresma" userId="d2f30f4498adf766" providerId="LiveId" clId="{EA8C9BC8-A0D4-48FA-8E0D-FA8BF9DCC8AF}" dt="2025-03-30T19:24:02.309" v="361" actId="14100"/>
          <ac:spMkLst>
            <pc:docMk/>
            <pc:sldMk cId="2468331273" sldId="349"/>
            <ac:spMk id="4" creationId="{59215449-6558-3670-D428-E6B6B71B6915}"/>
          </ac:spMkLst>
        </pc:spChg>
        <pc:spChg chg="add mod">
          <ac:chgData name="Gisella Quaresma" userId="d2f30f4498adf766" providerId="LiveId" clId="{EA8C9BC8-A0D4-48FA-8E0D-FA8BF9DCC8AF}" dt="2025-03-30T19:24:27.461" v="363" actId="14100"/>
          <ac:spMkLst>
            <pc:docMk/>
            <pc:sldMk cId="2468331273" sldId="349"/>
            <ac:spMk id="5" creationId="{2FB46C75-11EF-B325-A3F7-9DD4254A203D}"/>
          </ac:spMkLst>
        </pc:spChg>
      </pc:sldChg>
      <pc:sldChg chg="addSp delSp modSp add mod">
        <pc:chgData name="Gisella Quaresma" userId="d2f30f4498adf766" providerId="LiveId" clId="{EA8C9BC8-A0D4-48FA-8E0D-FA8BF9DCC8AF}" dt="2025-03-30T19:56:52.605" v="602" actId="1076"/>
        <pc:sldMkLst>
          <pc:docMk/>
          <pc:sldMk cId="66244390" sldId="350"/>
        </pc:sldMkLst>
        <pc:spChg chg="add del mod">
          <ac:chgData name="Gisella Quaresma" userId="d2f30f4498adf766" providerId="LiveId" clId="{EA8C9BC8-A0D4-48FA-8E0D-FA8BF9DCC8AF}" dt="2025-03-30T19:56:19.664" v="595" actId="1076"/>
          <ac:spMkLst>
            <pc:docMk/>
            <pc:sldMk cId="66244390" sldId="350"/>
            <ac:spMk id="2" creationId="{5117CD5E-C7DB-8417-E6B8-B4FAC72543F2}"/>
          </ac:spMkLst>
        </pc:spChg>
        <pc:spChg chg="del">
          <ac:chgData name="Gisella Quaresma" userId="d2f30f4498adf766" providerId="LiveId" clId="{EA8C9BC8-A0D4-48FA-8E0D-FA8BF9DCC8AF}" dt="2025-03-30T19:56:23.660" v="597" actId="478"/>
          <ac:spMkLst>
            <pc:docMk/>
            <pc:sldMk cId="66244390" sldId="350"/>
            <ac:spMk id="3" creationId="{0FA6A707-3716-1862-754E-8FF4DBF1AEC5}"/>
          </ac:spMkLst>
        </pc:spChg>
        <pc:spChg chg="del">
          <ac:chgData name="Gisella Quaresma" userId="d2f30f4498adf766" providerId="LiveId" clId="{EA8C9BC8-A0D4-48FA-8E0D-FA8BF9DCC8AF}" dt="2025-03-30T19:56:26.366" v="598" actId="478"/>
          <ac:spMkLst>
            <pc:docMk/>
            <pc:sldMk cId="66244390" sldId="350"/>
            <ac:spMk id="4" creationId="{345E0628-17E2-4F80-B6A0-1D2E80B2EE58}"/>
          </ac:spMkLst>
        </pc:spChg>
        <pc:spChg chg="del">
          <ac:chgData name="Gisella Quaresma" userId="d2f30f4498adf766" providerId="LiveId" clId="{EA8C9BC8-A0D4-48FA-8E0D-FA8BF9DCC8AF}" dt="2025-03-30T19:56:22.019" v="596" actId="478"/>
          <ac:spMkLst>
            <pc:docMk/>
            <pc:sldMk cId="66244390" sldId="350"/>
            <ac:spMk id="5" creationId="{799C7125-D8E4-BA24-62BD-36671090BA16}"/>
          </ac:spMkLst>
        </pc:spChg>
        <pc:picChg chg="add mod">
          <ac:chgData name="Gisella Quaresma" userId="d2f30f4498adf766" providerId="LiveId" clId="{EA8C9BC8-A0D4-48FA-8E0D-FA8BF9DCC8AF}" dt="2025-03-30T19:56:52.605" v="602" actId="1076"/>
          <ac:picMkLst>
            <pc:docMk/>
            <pc:sldMk cId="66244390" sldId="350"/>
            <ac:picMk id="7" creationId="{40235F32-AFA3-7BD4-835F-80EA4C79E978}"/>
          </ac:picMkLst>
        </pc:picChg>
      </pc:sldChg>
      <pc:sldChg chg="addSp delSp modSp add mod delAnim">
        <pc:chgData name="Gisella Quaresma" userId="d2f30f4498adf766" providerId="LiveId" clId="{EA8C9BC8-A0D4-48FA-8E0D-FA8BF9DCC8AF}" dt="2025-03-30T20:07:06.931" v="669" actId="113"/>
        <pc:sldMkLst>
          <pc:docMk/>
          <pc:sldMk cId="991119797" sldId="351"/>
        </pc:sldMkLst>
        <pc:spChg chg="add del mod">
          <ac:chgData name="Gisella Quaresma" userId="d2f30f4498adf766" providerId="LiveId" clId="{EA8C9BC8-A0D4-48FA-8E0D-FA8BF9DCC8AF}" dt="2025-03-30T20:06:33.246" v="663" actId="1076"/>
          <ac:spMkLst>
            <pc:docMk/>
            <pc:sldMk cId="991119797" sldId="351"/>
            <ac:spMk id="2" creationId="{2DEEABC4-0DE5-66A8-B3A6-52E96605C431}"/>
          </ac:spMkLst>
        </pc:spChg>
        <pc:spChg chg="del">
          <ac:chgData name="Gisella Quaresma" userId="d2f30f4498adf766" providerId="LiveId" clId="{EA8C9BC8-A0D4-48FA-8E0D-FA8BF9DCC8AF}" dt="2025-03-30T20:04:08.418" v="653" actId="478"/>
          <ac:spMkLst>
            <pc:docMk/>
            <pc:sldMk cId="991119797" sldId="351"/>
            <ac:spMk id="3" creationId="{DAE4A2C3-A063-FB45-AD76-4D58E199DE17}"/>
          </ac:spMkLst>
        </pc:spChg>
        <pc:spChg chg="add mod">
          <ac:chgData name="Gisella Quaresma" userId="d2f30f4498adf766" providerId="LiveId" clId="{EA8C9BC8-A0D4-48FA-8E0D-FA8BF9DCC8AF}" dt="2025-03-30T20:07:06.931" v="669" actId="113"/>
          <ac:spMkLst>
            <pc:docMk/>
            <pc:sldMk cId="991119797" sldId="351"/>
            <ac:spMk id="6" creationId="{FFDFAFA1-B386-65E5-87F4-F1EE7BE6A015}"/>
          </ac:spMkLst>
        </pc:spChg>
        <pc:spChg chg="del">
          <ac:chgData name="Gisella Quaresma" userId="d2f30f4498adf766" providerId="LiveId" clId="{EA8C9BC8-A0D4-48FA-8E0D-FA8BF9DCC8AF}" dt="2025-03-30T20:04:17.900" v="655" actId="478"/>
          <ac:spMkLst>
            <pc:docMk/>
            <pc:sldMk cId="991119797" sldId="351"/>
            <ac:spMk id="13" creationId="{475CEE34-149D-CB00-DA7F-043308EEC4CC}"/>
          </ac:spMkLst>
        </pc:spChg>
        <pc:spChg chg="del">
          <ac:chgData name="Gisella Quaresma" userId="d2f30f4498adf766" providerId="LiveId" clId="{EA8C9BC8-A0D4-48FA-8E0D-FA8BF9DCC8AF}" dt="2025-03-30T20:04:13.729" v="654" actId="478"/>
          <ac:spMkLst>
            <pc:docMk/>
            <pc:sldMk cId="991119797" sldId="351"/>
            <ac:spMk id="18" creationId="{BCBD03AA-E68A-8A2A-8115-C86270EDB198}"/>
          </ac:spMkLst>
        </pc:spChg>
        <pc:picChg chg="add mod">
          <ac:chgData name="Gisella Quaresma" userId="d2f30f4498adf766" providerId="LiveId" clId="{EA8C9BC8-A0D4-48FA-8E0D-FA8BF9DCC8AF}" dt="2025-03-30T20:06:38.133" v="665" actId="1076"/>
          <ac:picMkLst>
            <pc:docMk/>
            <pc:sldMk cId="991119797" sldId="351"/>
            <ac:picMk id="5" creationId="{8505B3B9-AE88-7D0C-2D21-F7257295390D}"/>
          </ac:picMkLst>
        </pc:picChg>
        <pc:picChg chg="del mod">
          <ac:chgData name="Gisella Quaresma" userId="d2f30f4498adf766" providerId="LiveId" clId="{EA8C9BC8-A0D4-48FA-8E0D-FA8BF9DCC8AF}" dt="2025-03-30T20:03:57.646" v="650" actId="478"/>
          <ac:picMkLst>
            <pc:docMk/>
            <pc:sldMk cId="991119797" sldId="351"/>
            <ac:picMk id="37" creationId="{94E0851A-0F1E-5CB4-FA35-7B0309894F67}"/>
          </ac:picMkLst>
        </pc:picChg>
      </pc:sldChg>
      <pc:sldChg chg="add del">
        <pc:chgData name="Gisella Quaresma" userId="d2f30f4498adf766" providerId="LiveId" clId="{EA8C9BC8-A0D4-48FA-8E0D-FA8BF9DCC8AF}" dt="2025-03-30T20:15:40.412" v="672" actId="2890"/>
        <pc:sldMkLst>
          <pc:docMk/>
          <pc:sldMk cId="2375256264" sldId="352"/>
        </pc:sldMkLst>
      </pc:sldChg>
      <pc:sldChg chg="addSp delSp modSp add mod ord">
        <pc:chgData name="Gisella Quaresma" userId="d2f30f4498adf766" providerId="LiveId" clId="{EA8C9BC8-A0D4-48FA-8E0D-FA8BF9DCC8AF}" dt="2025-03-31T15:00:03.837" v="1007"/>
        <pc:sldMkLst>
          <pc:docMk/>
          <pc:sldMk cId="4288485888" sldId="352"/>
        </pc:sldMkLst>
        <pc:spChg chg="add del mod">
          <ac:chgData name="Gisella Quaresma" userId="d2f30f4498adf766" providerId="LiveId" clId="{EA8C9BC8-A0D4-48FA-8E0D-FA8BF9DCC8AF}" dt="2025-03-30T20:27:50.611" v="718" actId="1076"/>
          <ac:spMkLst>
            <pc:docMk/>
            <pc:sldMk cId="4288485888" sldId="352"/>
            <ac:spMk id="2" creationId="{A2004A82-506B-902F-2280-DBC1ADEBF399}"/>
          </ac:spMkLst>
        </pc:spChg>
        <pc:spChg chg="del">
          <ac:chgData name="Gisella Quaresma" userId="d2f30f4498adf766" providerId="LiveId" clId="{EA8C9BC8-A0D4-48FA-8E0D-FA8BF9DCC8AF}" dt="2025-03-30T20:15:53.968" v="677" actId="478"/>
          <ac:spMkLst>
            <pc:docMk/>
            <pc:sldMk cId="4288485888" sldId="352"/>
            <ac:spMk id="3" creationId="{9AF77321-9550-5206-56A9-3AAE707A54A0}"/>
          </ac:spMkLst>
        </pc:spChg>
        <pc:spChg chg="del">
          <ac:chgData name="Gisella Quaresma" userId="d2f30f4498adf766" providerId="LiveId" clId="{EA8C9BC8-A0D4-48FA-8E0D-FA8BF9DCC8AF}" dt="2025-03-30T20:16:02.882" v="680" actId="478"/>
          <ac:spMkLst>
            <pc:docMk/>
            <pc:sldMk cId="4288485888" sldId="352"/>
            <ac:spMk id="4" creationId="{2CC0BDA7-8059-5CE3-78B0-96B2B8E72DDE}"/>
          </ac:spMkLst>
        </pc:spChg>
        <pc:spChg chg="del">
          <ac:chgData name="Gisella Quaresma" userId="d2f30f4498adf766" providerId="LiveId" clId="{EA8C9BC8-A0D4-48FA-8E0D-FA8BF9DCC8AF}" dt="2025-03-30T20:15:52.170" v="676" actId="478"/>
          <ac:spMkLst>
            <pc:docMk/>
            <pc:sldMk cId="4288485888" sldId="352"/>
            <ac:spMk id="5" creationId="{BA51219E-F2AB-0742-8EFA-6C5C95C3DD5B}"/>
          </ac:spMkLst>
        </pc:spChg>
        <pc:spChg chg="add mod">
          <ac:chgData name="Gisella Quaresma" userId="d2f30f4498adf766" providerId="LiveId" clId="{EA8C9BC8-A0D4-48FA-8E0D-FA8BF9DCC8AF}" dt="2025-03-31T15:00:03.837" v="1007"/>
          <ac:spMkLst>
            <pc:docMk/>
            <pc:sldMk cId="4288485888" sldId="352"/>
            <ac:spMk id="6" creationId="{CD97980C-77F2-E709-9147-F3E656CA3334}"/>
          </ac:spMkLst>
        </pc:spChg>
        <pc:picChg chg="add mod">
          <ac:chgData name="Gisella Quaresma" userId="d2f30f4498adf766" providerId="LiveId" clId="{EA8C9BC8-A0D4-48FA-8E0D-FA8BF9DCC8AF}" dt="2025-03-30T20:28:10.198" v="722" actId="1076"/>
          <ac:picMkLst>
            <pc:docMk/>
            <pc:sldMk cId="4288485888" sldId="352"/>
            <ac:picMk id="8" creationId="{BC7A9677-EDBE-A15C-5201-4702CEDFE2B6}"/>
          </ac:picMkLst>
        </pc:picChg>
      </pc:sldChg>
      <pc:sldChg chg="add">
        <pc:chgData name="Gisella Quaresma" userId="d2f30f4498adf766" providerId="LiveId" clId="{EA8C9BC8-A0D4-48FA-8E0D-FA8BF9DCC8AF}" dt="2025-03-30T21:24:09.514" v="785" actId="2890"/>
        <pc:sldMkLst>
          <pc:docMk/>
          <pc:sldMk cId="1701004283" sldId="353"/>
        </pc:sldMkLst>
      </pc:sldChg>
      <pc:sldChg chg="addSp delSp modSp add mod">
        <pc:chgData name="Gisella Quaresma" userId="d2f30f4498adf766" providerId="LiveId" clId="{EA8C9BC8-A0D4-48FA-8E0D-FA8BF9DCC8AF}" dt="2025-03-30T21:47:59.482" v="894" actId="1076"/>
        <pc:sldMkLst>
          <pc:docMk/>
          <pc:sldMk cId="2862353377" sldId="354"/>
        </pc:sldMkLst>
        <pc:spChg chg="mod">
          <ac:chgData name="Gisella Quaresma" userId="d2f30f4498adf766" providerId="LiveId" clId="{EA8C9BC8-A0D4-48FA-8E0D-FA8BF9DCC8AF}" dt="2025-03-30T21:47:54.741" v="893" actId="1076"/>
          <ac:spMkLst>
            <pc:docMk/>
            <pc:sldMk cId="2862353377" sldId="354"/>
            <ac:spMk id="2" creationId="{C2698698-BE9F-68C2-4BA6-3742733B3B38}"/>
          </ac:spMkLst>
        </pc:spChg>
        <pc:spChg chg="del">
          <ac:chgData name="Gisella Quaresma" userId="d2f30f4498adf766" providerId="LiveId" clId="{EA8C9BC8-A0D4-48FA-8E0D-FA8BF9DCC8AF}" dt="2025-03-30T21:45:49.885" v="824" actId="478"/>
          <ac:spMkLst>
            <pc:docMk/>
            <pc:sldMk cId="2862353377" sldId="354"/>
            <ac:spMk id="9" creationId="{0250DCC9-34EF-7B44-8498-4A2753ABB829}"/>
          </ac:spMkLst>
        </pc:spChg>
        <pc:spChg chg="del">
          <ac:chgData name="Gisella Quaresma" userId="d2f30f4498adf766" providerId="LiveId" clId="{EA8C9BC8-A0D4-48FA-8E0D-FA8BF9DCC8AF}" dt="2025-03-30T21:45:49.885" v="824" actId="478"/>
          <ac:spMkLst>
            <pc:docMk/>
            <pc:sldMk cId="2862353377" sldId="354"/>
            <ac:spMk id="12" creationId="{87491735-ABF5-2B39-383B-A2DB395A2A5B}"/>
          </ac:spMkLst>
        </pc:spChg>
        <pc:spChg chg="del">
          <ac:chgData name="Gisella Quaresma" userId="d2f30f4498adf766" providerId="LiveId" clId="{EA8C9BC8-A0D4-48FA-8E0D-FA8BF9DCC8AF}" dt="2025-03-30T21:45:49.885" v="824" actId="478"/>
          <ac:spMkLst>
            <pc:docMk/>
            <pc:sldMk cId="2862353377" sldId="354"/>
            <ac:spMk id="13" creationId="{EC7E854F-3B42-6A38-34C4-B3B05C924115}"/>
          </ac:spMkLst>
        </pc:spChg>
        <pc:spChg chg="del">
          <ac:chgData name="Gisella Quaresma" userId="d2f30f4498adf766" providerId="LiveId" clId="{EA8C9BC8-A0D4-48FA-8E0D-FA8BF9DCC8AF}" dt="2025-03-30T21:45:49.885" v="824" actId="478"/>
          <ac:spMkLst>
            <pc:docMk/>
            <pc:sldMk cId="2862353377" sldId="354"/>
            <ac:spMk id="14" creationId="{DAFFB253-AB75-36FE-E2BB-ED62849D2AF7}"/>
          </ac:spMkLst>
        </pc:spChg>
        <pc:spChg chg="del">
          <ac:chgData name="Gisella Quaresma" userId="d2f30f4498adf766" providerId="LiveId" clId="{EA8C9BC8-A0D4-48FA-8E0D-FA8BF9DCC8AF}" dt="2025-03-30T21:45:49.885" v="824" actId="478"/>
          <ac:spMkLst>
            <pc:docMk/>
            <pc:sldMk cId="2862353377" sldId="354"/>
            <ac:spMk id="15" creationId="{A4B64152-2217-AA03-1632-AFAFD866CBF3}"/>
          </ac:spMkLst>
        </pc:spChg>
        <pc:spChg chg="del">
          <ac:chgData name="Gisella Quaresma" userId="d2f30f4498adf766" providerId="LiveId" clId="{EA8C9BC8-A0D4-48FA-8E0D-FA8BF9DCC8AF}" dt="2025-03-30T21:45:49.885" v="824" actId="478"/>
          <ac:spMkLst>
            <pc:docMk/>
            <pc:sldMk cId="2862353377" sldId="354"/>
            <ac:spMk id="16" creationId="{6A061E76-42B0-F699-18D4-77D25648395C}"/>
          </ac:spMkLst>
        </pc:spChg>
        <pc:spChg chg="del">
          <ac:chgData name="Gisella Quaresma" userId="d2f30f4498adf766" providerId="LiveId" clId="{EA8C9BC8-A0D4-48FA-8E0D-FA8BF9DCC8AF}" dt="2025-03-30T21:45:49.885" v="824" actId="478"/>
          <ac:spMkLst>
            <pc:docMk/>
            <pc:sldMk cId="2862353377" sldId="354"/>
            <ac:spMk id="17" creationId="{27800F82-2854-5AD7-3503-4D062BE2528C}"/>
          </ac:spMkLst>
        </pc:spChg>
        <pc:spChg chg="del">
          <ac:chgData name="Gisella Quaresma" userId="d2f30f4498adf766" providerId="LiveId" clId="{EA8C9BC8-A0D4-48FA-8E0D-FA8BF9DCC8AF}" dt="2025-03-30T21:45:49.885" v="824" actId="478"/>
          <ac:spMkLst>
            <pc:docMk/>
            <pc:sldMk cId="2862353377" sldId="354"/>
            <ac:spMk id="18" creationId="{86D0AE4E-4B0C-84C9-94FA-14B36CF8697E}"/>
          </ac:spMkLst>
        </pc:spChg>
        <pc:spChg chg="del">
          <ac:chgData name="Gisella Quaresma" userId="d2f30f4498adf766" providerId="LiveId" clId="{EA8C9BC8-A0D4-48FA-8E0D-FA8BF9DCC8AF}" dt="2025-03-30T21:45:49.885" v="824" actId="478"/>
          <ac:spMkLst>
            <pc:docMk/>
            <pc:sldMk cId="2862353377" sldId="354"/>
            <ac:spMk id="19" creationId="{B4316FFB-1CED-1C3E-A977-58AAD4A71136}"/>
          </ac:spMkLst>
        </pc:spChg>
        <pc:spChg chg="del">
          <ac:chgData name="Gisella Quaresma" userId="d2f30f4498adf766" providerId="LiveId" clId="{EA8C9BC8-A0D4-48FA-8E0D-FA8BF9DCC8AF}" dt="2025-03-30T21:45:49.885" v="824" actId="478"/>
          <ac:spMkLst>
            <pc:docMk/>
            <pc:sldMk cId="2862353377" sldId="354"/>
            <ac:spMk id="20" creationId="{4C3351CE-E938-E43C-3F3B-67A7390EB2AD}"/>
          </ac:spMkLst>
        </pc:spChg>
        <pc:spChg chg="mod">
          <ac:chgData name="Gisella Quaresma" userId="d2f30f4498adf766" providerId="LiveId" clId="{EA8C9BC8-A0D4-48FA-8E0D-FA8BF9DCC8AF}" dt="2025-03-30T21:47:59.482" v="894" actId="1076"/>
          <ac:spMkLst>
            <pc:docMk/>
            <pc:sldMk cId="2862353377" sldId="354"/>
            <ac:spMk id="21" creationId="{07D718CF-CA11-3BEB-6800-D77CAFDDE518}"/>
          </ac:spMkLst>
        </pc:spChg>
        <pc:grpChg chg="del">
          <ac:chgData name="Gisella Quaresma" userId="d2f30f4498adf766" providerId="LiveId" clId="{EA8C9BC8-A0D4-48FA-8E0D-FA8BF9DCC8AF}" dt="2025-03-30T21:45:44.496" v="823" actId="478"/>
          <ac:grpSpMkLst>
            <pc:docMk/>
            <pc:sldMk cId="2862353377" sldId="354"/>
            <ac:grpSpMk id="6" creationId="{C7B6027A-BA8B-043A-E2B3-F10C89D64500}"/>
          </ac:grpSpMkLst>
        </pc:grpChg>
        <pc:picChg chg="add mod">
          <ac:chgData name="Gisella Quaresma" userId="d2f30f4498adf766" providerId="LiveId" clId="{EA8C9BC8-A0D4-48FA-8E0D-FA8BF9DCC8AF}" dt="2025-03-30T21:47:33.164" v="890" actId="1076"/>
          <ac:picMkLst>
            <pc:docMk/>
            <pc:sldMk cId="2862353377" sldId="354"/>
            <ac:picMk id="23" creationId="{80A2FCFB-4901-CB72-4013-7B1DB1F90102}"/>
          </ac:picMkLst>
        </pc:picChg>
        <pc:picChg chg="add mod">
          <ac:chgData name="Gisella Quaresma" userId="d2f30f4498adf766" providerId="LiveId" clId="{EA8C9BC8-A0D4-48FA-8E0D-FA8BF9DCC8AF}" dt="2025-03-30T21:47:41.844" v="891" actId="1076"/>
          <ac:picMkLst>
            <pc:docMk/>
            <pc:sldMk cId="2862353377" sldId="354"/>
            <ac:picMk id="25" creationId="{BF5FF9A6-005C-3FFC-2DBF-A1CDD7D1E527}"/>
          </ac:picMkLst>
        </pc:picChg>
      </pc:sldChg>
      <pc:sldChg chg="addSp delSp modSp add mod">
        <pc:chgData name="Gisella Quaresma" userId="d2f30f4498adf766" providerId="LiveId" clId="{EA8C9BC8-A0D4-48FA-8E0D-FA8BF9DCC8AF}" dt="2025-03-31T14:45:09.262" v="947" actId="1076"/>
        <pc:sldMkLst>
          <pc:docMk/>
          <pc:sldMk cId="2461252299" sldId="355"/>
        </pc:sldMkLst>
        <pc:spChg chg="add del mod">
          <ac:chgData name="Gisella Quaresma" userId="d2f30f4498adf766" providerId="LiveId" clId="{EA8C9BC8-A0D4-48FA-8E0D-FA8BF9DCC8AF}" dt="2025-03-31T14:42:52.464" v="902"/>
          <ac:spMkLst>
            <pc:docMk/>
            <pc:sldMk cId="2461252299" sldId="355"/>
            <ac:spMk id="2" creationId="{D61D8191-1093-27A9-3A6D-5017DA5DAC67}"/>
          </ac:spMkLst>
        </pc:spChg>
        <pc:spChg chg="del">
          <ac:chgData name="Gisella Quaresma" userId="d2f30f4498adf766" providerId="LiveId" clId="{EA8C9BC8-A0D4-48FA-8E0D-FA8BF9DCC8AF}" dt="2025-03-31T14:41:20.170" v="896" actId="478"/>
          <ac:spMkLst>
            <pc:docMk/>
            <pc:sldMk cId="2461252299" sldId="355"/>
            <ac:spMk id="3" creationId="{0501B527-6E7F-E3BA-5717-4D703E2EF2C1}"/>
          </ac:spMkLst>
        </pc:spChg>
        <pc:spChg chg="mod">
          <ac:chgData name="Gisella Quaresma" userId="d2f30f4498adf766" providerId="LiveId" clId="{EA8C9BC8-A0D4-48FA-8E0D-FA8BF9DCC8AF}" dt="2025-03-31T14:44:32.260" v="943" actId="1076"/>
          <ac:spMkLst>
            <pc:docMk/>
            <pc:sldMk cId="2461252299" sldId="355"/>
            <ac:spMk id="4" creationId="{A48365DF-2010-F99E-E6D6-5C7332A8E009}"/>
          </ac:spMkLst>
        </pc:spChg>
        <pc:spChg chg="del">
          <ac:chgData name="Gisella Quaresma" userId="d2f30f4498adf766" providerId="LiveId" clId="{EA8C9BC8-A0D4-48FA-8E0D-FA8BF9DCC8AF}" dt="2025-03-31T14:41:29.023" v="899" actId="478"/>
          <ac:spMkLst>
            <pc:docMk/>
            <pc:sldMk cId="2461252299" sldId="355"/>
            <ac:spMk id="5" creationId="{DAB9CE42-41F8-10AF-0FCD-552980CE3C7B}"/>
          </ac:spMkLst>
        </pc:spChg>
        <pc:spChg chg="add mod">
          <ac:chgData name="Gisella Quaresma" userId="d2f30f4498adf766" providerId="LiveId" clId="{EA8C9BC8-A0D4-48FA-8E0D-FA8BF9DCC8AF}" dt="2025-03-31T14:44:08.949" v="915" actId="1076"/>
          <ac:spMkLst>
            <pc:docMk/>
            <pc:sldMk cId="2461252299" sldId="355"/>
            <ac:spMk id="6" creationId="{FAB4102B-C177-9A3A-CC30-A7FEDF41D417}"/>
          </ac:spMkLst>
        </pc:spChg>
        <pc:spChg chg="add mod">
          <ac:chgData name="Gisella Quaresma" userId="d2f30f4498adf766" providerId="LiveId" clId="{EA8C9BC8-A0D4-48FA-8E0D-FA8BF9DCC8AF}" dt="2025-03-31T14:45:09.262" v="947" actId="1076"/>
          <ac:spMkLst>
            <pc:docMk/>
            <pc:sldMk cId="2461252299" sldId="355"/>
            <ac:spMk id="7" creationId="{AFB5F7B6-1DCC-D086-D2AA-4E72C78755C8}"/>
          </ac:spMkLst>
        </pc:spChg>
      </pc:sldChg>
      <pc:sldChg chg="addSp delSp modSp add del mod">
        <pc:chgData name="Gisella Quaresma" userId="d2f30f4498adf766" providerId="LiveId" clId="{EA8C9BC8-A0D4-48FA-8E0D-FA8BF9DCC8AF}" dt="2025-03-31T14:54:00.332" v="988" actId="207"/>
        <pc:sldMkLst>
          <pc:docMk/>
          <pc:sldMk cId="862134783" sldId="356"/>
        </pc:sldMkLst>
        <pc:spChg chg="mod">
          <ac:chgData name="Gisella Quaresma" userId="d2f30f4498adf766" providerId="LiveId" clId="{EA8C9BC8-A0D4-48FA-8E0D-FA8BF9DCC8AF}" dt="2025-03-31T14:46:42.223" v="953"/>
          <ac:spMkLst>
            <pc:docMk/>
            <pc:sldMk cId="862134783" sldId="356"/>
            <ac:spMk id="2" creationId="{16C6DBE1-6521-D893-219B-D7B881029B67}"/>
          </ac:spMkLst>
        </pc:spChg>
        <pc:spChg chg="add mod">
          <ac:chgData name="Gisella Quaresma" userId="d2f30f4498adf766" providerId="LiveId" clId="{EA8C9BC8-A0D4-48FA-8E0D-FA8BF9DCC8AF}" dt="2025-03-31T14:46:18.176" v="950" actId="571"/>
          <ac:spMkLst>
            <pc:docMk/>
            <pc:sldMk cId="862134783" sldId="356"/>
            <ac:spMk id="3" creationId="{041D08EF-C97C-D18B-E655-C241559855BF}"/>
          </ac:spMkLst>
        </pc:spChg>
        <pc:spChg chg="mod">
          <ac:chgData name="Gisella Quaresma" userId="d2f30f4498adf766" providerId="LiveId" clId="{EA8C9BC8-A0D4-48FA-8E0D-FA8BF9DCC8AF}" dt="2025-03-31T14:47:20.089" v="958" actId="20577"/>
          <ac:spMkLst>
            <pc:docMk/>
            <pc:sldMk cId="862134783" sldId="356"/>
            <ac:spMk id="4" creationId="{E9B990A5-1BD8-D42D-37F8-BC1C440A0C09}"/>
          </ac:spMkLst>
        </pc:spChg>
        <pc:spChg chg="mod">
          <ac:chgData name="Gisella Quaresma" userId="d2f30f4498adf766" providerId="LiveId" clId="{EA8C9BC8-A0D4-48FA-8E0D-FA8BF9DCC8AF}" dt="2025-03-31T14:54:00.332" v="988" actId="207"/>
          <ac:spMkLst>
            <pc:docMk/>
            <pc:sldMk cId="862134783" sldId="356"/>
            <ac:spMk id="6" creationId="{1187FA53-3E02-C9FA-94DF-283A4BDB9F4F}"/>
          </ac:spMkLst>
        </pc:spChg>
        <pc:spChg chg="del">
          <ac:chgData name="Gisella Quaresma" userId="d2f30f4498adf766" providerId="LiveId" clId="{EA8C9BC8-A0D4-48FA-8E0D-FA8BF9DCC8AF}" dt="2025-03-31T14:47:25.326" v="959" actId="478"/>
          <ac:spMkLst>
            <pc:docMk/>
            <pc:sldMk cId="862134783" sldId="356"/>
            <ac:spMk id="7" creationId="{4C2A2EBE-5202-FD16-95B4-B800FF20DC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31036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C3BC8-0EEC-AE09-A046-84BC82DC381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5F17C9-703B-2A3B-B808-10F8FC56F18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89247EE-A699-FA2C-9051-743D53C058C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0BA75FC-4377-C72F-28E8-F6D7CCBFE5D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82DCD34-1B07-A20B-3F19-E8150D51CB2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733FBCA-885C-675D-EAE3-23E639CF4C3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2D7F3E8-F061-4AF6-BA92-2D10850F83E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27246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5927-82BA-AA70-835A-158B7EC5A29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034B97-0F45-438D-B090-3C9B43746DD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933BA95-E1A6-8729-A967-DF81627179F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12F7F91-7153-CFBA-0FEA-9ACF534038F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7B2198B-B2BB-26CF-7D85-B408F2CB15D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D7D4799-8BBE-20F4-C658-762500FFB4B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A7D515A-1F2E-B79C-0B38-131EE603EBF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00582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D3E7A-7D1D-3BE0-9B5A-68A839569E3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134CF8-9CAC-291D-7B34-466745E1933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B122D97-5EEA-42F3-4DB3-C8B6F5F33DB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7E9237B-981C-FF4D-EB81-BDB674539E4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35B6EB1-C9E8-339E-7DBA-3231BF04123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9D7FACA-FC88-5877-E8E9-916FD7678DE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6DC9D9C-47F0-AE09-34B8-90DA7AB85BF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4121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87C70-2303-0546-FD82-8E962770947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B21955-F8E9-C73B-27A7-D08429CE74F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ADFB466-C5C2-4A23-CFB9-10D9D3D055D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7714E1B-89CD-8105-5BB2-7E1E0BE7E81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FDC4705-C4F4-650F-EAB9-6D0C09D2272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6B6CCF7-E7AF-A5D3-5638-34194330011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5BCBD3C-EBBF-01AD-B4C3-A86EBCA80DA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17152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AC02E-5BB3-9413-0B28-518CB851B8D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5F190A-F761-A582-E39C-86F5DDDB14B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E39A1A8-95CA-E2A2-0E0B-8E320F75039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DB475DA-7C3B-FAC5-697A-9D05301595D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38F31C4-9CDB-1FEB-9259-E01DF457164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B33A094-91F8-FD34-C957-6B6DFA7323C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97F9E35-15A3-E4E3-A90B-48644BA8CC0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32101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558A5-0597-27DF-EE68-3E3295540E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C6542-FBBF-C4A2-A195-9FD94CEDAA1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F365382-1064-A10E-8660-2B704922A86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4FC525A-011D-7F22-0C4C-3D72D7B9A1D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09A7830-BC05-4F03-3835-D60C3A350B1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86EA0F4-76C4-795C-C77A-9D464B90AC6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EBED662-2D7C-41D2-933A-AAA256C2760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80003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BEEE8-E47C-5FC1-339F-FCAED7F15F3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5B677A-40F2-0795-4F4C-CFBF26CF8E3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85D4C4E-03B3-B14A-72E5-E6246C553A4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8052F8A-A152-D424-45BD-0CF9477B20E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C9288DC-E19C-B672-CFDA-25E7C6EA45A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7FA896B-16CB-401F-801C-AF085F50C91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B421083-D30A-3038-F0C1-48735157A25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199771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EF640-8E10-2042-2702-33866476B70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5D314E-F63A-D703-3EAB-F8DA06BE6D8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25BE31F-3A8D-BB30-FCD9-685A21B9FFA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20EFDF9-271B-3CAA-FB2F-EE59FC19B86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65CBF3B-DF33-90DE-09E6-6D2DB95301B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D05B112-80CC-766E-9171-D7D6B083BCD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C59A3AF-9783-83C1-D7D7-C9D3A5E2503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923587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BE8DE-5C70-A1DE-2E56-48141194CAF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77D03F-50A4-1015-63A3-9412B5881B3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35A8A41-E1EB-AAD9-CD66-16DBE816B5B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9CA2974-6898-90CE-5FC5-B55E883316B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5810255-6C06-BA7F-5934-805152893E1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62D3432-7239-C7A9-FB01-B47C0B771E1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433F007-46D5-671A-3C51-8614365BB07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616620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EBBA8-08BB-03B5-96BC-E9B8228D658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08EA3D-4ED7-EB75-DC30-8D5092097D8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FB95844-1C6E-460F-6F5A-25FFE62C8CA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1DE6D4B-C4C7-B8FD-1D24-A713E06BFB7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3CA4B70-01D3-4374-6318-6BD088D4B66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33B5970-1146-E4E6-69A9-860725181B4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F88EEAD-D8FA-74B6-89FB-9FA405DA228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552752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62A5-0A38-14AE-395D-EA5A7676883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14DA13-CACD-CAFE-DC51-89F716FCEC7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1AFC224-DEC8-8D55-3EF2-0FCB27803B2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15F5C9E-935C-D2AF-AEF7-99A31CE035F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619B411-4E71-BBCD-4523-984413ADE1C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CF038DE-1BB0-9523-DF9E-C6DC239A6C0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E1A848F-3B8F-6ADC-E437-000765EC739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87042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F2340-D5E3-882A-2C81-146935ECFAD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8700DD-70D9-7B46-18E7-49D8F665A59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BECE734-4C3C-2F10-C5C4-2952E63732D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11D3A3A-1D47-1E4C-9DC3-8B98B24EA94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EB0E592-5069-29AB-DA12-C785E5B4558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D74E43E-20EE-DD45-7965-5044A6FE7A3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14799F2-8017-601B-2379-0F46B99C3B0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58306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BE8DE-5C70-A1DE-2E56-48141194CAF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77D03F-50A4-1015-63A3-9412B5881B3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35A8A41-E1EB-AAD9-CD66-16DBE816B5B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9CA2974-6898-90CE-5FC5-B55E883316B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5810255-6C06-BA7F-5934-805152893E1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62D3432-7239-C7A9-FB01-B47C0B771E1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433F007-46D5-671A-3C51-8614365BB07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39205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BE8DE-5C70-A1DE-2E56-48141194CAF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77D03F-50A4-1015-63A3-9412B5881B3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35A8A41-E1EB-AAD9-CD66-16DBE816B5B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9CA2974-6898-90CE-5FC5-B55E883316B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5810255-6C06-BA7F-5934-805152893E1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62D3432-7239-C7A9-FB01-B47C0B771E1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433F007-46D5-671A-3C51-8614365BB07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3472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QnbdDCT-w6E?feature=oembed" TargetMode="External"/><Relationship Id="rId5" Type="http://schemas.openxmlformats.org/officeDocument/2006/relationships/image" Target="../media/image37.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8.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50.jpeg"/><Relationship Id="rId4" Type="http://schemas.openxmlformats.org/officeDocument/2006/relationships/image" Target="../media/image10.png"/><Relationship Id="rId9"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52.jpeg"/><Relationship Id="rId4" Type="http://schemas.openxmlformats.org/officeDocument/2006/relationships/image" Target="../media/image10.png"/><Relationship Id="rId9" Type="http://schemas.openxmlformats.org/officeDocument/2006/relationships/image" Target="../media/image15.sv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png"/><Relationship Id="rId7" Type="http://schemas.openxmlformats.org/officeDocument/2006/relationships/image" Target="../media/image44.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5.sv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66.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sv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sv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5.svg"/><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sv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1.png"/><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XgWet7KjB6A?feature=oembed" TargetMode="External"/><Relationship Id="rId6" Type="http://schemas.openxmlformats.org/officeDocument/2006/relationships/hyperlink" Target="https://www.youtube.com/watch?v=XgWet7KjB6A" TargetMode="External"/><Relationship Id="rId5" Type="http://schemas.openxmlformats.org/officeDocument/2006/relationships/image" Target="../media/image7.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2060607" y="2335300"/>
            <a:ext cx="9739348" cy="1327550"/>
          </a:xfrm>
          <a:custGeom>
            <a:avLst/>
            <a:gdLst/>
            <a:ahLst/>
            <a:cxnLst/>
            <a:rect l="l" t="t" r="r" b="b"/>
            <a:pathLst>
              <a:path w="9739348" h="1327550">
                <a:moveTo>
                  <a:pt x="0" y="0"/>
                </a:moveTo>
                <a:lnTo>
                  <a:pt x="9739348" y="0"/>
                </a:lnTo>
                <a:lnTo>
                  <a:pt x="9739348" y="1327550"/>
                </a:lnTo>
                <a:lnTo>
                  <a:pt x="0" y="1327550"/>
                </a:lnTo>
                <a:lnTo>
                  <a:pt x="0" y="0"/>
                </a:lnTo>
                <a:close/>
              </a:path>
            </a:pathLst>
          </a:custGeom>
          <a:blipFill>
            <a:blip r:embed="rId4"/>
            <a:stretch>
              <a:fillRect/>
            </a:stretch>
          </a:blipFill>
        </p:spPr>
        <p:txBody>
          <a:bodyPr/>
          <a:lstStyle/>
          <a:p>
            <a:endParaRPr lang="pt-BR"/>
          </a:p>
        </p:txBody>
      </p:sp>
      <p:sp>
        <p:nvSpPr>
          <p:cNvPr id="4" name="Freeform 4"/>
          <p:cNvSpPr/>
          <p:nvPr/>
        </p:nvSpPr>
        <p:spPr>
          <a:xfrm>
            <a:off x="2044278" y="764050"/>
            <a:ext cx="9520568" cy="1571250"/>
          </a:xfrm>
          <a:custGeom>
            <a:avLst/>
            <a:gdLst/>
            <a:ahLst/>
            <a:cxnLst/>
            <a:rect l="l" t="t" r="r" b="b"/>
            <a:pathLst>
              <a:path w="9520568" h="1571250">
                <a:moveTo>
                  <a:pt x="0" y="0"/>
                </a:moveTo>
                <a:lnTo>
                  <a:pt x="9520568" y="0"/>
                </a:lnTo>
                <a:lnTo>
                  <a:pt x="9520568" y="1571250"/>
                </a:lnTo>
                <a:lnTo>
                  <a:pt x="0" y="1571250"/>
                </a:lnTo>
                <a:lnTo>
                  <a:pt x="0" y="0"/>
                </a:lnTo>
                <a:close/>
              </a:path>
            </a:pathLst>
          </a:custGeom>
          <a:blipFill>
            <a:blip r:embed="rId5"/>
            <a:stretch>
              <a:fillRect/>
            </a:stretch>
          </a:blipFill>
        </p:spPr>
        <p:txBody>
          <a:bodyPr/>
          <a:lstStyle/>
          <a:p>
            <a:endParaRPr lang="pt-BR"/>
          </a:p>
        </p:txBody>
      </p:sp>
      <p:sp>
        <p:nvSpPr>
          <p:cNvPr id="5" name="TextBox 3">
            <a:extLst>
              <a:ext uri="{FF2B5EF4-FFF2-40B4-BE49-F238E27FC236}">
                <a16:creationId xmlns:a16="http://schemas.microsoft.com/office/drawing/2014/main" id="{EC179451-1568-4159-EA1F-237F68FAE48F}"/>
              </a:ext>
            </a:extLst>
          </p:cNvPr>
          <p:cNvSpPr txBox="1"/>
          <p:nvPr/>
        </p:nvSpPr>
        <p:spPr>
          <a:xfrm>
            <a:off x="0" y="5046793"/>
            <a:ext cx="15166049" cy="1504950"/>
          </a:xfrm>
          <a:prstGeom prst="rect">
            <a:avLst/>
          </a:prstGeom>
        </p:spPr>
        <p:txBody>
          <a:bodyPr lIns="0" tIns="0" rIns="0" bIns="0" rtlCol="0" anchor="t">
            <a:spAutoFit/>
          </a:bodyPr>
          <a:lstStyle/>
          <a:p>
            <a:pPr algn="ctr">
              <a:lnSpc>
                <a:spcPts val="5999"/>
              </a:lnSpc>
            </a:pPr>
            <a:r>
              <a:rPr lang="en-US" sz="4999" b="1" dirty="0" err="1">
                <a:solidFill>
                  <a:schemeClr val="bg1"/>
                </a:solidFill>
                <a:latin typeface="Open Sans Bold"/>
                <a:ea typeface="Open Sans Bold"/>
                <a:cs typeface="Open Sans Bold"/>
                <a:sym typeface="Open Sans Bold"/>
              </a:rPr>
              <a:t>Licitações</a:t>
            </a:r>
            <a:r>
              <a:rPr lang="en-US" sz="4999" b="1" dirty="0">
                <a:solidFill>
                  <a:schemeClr val="bg1"/>
                </a:solidFill>
                <a:latin typeface="Open Sans Bold"/>
                <a:ea typeface="Open Sans Bold"/>
                <a:cs typeface="Open Sans Bold"/>
                <a:sym typeface="Open Sans Bold"/>
              </a:rPr>
              <a:t> </a:t>
            </a:r>
            <a:r>
              <a:rPr lang="en-US" sz="4999" b="1" dirty="0" err="1">
                <a:solidFill>
                  <a:schemeClr val="bg1"/>
                </a:solidFill>
                <a:latin typeface="Open Sans Bold"/>
                <a:ea typeface="Open Sans Bold"/>
                <a:cs typeface="Open Sans Bold"/>
                <a:sym typeface="Open Sans Bold"/>
              </a:rPr>
              <a:t>Públicas</a:t>
            </a:r>
            <a:r>
              <a:rPr lang="en-US" sz="4999" b="1" dirty="0">
                <a:solidFill>
                  <a:schemeClr val="bg1"/>
                </a:solidFill>
                <a:latin typeface="Open Sans Bold"/>
                <a:ea typeface="Open Sans Bold"/>
                <a:cs typeface="Open Sans Bold"/>
                <a:sym typeface="Open Sans Bold"/>
              </a:rPr>
              <a:t> </a:t>
            </a:r>
            <a:r>
              <a:rPr lang="en-US" sz="4999" b="1" dirty="0" err="1">
                <a:solidFill>
                  <a:schemeClr val="bg1"/>
                </a:solidFill>
                <a:latin typeface="Open Sans Bold"/>
                <a:ea typeface="Open Sans Bold"/>
                <a:cs typeface="Open Sans Bold"/>
                <a:sym typeface="Open Sans Bold"/>
              </a:rPr>
              <a:t>Antidiscriminatórias</a:t>
            </a:r>
            <a:r>
              <a:rPr lang="en-US" sz="4999" b="1" dirty="0">
                <a:solidFill>
                  <a:schemeClr val="bg1"/>
                </a:solidFill>
                <a:latin typeface="Open Sans Bold"/>
                <a:ea typeface="Open Sans Bold"/>
                <a:cs typeface="Open Sans Bold"/>
                <a:sym typeface="Open Sans Bold"/>
              </a:rPr>
              <a:t>: </a:t>
            </a:r>
          </a:p>
          <a:p>
            <a:pPr algn="ctr">
              <a:lnSpc>
                <a:spcPts val="5999"/>
              </a:lnSpc>
            </a:pPr>
            <a:r>
              <a:rPr lang="en-US" sz="4999" b="1" dirty="0">
                <a:solidFill>
                  <a:schemeClr val="bg1"/>
                </a:solidFill>
                <a:latin typeface="Open Sans Bold"/>
                <a:ea typeface="Open Sans Bold"/>
                <a:cs typeface="Open Sans Bold"/>
                <a:sym typeface="Open Sans Bold"/>
              </a:rPr>
              <a:t>as </a:t>
            </a:r>
            <a:r>
              <a:rPr lang="en-US" sz="4999" b="1" dirty="0" err="1">
                <a:solidFill>
                  <a:schemeClr val="bg1"/>
                </a:solidFill>
                <a:latin typeface="Open Sans Bold"/>
                <a:ea typeface="Open Sans Bold"/>
                <a:cs typeface="Open Sans Bold"/>
                <a:sym typeface="Open Sans Bold"/>
              </a:rPr>
              <a:t>ações</a:t>
            </a:r>
            <a:r>
              <a:rPr lang="en-US" sz="4999" b="1" dirty="0">
                <a:solidFill>
                  <a:schemeClr val="bg1"/>
                </a:solidFill>
                <a:latin typeface="Open Sans Bold"/>
                <a:ea typeface="Open Sans Bold"/>
                <a:cs typeface="Open Sans Bold"/>
                <a:sym typeface="Open Sans Bold"/>
              </a:rPr>
              <a:t> </a:t>
            </a:r>
            <a:r>
              <a:rPr lang="en-US" sz="4999" b="1" dirty="0" err="1">
                <a:solidFill>
                  <a:schemeClr val="bg1"/>
                </a:solidFill>
                <a:latin typeface="Open Sans Bold"/>
                <a:ea typeface="Open Sans Bold"/>
                <a:cs typeface="Open Sans Bold"/>
                <a:sym typeface="Open Sans Bold"/>
              </a:rPr>
              <a:t>afirmativas</a:t>
            </a:r>
            <a:r>
              <a:rPr lang="en-US" sz="4999" b="1" dirty="0">
                <a:solidFill>
                  <a:schemeClr val="bg1"/>
                </a:solidFill>
                <a:latin typeface="Open Sans Bold"/>
                <a:ea typeface="Open Sans Bold"/>
                <a:cs typeface="Open Sans Bold"/>
                <a:sym typeface="Open Sans Bold"/>
              </a:rPr>
              <a:t> </a:t>
            </a:r>
            <a:r>
              <a:rPr lang="en-US" sz="4999" b="1" dirty="0" err="1">
                <a:solidFill>
                  <a:schemeClr val="bg1"/>
                </a:solidFill>
                <a:latin typeface="Open Sans Bold"/>
                <a:ea typeface="Open Sans Bold"/>
                <a:cs typeface="Open Sans Bold"/>
                <a:sym typeface="Open Sans Bold"/>
              </a:rPr>
              <a:t>na</a:t>
            </a:r>
            <a:r>
              <a:rPr lang="en-US" sz="4999" b="1" dirty="0">
                <a:solidFill>
                  <a:schemeClr val="bg1"/>
                </a:solidFill>
                <a:latin typeface="Open Sans Bold"/>
                <a:ea typeface="Open Sans Bold"/>
                <a:cs typeface="Open Sans Bold"/>
                <a:sym typeface="Open Sans Bold"/>
              </a:rPr>
              <a:t> NLLC</a:t>
            </a:r>
          </a:p>
        </p:txBody>
      </p:sp>
      <p:sp>
        <p:nvSpPr>
          <p:cNvPr id="6" name="CaixaDeTexto 5">
            <a:extLst>
              <a:ext uri="{FF2B5EF4-FFF2-40B4-BE49-F238E27FC236}">
                <a16:creationId xmlns:a16="http://schemas.microsoft.com/office/drawing/2014/main" id="{780B7F17-7F25-0F8C-EF63-3EE39DCBEE78}"/>
              </a:ext>
            </a:extLst>
          </p:cNvPr>
          <p:cNvSpPr txBox="1"/>
          <p:nvPr/>
        </p:nvSpPr>
        <p:spPr>
          <a:xfrm>
            <a:off x="8763000" y="7089705"/>
            <a:ext cx="4876800" cy="584775"/>
          </a:xfrm>
          <a:prstGeom prst="rect">
            <a:avLst/>
          </a:prstGeom>
          <a:noFill/>
        </p:spPr>
        <p:txBody>
          <a:bodyPr wrap="square" rtlCol="0">
            <a:spAutoFit/>
          </a:bodyPr>
          <a:lstStyle/>
          <a:p>
            <a:pPr algn="r"/>
            <a:r>
              <a:rPr lang="pt-BR" sz="3200" b="1" dirty="0">
                <a:solidFill>
                  <a:schemeClr val="bg1"/>
                </a:solidFill>
              </a:rPr>
              <a:t>Professora: Gisella Leitão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974145" y="2571750"/>
            <a:ext cx="10232171" cy="5486400"/>
          </a:xfrm>
          <a:prstGeom prst="rect">
            <a:avLst/>
          </a:prstGeom>
        </p:spPr>
        <p:txBody>
          <a:bodyPr lIns="0" tIns="0" rIns="0" bIns="0" rtlCol="0" anchor="t">
            <a:spAutoFit/>
          </a:bodyPr>
          <a:lstStyle/>
          <a:p>
            <a:pPr algn="l">
              <a:lnSpc>
                <a:spcPts val="3600"/>
              </a:lnSpc>
            </a:pPr>
            <a:r>
              <a:rPr lang="en-US" sz="3000" b="1">
                <a:solidFill>
                  <a:srgbClr val="070C1F"/>
                </a:solidFill>
                <a:latin typeface="Open Sans Bold"/>
                <a:ea typeface="Open Sans Bold"/>
                <a:cs typeface="Open Sans Bold"/>
                <a:sym typeface="Open Sans Bold"/>
              </a:rPr>
              <a:t>Uso Consciente de Recursos</a:t>
            </a:r>
          </a:p>
          <a:p>
            <a:pPr algn="l">
              <a:lnSpc>
                <a:spcPts val="3600"/>
              </a:lnSpc>
            </a:pPr>
            <a:r>
              <a:rPr lang="en-US" sz="3000" i="1">
                <a:solidFill>
                  <a:srgbClr val="070C1F"/>
                </a:solidFill>
                <a:latin typeface="Open Sans Italics"/>
                <a:ea typeface="Open Sans Italics"/>
                <a:cs typeface="Open Sans Italics"/>
                <a:sym typeface="Open Sans Italics"/>
              </a:rPr>
              <a:t>Garantir a utilização eficiente e responsável de recursos naturais, preservando o meio ambiente para as próximas gerações.</a:t>
            </a:r>
          </a:p>
          <a:p>
            <a:pPr algn="l">
              <a:lnSpc>
                <a:spcPts val="3600"/>
              </a:lnSpc>
            </a:pPr>
            <a:endParaRPr lang="en-US" sz="3000" i="1">
              <a:solidFill>
                <a:srgbClr val="070C1F"/>
              </a:solidFill>
              <a:latin typeface="Open Sans Italics"/>
              <a:ea typeface="Open Sans Italics"/>
              <a:cs typeface="Open Sans Italics"/>
              <a:sym typeface="Open Sans Italics"/>
            </a:endParaRPr>
          </a:p>
          <a:p>
            <a:pPr algn="l">
              <a:lnSpc>
                <a:spcPts val="3600"/>
              </a:lnSpc>
            </a:pPr>
            <a:r>
              <a:rPr lang="en-US" sz="3000" b="1">
                <a:solidFill>
                  <a:srgbClr val="070C1F"/>
                </a:solidFill>
                <a:latin typeface="Open Sans Bold"/>
                <a:ea typeface="Open Sans Bold"/>
                <a:cs typeface="Open Sans Bold"/>
                <a:sym typeface="Open Sans Bold"/>
              </a:rPr>
              <a:t>Impacto Social Positivo</a:t>
            </a:r>
          </a:p>
          <a:p>
            <a:pPr algn="l">
              <a:lnSpc>
                <a:spcPts val="3600"/>
              </a:lnSpc>
            </a:pPr>
            <a:r>
              <a:rPr lang="en-US" sz="3000" i="1">
                <a:solidFill>
                  <a:srgbClr val="070C1F"/>
                </a:solidFill>
                <a:latin typeface="Open Sans Italics"/>
                <a:ea typeface="Open Sans Italics"/>
                <a:cs typeface="Open Sans Italics"/>
                <a:sym typeface="Open Sans Italics"/>
              </a:rPr>
              <a:t>Promover o bem-estar das comunidades e indivíduos envolvidos, respeitando os direitos humanos e a diversidade.</a:t>
            </a:r>
          </a:p>
          <a:p>
            <a:pPr algn="l">
              <a:lnSpc>
                <a:spcPts val="3600"/>
              </a:lnSpc>
            </a:pPr>
            <a:endParaRPr lang="en-US" sz="3000" i="1">
              <a:solidFill>
                <a:srgbClr val="070C1F"/>
              </a:solidFill>
              <a:latin typeface="Open Sans Italics"/>
              <a:ea typeface="Open Sans Italics"/>
              <a:cs typeface="Open Sans Italics"/>
              <a:sym typeface="Open Sans Italics"/>
            </a:endParaRPr>
          </a:p>
          <a:p>
            <a:pPr algn="l">
              <a:lnSpc>
                <a:spcPts val="3600"/>
              </a:lnSpc>
            </a:pPr>
            <a:r>
              <a:rPr lang="en-US" sz="3000" b="1">
                <a:solidFill>
                  <a:srgbClr val="070C1F"/>
                </a:solidFill>
                <a:latin typeface="Open Sans Bold"/>
                <a:ea typeface="Open Sans Bold"/>
                <a:cs typeface="Open Sans Bold"/>
                <a:sym typeface="Open Sans Bold"/>
              </a:rPr>
              <a:t>Viabilidade Econômica</a:t>
            </a:r>
          </a:p>
          <a:p>
            <a:pPr algn="l">
              <a:lnSpc>
                <a:spcPts val="3600"/>
              </a:lnSpc>
            </a:pPr>
            <a:r>
              <a:rPr lang="en-US" sz="3000" i="1">
                <a:solidFill>
                  <a:srgbClr val="070C1F"/>
                </a:solidFill>
                <a:latin typeface="Open Sans Italics"/>
                <a:ea typeface="Open Sans Italics"/>
                <a:cs typeface="Open Sans Italics"/>
                <a:sym typeface="Open Sans Italics"/>
              </a:rPr>
              <a:t>Alcançar resultados financeiros positivos de forma ética e com responsabilidade, visando a longevidade do negócio.</a:t>
            </a:r>
          </a:p>
        </p:txBody>
      </p:sp>
      <p:sp>
        <p:nvSpPr>
          <p:cNvPr id="4" name="Freeform 4"/>
          <p:cNvSpPr/>
          <p:nvPr/>
        </p:nvSpPr>
        <p:spPr>
          <a:xfrm>
            <a:off x="12518600" y="842959"/>
            <a:ext cx="4540588" cy="6815141"/>
          </a:xfrm>
          <a:custGeom>
            <a:avLst/>
            <a:gdLst/>
            <a:ahLst/>
            <a:cxnLst/>
            <a:rect l="l" t="t" r="r" b="b"/>
            <a:pathLst>
              <a:path w="4540588" h="6815141">
                <a:moveTo>
                  <a:pt x="0" y="0"/>
                </a:moveTo>
                <a:lnTo>
                  <a:pt x="4540588" y="0"/>
                </a:lnTo>
                <a:lnTo>
                  <a:pt x="4540588" y="6815141"/>
                </a:lnTo>
                <a:lnTo>
                  <a:pt x="0" y="6815141"/>
                </a:lnTo>
                <a:lnTo>
                  <a:pt x="0" y="0"/>
                </a:lnTo>
                <a:close/>
              </a:path>
            </a:pathLst>
          </a:custGeom>
          <a:blipFill>
            <a:blip r:embed="rId4"/>
            <a:stretch>
              <a:fillRect/>
            </a:stretch>
          </a:blipFill>
        </p:spPr>
        <p:txBody>
          <a:bodyPr/>
          <a:lstStyle/>
          <a:p>
            <a:endParaRPr lang="pt-BR"/>
          </a:p>
        </p:txBody>
      </p:sp>
      <p:sp>
        <p:nvSpPr>
          <p:cNvPr id="5" name="TextBox 5"/>
          <p:cNvSpPr txBox="1"/>
          <p:nvPr/>
        </p:nvSpPr>
        <p:spPr>
          <a:xfrm>
            <a:off x="1371600" y="1214626"/>
            <a:ext cx="9179630" cy="752475"/>
          </a:xfrm>
          <a:prstGeom prst="rect">
            <a:avLst/>
          </a:prstGeom>
        </p:spPr>
        <p:txBody>
          <a:bodyPr wrap="square" lIns="0" tIns="0" rIns="0" bIns="0" rtlCol="0" anchor="t">
            <a:spAutoFit/>
          </a:bodyPr>
          <a:lstStyle/>
          <a:p>
            <a:pPr algn="ctr">
              <a:lnSpc>
                <a:spcPts val="5999"/>
              </a:lnSpc>
              <a:spcBef>
                <a:spcPct val="0"/>
              </a:spcBef>
            </a:pPr>
            <a:r>
              <a:rPr lang="en-US" sz="4999" b="1" dirty="0">
                <a:solidFill>
                  <a:srgbClr val="070C1F"/>
                </a:solidFill>
                <a:latin typeface="Open Sans Bold"/>
                <a:ea typeface="Open Sans Bold"/>
                <a:cs typeface="Open Sans Bold"/>
                <a:sym typeface="Open Sans Bold"/>
              </a:rPr>
              <a:t>O que é </a:t>
            </a:r>
            <a:r>
              <a:rPr lang="en-US" sz="4999" b="1" dirty="0" err="1">
                <a:solidFill>
                  <a:srgbClr val="070C1F"/>
                </a:solidFill>
                <a:latin typeface="Open Sans Bold"/>
                <a:ea typeface="Open Sans Bold"/>
                <a:cs typeface="Open Sans Bold"/>
                <a:sym typeface="Open Sans Bold"/>
              </a:rPr>
              <a:t>Sustentabilidade</a:t>
            </a:r>
            <a:r>
              <a:rPr lang="en-US" sz="4999" b="1" dirty="0">
                <a:solidFill>
                  <a:srgbClr val="070C1F"/>
                </a:solidFill>
                <a:latin typeface="Open Sans Bold"/>
                <a:ea typeface="Open Sans Bold"/>
                <a:cs typeface="Open Sans Bold"/>
                <a:sym typeface="Open Sans Bold"/>
              </a:rPr>
              <a:t>?</a:t>
            </a:r>
          </a:p>
        </p:txBody>
      </p:sp>
      <p:sp>
        <p:nvSpPr>
          <p:cNvPr id="6" name="AutoShape 6"/>
          <p:cNvSpPr/>
          <p:nvPr/>
        </p:nvSpPr>
        <p:spPr>
          <a:xfrm>
            <a:off x="1166561" y="2027645"/>
            <a:ext cx="0" cy="6492240"/>
          </a:xfrm>
          <a:prstGeom prst="line">
            <a:avLst/>
          </a:prstGeom>
          <a:ln w="38100" cap="flat">
            <a:solidFill>
              <a:srgbClr val="000000"/>
            </a:solidFill>
            <a:prstDash val="solid"/>
            <a:headEnd type="none" w="sm" len="sm"/>
            <a:tailEnd type="none" w="sm" len="sm"/>
          </a:ln>
        </p:spPr>
        <p:txBody>
          <a:bodyPr/>
          <a:lstStyle/>
          <a:p>
            <a:endParaRPr lang="pt-BR"/>
          </a:p>
        </p:txBody>
      </p:sp>
      <p:sp>
        <p:nvSpPr>
          <p:cNvPr id="7" name="Freeform 7"/>
          <p:cNvSpPr/>
          <p:nvPr/>
        </p:nvSpPr>
        <p:spPr>
          <a:xfrm>
            <a:off x="689156" y="2441500"/>
            <a:ext cx="954810" cy="954810"/>
          </a:xfrm>
          <a:custGeom>
            <a:avLst/>
            <a:gdLst/>
            <a:ahLst/>
            <a:cxnLst/>
            <a:rect l="l" t="t" r="r" b="b"/>
            <a:pathLst>
              <a:path w="954810" h="954810">
                <a:moveTo>
                  <a:pt x="0" y="0"/>
                </a:moveTo>
                <a:lnTo>
                  <a:pt x="954810" y="0"/>
                </a:lnTo>
                <a:lnTo>
                  <a:pt x="954810" y="954810"/>
                </a:lnTo>
                <a:lnTo>
                  <a:pt x="0" y="9548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8" name="Freeform 8"/>
          <p:cNvSpPr/>
          <p:nvPr/>
        </p:nvSpPr>
        <p:spPr>
          <a:xfrm>
            <a:off x="676877" y="4736155"/>
            <a:ext cx="967089" cy="967089"/>
          </a:xfrm>
          <a:custGeom>
            <a:avLst/>
            <a:gdLst/>
            <a:ahLst/>
            <a:cxnLst/>
            <a:rect l="l" t="t" r="r" b="b"/>
            <a:pathLst>
              <a:path w="967089" h="967089">
                <a:moveTo>
                  <a:pt x="0" y="0"/>
                </a:moveTo>
                <a:lnTo>
                  <a:pt x="967089" y="0"/>
                </a:lnTo>
                <a:lnTo>
                  <a:pt x="967089" y="967090"/>
                </a:lnTo>
                <a:lnTo>
                  <a:pt x="0" y="9670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9" name="Freeform 9"/>
          <p:cNvSpPr/>
          <p:nvPr/>
        </p:nvSpPr>
        <p:spPr>
          <a:xfrm>
            <a:off x="676877" y="6584195"/>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3340950" y="2019300"/>
            <a:ext cx="11606080" cy="752475"/>
          </a:xfrm>
          <a:prstGeom prst="rect">
            <a:avLst/>
          </a:prstGeom>
        </p:spPr>
        <p:txBody>
          <a:bodyPr wrap="square" lIns="0" tIns="0" rIns="0" bIns="0" rtlCol="0" anchor="t">
            <a:spAutoFit/>
          </a:bodyPr>
          <a:lstStyle/>
          <a:p>
            <a:pPr algn="ctr">
              <a:lnSpc>
                <a:spcPts val="5999"/>
              </a:lnSpc>
              <a:spcBef>
                <a:spcPct val="0"/>
              </a:spcBef>
            </a:pPr>
            <a:r>
              <a:rPr lang="en-US" sz="4999" b="1" dirty="0">
                <a:solidFill>
                  <a:srgbClr val="070C1F"/>
                </a:solidFill>
                <a:latin typeface="Open Sans Bold"/>
                <a:ea typeface="Open Sans Bold"/>
                <a:cs typeface="Open Sans Bold"/>
                <a:sym typeface="Open Sans Bold"/>
              </a:rPr>
              <a:t>As </a:t>
            </a:r>
            <a:r>
              <a:rPr lang="en-US" sz="4999" b="1" dirty="0" err="1">
                <a:solidFill>
                  <a:srgbClr val="070C1F"/>
                </a:solidFill>
                <a:latin typeface="Open Sans Bold"/>
                <a:ea typeface="Open Sans Bold"/>
                <a:cs typeface="Open Sans Bold"/>
                <a:sym typeface="Open Sans Bold"/>
              </a:rPr>
              <a:t>Dimensões</a:t>
            </a:r>
            <a:r>
              <a:rPr lang="en-US" sz="4999" b="1" dirty="0">
                <a:solidFill>
                  <a:srgbClr val="070C1F"/>
                </a:solidFill>
                <a:latin typeface="Open Sans Bold"/>
                <a:ea typeface="Open Sans Bold"/>
                <a:cs typeface="Open Sans Bold"/>
                <a:sym typeface="Open Sans Bold"/>
              </a:rPr>
              <a:t> da </a:t>
            </a:r>
            <a:r>
              <a:rPr lang="en-US" sz="4999" b="1" dirty="0" err="1">
                <a:solidFill>
                  <a:srgbClr val="070C1F"/>
                </a:solidFill>
                <a:latin typeface="Open Sans Bold"/>
                <a:ea typeface="Open Sans Bold"/>
                <a:cs typeface="Open Sans Bold"/>
                <a:sym typeface="Open Sans Bold"/>
              </a:rPr>
              <a:t>Sustentabilidade</a:t>
            </a:r>
            <a:endParaRPr lang="en-US" sz="4999" b="1" dirty="0">
              <a:solidFill>
                <a:srgbClr val="070C1F"/>
              </a:solidFill>
              <a:latin typeface="Open Sans Bold"/>
              <a:ea typeface="Open Sans Bold"/>
              <a:cs typeface="Open Sans Bold"/>
              <a:sym typeface="Open Sans Bold"/>
            </a:endParaRPr>
          </a:p>
        </p:txBody>
      </p:sp>
      <p:sp>
        <p:nvSpPr>
          <p:cNvPr id="4" name="TextBox 4"/>
          <p:cNvSpPr txBox="1"/>
          <p:nvPr/>
        </p:nvSpPr>
        <p:spPr>
          <a:xfrm>
            <a:off x="1028700" y="4511649"/>
            <a:ext cx="4626050" cy="3218060"/>
          </a:xfrm>
          <a:prstGeom prst="rect">
            <a:avLst/>
          </a:prstGeom>
        </p:spPr>
        <p:txBody>
          <a:bodyPr wrap="square" lIns="0" tIns="0" rIns="0" bIns="0" rtlCol="0" anchor="t">
            <a:spAutoFit/>
          </a:bodyPr>
          <a:lstStyle/>
          <a:p>
            <a:pPr algn="just">
              <a:lnSpc>
                <a:spcPts val="2760"/>
              </a:lnSpc>
              <a:spcBef>
                <a:spcPct val="0"/>
              </a:spcBef>
            </a:pPr>
            <a:r>
              <a:rPr lang="en-US" sz="2300" dirty="0">
                <a:solidFill>
                  <a:srgbClr val="070C1F"/>
                </a:solidFill>
                <a:latin typeface="Open Sans"/>
                <a:ea typeface="Open Sans"/>
                <a:cs typeface="Open Sans"/>
                <a:sym typeface="Open Sans"/>
              </a:rPr>
              <a:t>A </a:t>
            </a:r>
            <a:r>
              <a:rPr lang="en-US" sz="2300" dirty="0" err="1">
                <a:solidFill>
                  <a:srgbClr val="070C1F"/>
                </a:solidFill>
                <a:latin typeface="Open Sans"/>
                <a:ea typeface="Open Sans"/>
                <a:cs typeface="Open Sans"/>
                <a:sym typeface="Open Sans"/>
              </a:rPr>
              <a:t>sustentabilidade</a:t>
            </a:r>
            <a:r>
              <a:rPr lang="en-US" sz="2300" dirty="0">
                <a:solidFill>
                  <a:srgbClr val="070C1F"/>
                </a:solidFill>
                <a:latin typeface="Open Sans"/>
                <a:ea typeface="Open Sans"/>
                <a:cs typeface="Open Sans"/>
                <a:sym typeface="Open Sans"/>
              </a:rPr>
              <a:t> social visa a </a:t>
            </a:r>
            <a:r>
              <a:rPr lang="en-US" sz="2300" dirty="0" err="1">
                <a:solidFill>
                  <a:srgbClr val="070C1F"/>
                </a:solidFill>
                <a:latin typeface="Open Sans"/>
                <a:ea typeface="Open Sans"/>
                <a:cs typeface="Open Sans"/>
                <a:sym typeface="Open Sans"/>
              </a:rPr>
              <a:t>construção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uma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sociedade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mais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justa</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equitativa</a:t>
            </a:r>
            <a:r>
              <a:rPr lang="en-US" sz="2300" dirty="0">
                <a:solidFill>
                  <a:srgbClr val="070C1F"/>
                </a:solidFill>
                <a:latin typeface="Open Sans"/>
                <a:ea typeface="Open Sans"/>
                <a:cs typeface="Open Sans"/>
                <a:sym typeface="Open Sans"/>
              </a:rPr>
              <a:t>, com </a:t>
            </a:r>
            <a:r>
              <a:rPr lang="en-US" sz="2300" dirty="0" err="1">
                <a:solidFill>
                  <a:srgbClr val="070C1F"/>
                </a:solidFill>
                <a:latin typeface="Open Sans"/>
                <a:ea typeface="Open Sans"/>
                <a:cs typeface="Open Sans"/>
                <a:sym typeface="Open Sans"/>
              </a:rPr>
              <a:t>melhor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distribuição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renda</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acesso</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oportunidades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Busca</a:t>
            </a:r>
            <a:r>
              <a:rPr lang="en-US" sz="2300" dirty="0">
                <a:solidFill>
                  <a:srgbClr val="070C1F"/>
                </a:solidFill>
                <a:latin typeface="Open Sans"/>
                <a:ea typeface="Open Sans"/>
                <a:cs typeface="Open Sans"/>
                <a:sym typeface="Open Sans"/>
              </a:rPr>
              <a:t>-se </a:t>
            </a:r>
            <a:r>
              <a:rPr lang="en-US" sz="2300" dirty="0" err="1">
                <a:solidFill>
                  <a:srgbClr val="070C1F"/>
                </a:solidFill>
                <a:latin typeface="Open Sans"/>
                <a:ea typeface="Open Sans"/>
                <a:cs typeface="Open Sans"/>
                <a:sym typeface="Open Sans"/>
              </a:rPr>
              <a:t>reduzir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desigualdades</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vulnerabilidades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promovendo</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bem-estar</a:t>
            </a:r>
            <a:r>
              <a:rPr lang="en-US" sz="2300" dirty="0">
                <a:solidFill>
                  <a:srgbClr val="070C1F"/>
                </a:solidFill>
                <a:latin typeface="Open Sans"/>
                <a:ea typeface="Open Sans"/>
                <a:cs typeface="Open Sans"/>
                <a:sym typeface="Open Sans"/>
              </a:rPr>
              <a:t> e a </a:t>
            </a:r>
            <a:r>
              <a:rPr lang="en-US" sz="2300" dirty="0" err="1">
                <a:solidFill>
                  <a:srgbClr val="070C1F"/>
                </a:solidFill>
                <a:latin typeface="Open Sans"/>
                <a:ea typeface="Open Sans"/>
                <a:cs typeface="Open Sans"/>
                <a:sym typeface="Open Sans"/>
              </a:rPr>
              <a:t>qualidade</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vida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todos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indivíduos</a:t>
            </a:r>
            <a:r>
              <a:rPr lang="en-US" sz="2300" dirty="0">
                <a:solidFill>
                  <a:srgbClr val="070C1F"/>
                </a:solidFill>
                <a:latin typeface="Open Sans"/>
                <a:ea typeface="Open Sans"/>
                <a:cs typeface="Open Sans"/>
                <a:sym typeface="Open Sans"/>
              </a:rPr>
              <a:t>.</a:t>
            </a:r>
          </a:p>
        </p:txBody>
      </p:sp>
      <p:sp>
        <p:nvSpPr>
          <p:cNvPr id="5" name="TextBox 5"/>
          <p:cNvSpPr txBox="1"/>
          <p:nvPr/>
        </p:nvSpPr>
        <p:spPr>
          <a:xfrm>
            <a:off x="6683430" y="4511649"/>
            <a:ext cx="4921140" cy="3218060"/>
          </a:xfrm>
          <a:prstGeom prst="rect">
            <a:avLst/>
          </a:prstGeom>
        </p:spPr>
        <p:txBody>
          <a:bodyPr lIns="0" tIns="0" rIns="0" bIns="0" rtlCol="0" anchor="t">
            <a:spAutoFit/>
          </a:bodyPr>
          <a:lstStyle/>
          <a:p>
            <a:pPr algn="just">
              <a:lnSpc>
                <a:spcPts val="2760"/>
              </a:lnSpc>
              <a:spcBef>
                <a:spcPct val="0"/>
              </a:spcBef>
            </a:pPr>
            <a:r>
              <a:rPr lang="en-US" sz="2300" dirty="0">
                <a:solidFill>
                  <a:srgbClr val="070C1F"/>
                </a:solidFill>
                <a:latin typeface="Open Sans"/>
                <a:ea typeface="Open Sans"/>
                <a:cs typeface="Open Sans"/>
                <a:sym typeface="Open Sans"/>
              </a:rPr>
              <a:t>A </a:t>
            </a:r>
            <a:r>
              <a:rPr lang="en-US" sz="2300" dirty="0" err="1">
                <a:solidFill>
                  <a:srgbClr val="070C1F"/>
                </a:solidFill>
                <a:latin typeface="Open Sans"/>
                <a:ea typeface="Open Sans"/>
                <a:cs typeface="Open Sans"/>
                <a:sym typeface="Open Sans"/>
              </a:rPr>
              <a:t>sustentabilidade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econômica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envolve</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gestão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eficiente</a:t>
            </a:r>
            <a:r>
              <a:rPr lang="en-US" sz="2300" dirty="0">
                <a:solidFill>
                  <a:srgbClr val="070C1F"/>
                </a:solidFill>
                <a:latin typeface="Open Sans"/>
                <a:ea typeface="Open Sans"/>
                <a:cs typeface="Open Sans"/>
                <a:sym typeface="Open Sans"/>
              </a:rPr>
              <a:t> dos </a:t>
            </a:r>
            <a:r>
              <a:rPr lang="en-US" sz="2300" dirty="0" err="1">
                <a:solidFill>
                  <a:srgbClr val="070C1F"/>
                </a:solidFill>
                <a:latin typeface="Open Sans"/>
                <a:ea typeface="Open Sans"/>
                <a:cs typeface="Open Sans"/>
                <a:sym typeface="Open Sans"/>
              </a:rPr>
              <a:t>recursos</a:t>
            </a:r>
            <a:r>
              <a:rPr lang="en-US" sz="2300" dirty="0">
                <a:solidFill>
                  <a:srgbClr val="070C1F"/>
                </a:solidFill>
                <a:latin typeface="Open Sans"/>
                <a:ea typeface="Open Sans"/>
                <a:cs typeface="Open Sans"/>
                <a:sym typeface="Open Sans"/>
              </a:rPr>
              <a:t>, com </a:t>
            </a:r>
            <a:r>
              <a:rPr lang="en-US" sz="2300" dirty="0" err="1">
                <a:solidFill>
                  <a:srgbClr val="070C1F"/>
                </a:solidFill>
                <a:latin typeface="Open Sans"/>
                <a:ea typeface="Open Sans"/>
                <a:cs typeface="Open Sans"/>
                <a:sym typeface="Open Sans"/>
              </a:rPr>
              <a:t>investimentos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públicos</a:t>
            </a:r>
            <a:r>
              <a:rPr lang="en-US" sz="2300" dirty="0">
                <a:solidFill>
                  <a:srgbClr val="070C1F"/>
                </a:solidFill>
                <a:latin typeface="Open Sans"/>
                <a:ea typeface="Open Sans"/>
                <a:cs typeface="Open Sans"/>
                <a:sym typeface="Open Sans"/>
              </a:rPr>
              <a:t> e privados que </a:t>
            </a:r>
            <a:r>
              <a:rPr lang="en-US" sz="2300" dirty="0" err="1">
                <a:solidFill>
                  <a:srgbClr val="070C1F"/>
                </a:solidFill>
                <a:latin typeface="Open Sans"/>
                <a:ea typeface="Open Sans"/>
                <a:cs typeface="Open Sans"/>
                <a:sym typeface="Open Sans"/>
              </a:rPr>
              <a:t>visem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minimizar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impactos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negativos</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promover</a:t>
            </a:r>
            <a:r>
              <a:rPr lang="en-US" sz="2300" dirty="0">
                <a:solidFill>
                  <a:srgbClr val="070C1F"/>
                </a:solidFill>
                <a:latin typeface="Open Sans"/>
                <a:ea typeface="Open Sans"/>
                <a:cs typeface="Open Sans"/>
                <a:sym typeface="Open Sans"/>
              </a:rPr>
              <a:t> um </a:t>
            </a:r>
            <a:r>
              <a:rPr lang="en-US" sz="2300" dirty="0" err="1">
                <a:solidFill>
                  <a:srgbClr val="070C1F"/>
                </a:solidFill>
                <a:latin typeface="Open Sans"/>
                <a:ea typeface="Open Sans"/>
                <a:cs typeface="Open Sans"/>
                <a:sym typeface="Open Sans"/>
              </a:rPr>
              <a:t>crescimento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econômico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alinhado</a:t>
            </a:r>
            <a:r>
              <a:rPr lang="en-US" sz="2300" dirty="0">
                <a:solidFill>
                  <a:srgbClr val="070C1F"/>
                </a:solidFill>
                <a:latin typeface="Open Sans"/>
                <a:ea typeface="Open Sans"/>
                <a:cs typeface="Open Sans"/>
                <a:sym typeface="Open Sans"/>
              </a:rPr>
              <a:t> com a </a:t>
            </a:r>
            <a:r>
              <a:rPr lang="en-US" sz="2300" dirty="0" err="1">
                <a:solidFill>
                  <a:srgbClr val="070C1F"/>
                </a:solidFill>
                <a:latin typeface="Open Sans"/>
                <a:ea typeface="Open Sans"/>
                <a:cs typeface="Open Sans"/>
                <a:sym typeface="Open Sans"/>
              </a:rPr>
              <a:t>preservação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ambiental</a:t>
            </a:r>
            <a:r>
              <a:rPr lang="en-US" sz="2300" dirty="0">
                <a:solidFill>
                  <a:srgbClr val="070C1F"/>
                </a:solidFill>
                <a:latin typeface="Open Sans"/>
                <a:ea typeface="Open Sans"/>
                <a:cs typeface="Open Sans"/>
                <a:sym typeface="Open Sans"/>
              </a:rPr>
              <a:t> e a </a:t>
            </a:r>
            <a:r>
              <a:rPr lang="en-US" sz="2300" dirty="0" err="1">
                <a:solidFill>
                  <a:srgbClr val="070C1F"/>
                </a:solidFill>
                <a:latin typeface="Open Sans"/>
                <a:ea typeface="Open Sans"/>
                <a:cs typeface="Open Sans"/>
                <a:sym typeface="Open Sans"/>
              </a:rPr>
              <a:t>equidade</a:t>
            </a:r>
            <a:r>
              <a:rPr lang="en-US" sz="2300" dirty="0">
                <a:solidFill>
                  <a:srgbClr val="070C1F"/>
                </a:solidFill>
                <a:latin typeface="Open Sans"/>
                <a:ea typeface="Open Sans"/>
                <a:cs typeface="Open Sans"/>
                <a:sym typeface="Open Sans"/>
              </a:rPr>
              <a:t> social.</a:t>
            </a:r>
          </a:p>
        </p:txBody>
      </p:sp>
      <p:sp>
        <p:nvSpPr>
          <p:cNvPr id="6" name="TextBox 6"/>
          <p:cNvSpPr txBox="1"/>
          <p:nvPr/>
        </p:nvSpPr>
        <p:spPr>
          <a:xfrm>
            <a:off x="12338160" y="4511649"/>
            <a:ext cx="4921140" cy="3218060"/>
          </a:xfrm>
          <a:prstGeom prst="rect">
            <a:avLst/>
          </a:prstGeom>
        </p:spPr>
        <p:txBody>
          <a:bodyPr lIns="0" tIns="0" rIns="0" bIns="0" rtlCol="0" anchor="t">
            <a:spAutoFit/>
          </a:bodyPr>
          <a:lstStyle/>
          <a:p>
            <a:pPr algn="just">
              <a:lnSpc>
                <a:spcPts val="2760"/>
              </a:lnSpc>
              <a:spcBef>
                <a:spcPct val="0"/>
              </a:spcBef>
            </a:pPr>
            <a:r>
              <a:rPr lang="en-US" sz="2300" dirty="0">
                <a:solidFill>
                  <a:srgbClr val="070C1F"/>
                </a:solidFill>
                <a:latin typeface="Open Sans"/>
                <a:ea typeface="Open Sans"/>
                <a:cs typeface="Open Sans"/>
                <a:sym typeface="Open Sans"/>
              </a:rPr>
              <a:t>A </a:t>
            </a:r>
            <a:r>
              <a:rPr lang="en-US" sz="2300" dirty="0" err="1">
                <a:solidFill>
                  <a:srgbClr val="070C1F"/>
                </a:solidFill>
                <a:latin typeface="Open Sans"/>
                <a:ea typeface="Open Sans"/>
                <a:cs typeface="Open Sans"/>
                <a:sym typeface="Open Sans"/>
              </a:rPr>
              <a:t>sustentabilidade</a:t>
            </a:r>
            <a:r>
              <a:rPr lang="en-US" sz="2300" dirty="0">
                <a:solidFill>
                  <a:srgbClr val="070C1F"/>
                </a:solidFill>
                <a:latin typeface="Open Sans"/>
                <a:ea typeface="Open Sans"/>
                <a:cs typeface="Open Sans"/>
                <a:sym typeface="Open Sans"/>
              </a:rPr>
              <a:t> Ambiental </a:t>
            </a:r>
            <a:r>
              <a:rPr lang="en-US" sz="2300" dirty="0" err="1">
                <a:solidFill>
                  <a:srgbClr val="070C1F"/>
                </a:solidFill>
                <a:latin typeface="Open Sans"/>
                <a:ea typeface="Open Sans"/>
                <a:cs typeface="Open Sans"/>
                <a:sym typeface="Open Sans"/>
              </a:rPr>
              <a:t>busca</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uso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racional</a:t>
            </a:r>
            <a:r>
              <a:rPr lang="en-US" sz="2300" dirty="0">
                <a:solidFill>
                  <a:srgbClr val="070C1F"/>
                </a:solidFill>
                <a:latin typeface="Open Sans"/>
                <a:ea typeface="Open Sans"/>
                <a:cs typeface="Open Sans"/>
                <a:sym typeface="Open Sans"/>
              </a:rPr>
              <a:t> dos </a:t>
            </a:r>
            <a:r>
              <a:rPr lang="en-US" sz="2300" dirty="0" err="1">
                <a:solidFill>
                  <a:srgbClr val="070C1F"/>
                </a:solidFill>
                <a:latin typeface="Open Sans"/>
                <a:ea typeface="Open Sans"/>
                <a:cs typeface="Open Sans"/>
                <a:sym typeface="Open Sans"/>
              </a:rPr>
              <a:t>recursos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naturais</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redução</a:t>
            </a:r>
            <a:r>
              <a:rPr lang="en-US" sz="2300" dirty="0">
                <a:solidFill>
                  <a:srgbClr val="070C1F"/>
                </a:solidFill>
                <a:latin typeface="Open Sans"/>
                <a:ea typeface="Open Sans"/>
                <a:cs typeface="Open Sans"/>
                <a:sym typeface="Open Sans"/>
              </a:rPr>
              <a:t> da </a:t>
            </a:r>
            <a:r>
              <a:rPr lang="en-US" sz="2300" dirty="0" err="1">
                <a:solidFill>
                  <a:srgbClr val="070C1F"/>
                </a:solidFill>
                <a:latin typeface="Open Sans"/>
                <a:ea typeface="Open Sans"/>
                <a:cs typeface="Open Sans"/>
                <a:sym typeface="Open Sans"/>
              </a:rPr>
              <a:t>poluição</a:t>
            </a:r>
            <a:r>
              <a:rPr lang="en-US" sz="2300" dirty="0">
                <a:solidFill>
                  <a:srgbClr val="070C1F"/>
                </a:solidFill>
                <a:latin typeface="Open Sans"/>
                <a:ea typeface="Open Sans"/>
                <a:cs typeface="Open Sans"/>
                <a:sym typeface="Open Sans"/>
              </a:rPr>
              <a:t> e da </a:t>
            </a:r>
            <a:r>
              <a:rPr lang="en-US" sz="2300" dirty="0" err="1">
                <a:solidFill>
                  <a:srgbClr val="070C1F"/>
                </a:solidFill>
                <a:latin typeface="Open Sans"/>
                <a:ea typeface="Open Sans"/>
                <a:cs typeface="Open Sans"/>
                <a:sym typeface="Open Sans"/>
              </a:rPr>
              <a:t>geração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resíduos</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proteção</a:t>
            </a:r>
            <a:r>
              <a:rPr lang="en-US" sz="2300" dirty="0">
                <a:solidFill>
                  <a:srgbClr val="070C1F"/>
                </a:solidFill>
                <a:latin typeface="Open Sans"/>
                <a:ea typeface="Open Sans"/>
                <a:cs typeface="Open Sans"/>
                <a:sym typeface="Open Sans"/>
              </a:rPr>
              <a:t> dos </a:t>
            </a:r>
            <a:r>
              <a:rPr lang="en-US" sz="2300" dirty="0" err="1">
                <a:solidFill>
                  <a:srgbClr val="070C1F"/>
                </a:solidFill>
                <a:latin typeface="Open Sans"/>
                <a:ea typeface="Open Sans"/>
                <a:cs typeface="Open Sans"/>
                <a:sym typeface="Open Sans"/>
              </a:rPr>
              <a:t>ecossistemas</a:t>
            </a:r>
            <a:r>
              <a:rPr lang="en-US" sz="2300" dirty="0">
                <a:solidFill>
                  <a:srgbClr val="070C1F"/>
                </a:solidFill>
                <a:latin typeface="Open Sans"/>
                <a:ea typeface="Open Sans"/>
                <a:cs typeface="Open Sans"/>
                <a:sym typeface="Open Sans"/>
              </a:rPr>
              <a:t> e a </a:t>
            </a:r>
            <a:r>
              <a:rPr lang="en-US" sz="2300" dirty="0" err="1">
                <a:solidFill>
                  <a:srgbClr val="070C1F"/>
                </a:solidFill>
                <a:latin typeface="Open Sans"/>
                <a:ea typeface="Open Sans"/>
                <a:cs typeface="Open Sans"/>
                <a:sym typeface="Open Sans"/>
              </a:rPr>
              <a:t>adoção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tecnologias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limpas</a:t>
            </a:r>
            <a:r>
              <a:rPr lang="en-US" sz="2300" dirty="0">
                <a:solidFill>
                  <a:srgbClr val="070C1F"/>
                </a:solidFill>
                <a:latin typeface="Open Sans"/>
                <a:ea typeface="Open Sans"/>
                <a:cs typeface="Open Sans"/>
                <a:sym typeface="Open Sans"/>
              </a:rPr>
              <a:t>. Visa </a:t>
            </a:r>
            <a:r>
              <a:rPr lang="en-US" sz="2300" dirty="0" err="1">
                <a:solidFill>
                  <a:srgbClr val="070C1F"/>
                </a:solidFill>
                <a:latin typeface="Open Sans"/>
                <a:ea typeface="Open Sans"/>
                <a:cs typeface="Open Sans"/>
                <a:sym typeface="Open Sans"/>
              </a:rPr>
              <a:t>assegurar</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integridade</a:t>
            </a:r>
            <a:r>
              <a:rPr lang="en-US" sz="2300" dirty="0">
                <a:solidFill>
                  <a:srgbClr val="070C1F"/>
                </a:solidFill>
                <a:latin typeface="Open Sans"/>
                <a:ea typeface="Open Sans"/>
                <a:cs typeface="Open Sans"/>
                <a:sym typeface="Open Sans"/>
              </a:rPr>
              <a:t> dos </a:t>
            </a:r>
            <a:r>
              <a:rPr lang="en-US" sz="2300" dirty="0" err="1">
                <a:solidFill>
                  <a:srgbClr val="070C1F"/>
                </a:solidFill>
                <a:latin typeface="Open Sans"/>
                <a:ea typeface="Open Sans"/>
                <a:cs typeface="Open Sans"/>
                <a:sym typeface="Open Sans"/>
              </a:rPr>
              <a:t>sistemas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naturais</a:t>
            </a:r>
            <a:r>
              <a:rPr lang="en-US" sz="2300" dirty="0">
                <a:solidFill>
                  <a:srgbClr val="070C1F"/>
                </a:solidFill>
                <a:latin typeface="Open Sans"/>
                <a:ea typeface="Open Sans"/>
                <a:cs typeface="Open Sans"/>
                <a:sym typeface="Open Sans"/>
              </a:rPr>
              <a:t> para as </a:t>
            </a:r>
            <a:r>
              <a:rPr lang="en-US" sz="2300" dirty="0" err="1">
                <a:solidFill>
                  <a:srgbClr val="070C1F"/>
                </a:solidFill>
                <a:latin typeface="Open Sans"/>
                <a:ea typeface="Open Sans"/>
                <a:cs typeface="Open Sans"/>
                <a:sym typeface="Open Sans"/>
              </a:rPr>
              <a:t>presentes</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futuras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gerações</a:t>
            </a:r>
            <a:r>
              <a:rPr lang="en-US" sz="2300" dirty="0">
                <a:solidFill>
                  <a:srgbClr val="070C1F"/>
                </a:solidFill>
                <a:latin typeface="Open Sans"/>
                <a:ea typeface="Open Sans"/>
                <a:cs typeface="Open Sans"/>
                <a:sym typeface="Open Sans"/>
              </a:rPr>
              <a:t>.</a:t>
            </a:r>
          </a:p>
        </p:txBody>
      </p:sp>
      <p:sp>
        <p:nvSpPr>
          <p:cNvPr id="7" name="TextBox 7"/>
          <p:cNvSpPr txBox="1"/>
          <p:nvPr/>
        </p:nvSpPr>
        <p:spPr>
          <a:xfrm>
            <a:off x="1028700" y="3733354"/>
            <a:ext cx="3417358" cy="495300"/>
          </a:xfrm>
          <a:prstGeom prst="rect">
            <a:avLst/>
          </a:prstGeom>
        </p:spPr>
        <p:txBody>
          <a:bodyPr lIns="0" tIns="0" rIns="0" bIns="0" rtlCol="0" anchor="t">
            <a:spAutoFit/>
          </a:bodyPr>
          <a:lstStyle/>
          <a:p>
            <a:pPr algn="ctr">
              <a:lnSpc>
                <a:spcPts val="3960"/>
              </a:lnSpc>
              <a:spcBef>
                <a:spcPct val="0"/>
              </a:spcBef>
            </a:pPr>
            <a:r>
              <a:rPr lang="en-US" sz="3300" b="1">
                <a:solidFill>
                  <a:srgbClr val="070C1F"/>
                </a:solidFill>
                <a:latin typeface="Open Sans Bold"/>
                <a:ea typeface="Open Sans Bold"/>
                <a:cs typeface="Open Sans Bold"/>
                <a:sym typeface="Open Sans Bold"/>
              </a:rPr>
              <a:t>Dimensão Social</a:t>
            </a:r>
          </a:p>
        </p:txBody>
      </p:sp>
      <p:sp>
        <p:nvSpPr>
          <p:cNvPr id="8" name="TextBox 8"/>
          <p:cNvSpPr txBox="1"/>
          <p:nvPr/>
        </p:nvSpPr>
        <p:spPr>
          <a:xfrm>
            <a:off x="6916341" y="3747641"/>
            <a:ext cx="4455319" cy="495300"/>
          </a:xfrm>
          <a:prstGeom prst="rect">
            <a:avLst/>
          </a:prstGeom>
        </p:spPr>
        <p:txBody>
          <a:bodyPr lIns="0" tIns="0" rIns="0" bIns="0" rtlCol="0" anchor="t">
            <a:spAutoFit/>
          </a:bodyPr>
          <a:lstStyle/>
          <a:p>
            <a:pPr algn="ctr">
              <a:lnSpc>
                <a:spcPts val="3960"/>
              </a:lnSpc>
              <a:spcBef>
                <a:spcPct val="0"/>
              </a:spcBef>
            </a:pPr>
            <a:r>
              <a:rPr lang="en-US" sz="3300" b="1">
                <a:solidFill>
                  <a:srgbClr val="070C1F"/>
                </a:solidFill>
                <a:latin typeface="Open Sans Bold"/>
                <a:ea typeface="Open Sans Bold"/>
                <a:cs typeface="Open Sans Bold"/>
                <a:sym typeface="Open Sans Bold"/>
              </a:rPr>
              <a:t>Dimensão Econômica</a:t>
            </a:r>
          </a:p>
        </p:txBody>
      </p:sp>
      <p:sp>
        <p:nvSpPr>
          <p:cNvPr id="9" name="TextBox 9"/>
          <p:cNvSpPr txBox="1"/>
          <p:nvPr/>
        </p:nvSpPr>
        <p:spPr>
          <a:xfrm>
            <a:off x="12649200" y="3733354"/>
            <a:ext cx="4921140" cy="495300"/>
          </a:xfrm>
          <a:prstGeom prst="rect">
            <a:avLst/>
          </a:prstGeom>
        </p:spPr>
        <p:txBody>
          <a:bodyPr wrap="square" lIns="0" tIns="0" rIns="0" bIns="0" rtlCol="0" anchor="t">
            <a:spAutoFit/>
          </a:bodyPr>
          <a:lstStyle/>
          <a:p>
            <a:pPr algn="ctr">
              <a:lnSpc>
                <a:spcPts val="3960"/>
              </a:lnSpc>
              <a:spcBef>
                <a:spcPct val="0"/>
              </a:spcBef>
            </a:pPr>
            <a:r>
              <a:rPr lang="en-US" sz="3300" b="1" dirty="0" err="1">
                <a:solidFill>
                  <a:srgbClr val="070C1F"/>
                </a:solidFill>
                <a:latin typeface="Open Sans Bold"/>
                <a:ea typeface="Open Sans Bold"/>
                <a:cs typeface="Open Sans Bold"/>
                <a:sym typeface="Open Sans Bold"/>
              </a:rPr>
              <a:t>Dimensão</a:t>
            </a:r>
            <a:r>
              <a:rPr lang="en-US" sz="3300" b="1" dirty="0">
                <a:solidFill>
                  <a:srgbClr val="070C1F"/>
                </a:solidFill>
                <a:latin typeface="Open Sans Bold"/>
                <a:ea typeface="Open Sans Bold"/>
                <a:cs typeface="Open Sans Bold"/>
                <a:sym typeface="Open Sans Bold"/>
              </a:rPr>
              <a:t> Ambiental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4071901" y="1207981"/>
            <a:ext cx="3477513" cy="6545906"/>
          </a:xfrm>
          <a:custGeom>
            <a:avLst/>
            <a:gdLst/>
            <a:ahLst/>
            <a:cxnLst/>
            <a:rect l="l" t="t" r="r" b="b"/>
            <a:pathLst>
              <a:path w="3477513" h="6545906">
                <a:moveTo>
                  <a:pt x="0" y="0"/>
                </a:moveTo>
                <a:lnTo>
                  <a:pt x="3477513" y="0"/>
                </a:lnTo>
                <a:lnTo>
                  <a:pt x="3477513" y="6545907"/>
                </a:lnTo>
                <a:lnTo>
                  <a:pt x="0" y="6545907"/>
                </a:lnTo>
                <a:lnTo>
                  <a:pt x="0" y="0"/>
                </a:lnTo>
                <a:close/>
              </a:path>
            </a:pathLst>
          </a:custGeom>
          <a:blipFill>
            <a:blip r:embed="rId4"/>
            <a:stretch>
              <a:fillRect/>
            </a:stretch>
          </a:blipFill>
        </p:spPr>
        <p:txBody>
          <a:bodyPr/>
          <a:lstStyle/>
          <a:p>
            <a:endParaRPr lang="pt-BR"/>
          </a:p>
        </p:txBody>
      </p:sp>
      <p:sp>
        <p:nvSpPr>
          <p:cNvPr id="4" name="TextBox 4"/>
          <p:cNvSpPr txBox="1"/>
          <p:nvPr/>
        </p:nvSpPr>
        <p:spPr>
          <a:xfrm>
            <a:off x="379262" y="1458965"/>
            <a:ext cx="14030041" cy="752475"/>
          </a:xfrm>
          <a:prstGeom prst="rect">
            <a:avLst/>
          </a:prstGeom>
        </p:spPr>
        <p:txBody>
          <a:bodyPr lIns="0" tIns="0" rIns="0" bIns="0" rtlCol="0" anchor="t">
            <a:spAutoFit/>
          </a:bodyPr>
          <a:lstStyle/>
          <a:p>
            <a:pPr algn="ctr">
              <a:lnSpc>
                <a:spcPts val="5999"/>
              </a:lnSpc>
              <a:spcBef>
                <a:spcPct val="0"/>
              </a:spcBef>
            </a:pPr>
            <a:r>
              <a:rPr lang="en-US" sz="4999" b="1">
                <a:solidFill>
                  <a:srgbClr val="070C1F"/>
                </a:solidFill>
                <a:latin typeface="Open Sans Bold"/>
                <a:ea typeface="Open Sans Bold"/>
                <a:cs typeface="Open Sans Bold"/>
                <a:sym typeface="Open Sans Bold"/>
              </a:rPr>
              <a:t>Outras Dimensões da Sustentabilidade</a:t>
            </a:r>
          </a:p>
        </p:txBody>
      </p:sp>
      <p:sp>
        <p:nvSpPr>
          <p:cNvPr id="5" name="TextBox 5"/>
          <p:cNvSpPr txBox="1"/>
          <p:nvPr/>
        </p:nvSpPr>
        <p:spPr>
          <a:xfrm>
            <a:off x="1028700" y="4511649"/>
            <a:ext cx="4921140" cy="2499915"/>
          </a:xfrm>
          <a:prstGeom prst="rect">
            <a:avLst/>
          </a:prstGeom>
        </p:spPr>
        <p:txBody>
          <a:bodyPr lIns="0" tIns="0" rIns="0" bIns="0" rtlCol="0" anchor="t">
            <a:spAutoFit/>
          </a:bodyPr>
          <a:lstStyle/>
          <a:p>
            <a:pPr algn="just">
              <a:lnSpc>
                <a:spcPts val="2760"/>
              </a:lnSpc>
              <a:spcBef>
                <a:spcPct val="0"/>
              </a:spcBef>
            </a:pPr>
            <a:r>
              <a:rPr lang="en-US" sz="2300" dirty="0">
                <a:solidFill>
                  <a:srgbClr val="070C1F"/>
                </a:solidFill>
                <a:latin typeface="Open Sans"/>
                <a:ea typeface="Open Sans"/>
                <a:cs typeface="Open Sans"/>
                <a:sym typeface="Open Sans"/>
              </a:rPr>
              <a:t>Essa </a:t>
            </a:r>
            <a:r>
              <a:rPr lang="en-US" sz="2300" dirty="0" err="1">
                <a:solidFill>
                  <a:srgbClr val="070C1F"/>
                </a:solidFill>
                <a:latin typeface="Open Sans"/>
                <a:ea typeface="Open Sans"/>
                <a:cs typeface="Open Sans"/>
                <a:sym typeface="Open Sans"/>
              </a:rPr>
              <a:t>dimensão</a:t>
            </a:r>
            <a:r>
              <a:rPr lang="en-US" sz="2300" dirty="0">
                <a:solidFill>
                  <a:srgbClr val="070C1F"/>
                </a:solidFill>
                <a:latin typeface="Open Sans"/>
                <a:ea typeface="Open Sans"/>
                <a:cs typeface="Open Sans"/>
                <a:sym typeface="Open Sans"/>
              </a:rPr>
              <a:t> se </a:t>
            </a:r>
            <a:r>
              <a:rPr lang="en-US" sz="2300" dirty="0" err="1">
                <a:solidFill>
                  <a:srgbClr val="070C1F"/>
                </a:solidFill>
                <a:latin typeface="Open Sans"/>
                <a:ea typeface="Open Sans"/>
                <a:cs typeface="Open Sans"/>
                <a:sym typeface="Open Sans"/>
              </a:rPr>
              <a:t>refere</a:t>
            </a:r>
            <a:r>
              <a:rPr lang="en-US" sz="2300" dirty="0">
                <a:solidFill>
                  <a:srgbClr val="070C1F"/>
                </a:solidFill>
                <a:latin typeface="Open Sans"/>
                <a:ea typeface="Open Sans"/>
                <a:cs typeface="Open Sans"/>
                <a:sym typeface="Open Sans"/>
              </a:rPr>
              <a:t> à </a:t>
            </a:r>
            <a:r>
              <a:rPr lang="en-US" sz="2300" dirty="0" err="1">
                <a:solidFill>
                  <a:srgbClr val="070C1F"/>
                </a:solidFill>
                <a:latin typeface="Open Sans"/>
                <a:ea typeface="Open Sans"/>
                <a:cs typeface="Open Sans"/>
                <a:sym typeface="Open Sans"/>
              </a:rPr>
              <a:t>necessidade</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equilibrar</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desenvolvimento</a:t>
            </a:r>
            <a:r>
              <a:rPr lang="en-US" sz="2300" dirty="0">
                <a:solidFill>
                  <a:srgbClr val="070C1F"/>
                </a:solidFill>
                <a:latin typeface="Open Sans"/>
                <a:ea typeface="Open Sans"/>
                <a:cs typeface="Open Sans"/>
                <a:sym typeface="Open Sans"/>
              </a:rPr>
              <a:t> entre as </a:t>
            </a:r>
            <a:r>
              <a:rPr lang="en-US" sz="2300" dirty="0" err="1">
                <a:solidFill>
                  <a:srgbClr val="070C1F"/>
                </a:solidFill>
                <a:latin typeface="Open Sans"/>
                <a:ea typeface="Open Sans"/>
                <a:cs typeface="Open Sans"/>
                <a:sym typeface="Open Sans"/>
              </a:rPr>
              <a:t>áreas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rurais</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urbanas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buscando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uma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distribuição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mais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racional</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eficiente</a:t>
            </a:r>
            <a:r>
              <a:rPr lang="en-US" sz="2300" dirty="0">
                <a:solidFill>
                  <a:srgbClr val="070C1F"/>
                </a:solidFill>
                <a:latin typeface="Open Sans"/>
                <a:ea typeface="Open Sans"/>
                <a:cs typeface="Open Sans"/>
                <a:sym typeface="Open Sans"/>
              </a:rPr>
              <a:t> das </a:t>
            </a:r>
            <a:r>
              <a:rPr lang="en-US" sz="2300" dirty="0" err="1">
                <a:solidFill>
                  <a:srgbClr val="070C1F"/>
                </a:solidFill>
                <a:latin typeface="Open Sans"/>
                <a:ea typeface="Open Sans"/>
                <a:cs typeface="Open Sans"/>
                <a:sym typeface="Open Sans"/>
              </a:rPr>
              <a:t>atividades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humanas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diferentes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espaços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geográficos</a:t>
            </a:r>
            <a:r>
              <a:rPr lang="en-US" sz="2300" dirty="0">
                <a:solidFill>
                  <a:srgbClr val="070C1F"/>
                </a:solidFill>
                <a:latin typeface="Open Sans"/>
                <a:ea typeface="Open Sans"/>
                <a:cs typeface="Open Sans"/>
                <a:sym typeface="Open Sans"/>
              </a:rPr>
              <a:t>.</a:t>
            </a:r>
          </a:p>
        </p:txBody>
      </p:sp>
      <p:sp>
        <p:nvSpPr>
          <p:cNvPr id="6" name="TextBox 6"/>
          <p:cNvSpPr txBox="1"/>
          <p:nvPr/>
        </p:nvSpPr>
        <p:spPr>
          <a:xfrm>
            <a:off x="1028700" y="3382474"/>
            <a:ext cx="3877337" cy="971550"/>
          </a:xfrm>
          <a:prstGeom prst="rect">
            <a:avLst/>
          </a:prstGeom>
        </p:spPr>
        <p:txBody>
          <a:bodyPr lIns="0" tIns="0" rIns="0" bIns="0" rtlCol="0" anchor="t">
            <a:spAutoFit/>
          </a:bodyPr>
          <a:lstStyle/>
          <a:p>
            <a:pPr algn="ctr">
              <a:lnSpc>
                <a:spcPts val="3840"/>
              </a:lnSpc>
              <a:spcBef>
                <a:spcPct val="0"/>
              </a:spcBef>
            </a:pPr>
            <a:r>
              <a:rPr lang="en-US" sz="3200" b="1" dirty="0" err="1">
                <a:solidFill>
                  <a:srgbClr val="070C1F"/>
                </a:solidFill>
                <a:latin typeface="Open Sans Bold"/>
                <a:ea typeface="Open Sans Bold"/>
                <a:cs typeface="Open Sans Bold"/>
                <a:sym typeface="Open Sans Bold"/>
              </a:rPr>
              <a:t>Sustentabilidade</a:t>
            </a:r>
            <a:r>
              <a:rPr lang="en-US" sz="3200" b="1" dirty="0">
                <a:solidFill>
                  <a:srgbClr val="070C1F"/>
                </a:solidFill>
                <a:latin typeface="Open Sans Bold"/>
                <a:ea typeface="Open Sans Bold"/>
                <a:cs typeface="Open Sans Bold"/>
                <a:sym typeface="Open Sans Bold"/>
              </a:rPr>
              <a:t> </a:t>
            </a:r>
          </a:p>
          <a:p>
            <a:pPr algn="ctr">
              <a:lnSpc>
                <a:spcPts val="3840"/>
              </a:lnSpc>
              <a:spcBef>
                <a:spcPct val="0"/>
              </a:spcBef>
            </a:pPr>
            <a:r>
              <a:rPr lang="en-US" sz="3200" b="1" dirty="0" err="1">
                <a:solidFill>
                  <a:srgbClr val="070C1F"/>
                </a:solidFill>
                <a:latin typeface="Open Sans Bold"/>
                <a:ea typeface="Open Sans Bold"/>
                <a:cs typeface="Open Sans Bold"/>
                <a:sym typeface="Open Sans Bold"/>
              </a:rPr>
              <a:t>Espacial</a:t>
            </a:r>
            <a:r>
              <a:rPr lang="en-US" sz="3200" b="1" dirty="0">
                <a:solidFill>
                  <a:srgbClr val="070C1F"/>
                </a:solidFill>
                <a:latin typeface="Open Sans Bold"/>
                <a:ea typeface="Open Sans Bold"/>
                <a:cs typeface="Open Sans Bold"/>
                <a:sym typeface="Open Sans Bold"/>
              </a:rPr>
              <a:t>/Territorial</a:t>
            </a:r>
          </a:p>
        </p:txBody>
      </p:sp>
      <p:sp>
        <p:nvSpPr>
          <p:cNvPr id="7" name="TextBox 7"/>
          <p:cNvSpPr txBox="1"/>
          <p:nvPr/>
        </p:nvSpPr>
        <p:spPr>
          <a:xfrm>
            <a:off x="7981490" y="4511649"/>
            <a:ext cx="5201110" cy="2858988"/>
          </a:xfrm>
          <a:prstGeom prst="rect">
            <a:avLst/>
          </a:prstGeom>
        </p:spPr>
        <p:txBody>
          <a:bodyPr wrap="square" lIns="0" tIns="0" rIns="0" bIns="0" rtlCol="0" anchor="t">
            <a:spAutoFit/>
          </a:bodyPr>
          <a:lstStyle/>
          <a:p>
            <a:pPr algn="just">
              <a:lnSpc>
                <a:spcPts val="2760"/>
              </a:lnSpc>
              <a:spcBef>
                <a:spcPct val="0"/>
              </a:spcBef>
            </a:pPr>
            <a:r>
              <a:rPr lang="en-US" sz="2300" dirty="0">
                <a:solidFill>
                  <a:srgbClr val="070C1F"/>
                </a:solidFill>
                <a:latin typeface="Open Sans"/>
                <a:ea typeface="Open Sans"/>
                <a:cs typeface="Open Sans"/>
                <a:sym typeface="Open Sans"/>
              </a:rPr>
              <a:t>A </a:t>
            </a:r>
            <a:r>
              <a:rPr lang="en-US" sz="2300" dirty="0" err="1">
                <a:solidFill>
                  <a:srgbClr val="070C1F"/>
                </a:solidFill>
                <a:latin typeface="Open Sans"/>
                <a:ea typeface="Open Sans"/>
                <a:cs typeface="Open Sans"/>
                <a:sym typeface="Open Sans"/>
              </a:rPr>
              <a:t>sustentabilidade</a:t>
            </a:r>
            <a:r>
              <a:rPr lang="en-US" sz="2300" dirty="0">
                <a:solidFill>
                  <a:srgbClr val="070C1F"/>
                </a:solidFill>
                <a:latin typeface="Open Sans"/>
                <a:ea typeface="Open Sans"/>
                <a:cs typeface="Open Sans"/>
                <a:sym typeface="Open Sans"/>
              </a:rPr>
              <a:t> cultural </a:t>
            </a:r>
            <a:r>
              <a:rPr lang="en-US" sz="2300" dirty="0" err="1">
                <a:solidFill>
                  <a:srgbClr val="070C1F"/>
                </a:solidFill>
                <a:latin typeface="Open Sans"/>
                <a:ea typeface="Open Sans"/>
                <a:cs typeface="Open Sans"/>
                <a:sym typeface="Open Sans"/>
              </a:rPr>
              <a:t>considera</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importância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respeitar</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valorizar</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diversidade</a:t>
            </a:r>
            <a:r>
              <a:rPr lang="en-US" sz="2300" dirty="0">
                <a:solidFill>
                  <a:srgbClr val="070C1F"/>
                </a:solidFill>
                <a:latin typeface="Open Sans"/>
                <a:ea typeface="Open Sans"/>
                <a:cs typeface="Open Sans"/>
                <a:sym typeface="Open Sans"/>
              </a:rPr>
              <a:t> cultural, </a:t>
            </a:r>
            <a:r>
              <a:rPr lang="en-US" sz="2300" dirty="0" err="1">
                <a:solidFill>
                  <a:srgbClr val="070C1F"/>
                </a:solidFill>
                <a:latin typeface="Open Sans"/>
                <a:ea typeface="Open Sans"/>
                <a:cs typeface="Open Sans"/>
                <a:sym typeface="Open Sans"/>
              </a:rPr>
              <a: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conhecimentos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tradicionais</a:t>
            </a:r>
            <a:r>
              <a:rPr lang="en-US" sz="2300" dirty="0">
                <a:solidFill>
                  <a:srgbClr val="070C1F"/>
                </a:solidFill>
                <a:latin typeface="Open Sans"/>
                <a:ea typeface="Open Sans"/>
                <a:cs typeface="Open Sans"/>
                <a:sym typeface="Open Sans"/>
              </a:rPr>
              <a:t> e as </a:t>
            </a:r>
            <a:r>
              <a:rPr lang="en-US" sz="2300" dirty="0" err="1">
                <a:solidFill>
                  <a:srgbClr val="070C1F"/>
                </a:solidFill>
                <a:latin typeface="Open Sans"/>
                <a:ea typeface="Open Sans"/>
                <a:cs typeface="Open Sans"/>
                <a:sym typeface="Open Sans"/>
              </a:rPr>
              <a:t>especificidades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cada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localidade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Busca</a:t>
            </a:r>
            <a:r>
              <a:rPr lang="en-US" sz="2300" dirty="0">
                <a:solidFill>
                  <a:srgbClr val="070C1F"/>
                </a:solidFill>
                <a:latin typeface="Open Sans"/>
                <a:ea typeface="Open Sans"/>
                <a:cs typeface="Open Sans"/>
                <a:sym typeface="Open Sans"/>
              </a:rPr>
              <a:t>-se conciliar a </a:t>
            </a:r>
            <a:r>
              <a:rPr lang="en-US" sz="2300" dirty="0" err="1">
                <a:solidFill>
                  <a:srgbClr val="070C1F"/>
                </a:solidFill>
                <a:latin typeface="Open Sans"/>
                <a:ea typeface="Open Sans"/>
                <a:cs typeface="Open Sans"/>
                <a:sym typeface="Open Sans"/>
              </a:rPr>
              <a:t>modernização</a:t>
            </a:r>
            <a:r>
              <a:rPr lang="en-US" sz="2300" dirty="0">
                <a:solidFill>
                  <a:srgbClr val="070C1F"/>
                </a:solidFill>
                <a:latin typeface="Open Sans"/>
                <a:ea typeface="Open Sans"/>
                <a:cs typeface="Open Sans"/>
                <a:sym typeface="Open Sans"/>
              </a:rPr>
              <a:t> com a </a:t>
            </a:r>
            <a:r>
              <a:rPr lang="en-US" sz="2300" dirty="0" err="1">
                <a:solidFill>
                  <a:srgbClr val="070C1F"/>
                </a:solidFill>
                <a:latin typeface="Open Sans"/>
                <a:ea typeface="Open Sans"/>
                <a:cs typeface="Open Sans"/>
                <a:sym typeface="Open Sans"/>
              </a:rPr>
              <a:t>preservação</a:t>
            </a:r>
            <a:r>
              <a:rPr lang="en-US" sz="2300" dirty="0">
                <a:solidFill>
                  <a:srgbClr val="070C1F"/>
                </a:solidFill>
                <a:latin typeface="Open Sans"/>
                <a:ea typeface="Open Sans"/>
                <a:cs typeface="Open Sans"/>
                <a:sym typeface="Open Sans"/>
              </a:rPr>
              <a:t> da </a:t>
            </a:r>
            <a:r>
              <a:rPr lang="en-US" sz="2300" dirty="0" err="1">
                <a:solidFill>
                  <a:srgbClr val="070C1F"/>
                </a:solidFill>
                <a:latin typeface="Open Sans"/>
                <a:ea typeface="Open Sans"/>
                <a:cs typeface="Open Sans"/>
                <a:sym typeface="Open Sans"/>
              </a:rPr>
              <a:t>identidade</a:t>
            </a:r>
            <a:r>
              <a:rPr lang="en-US" sz="2300" dirty="0">
                <a:solidFill>
                  <a:srgbClr val="070C1F"/>
                </a:solidFill>
                <a:latin typeface="Open Sans"/>
                <a:ea typeface="Open Sans"/>
                <a:cs typeface="Open Sans"/>
                <a:sym typeface="Open Sans"/>
              </a:rPr>
              <a:t> cultural.</a:t>
            </a:r>
          </a:p>
        </p:txBody>
      </p:sp>
      <p:sp>
        <p:nvSpPr>
          <p:cNvPr id="8" name="TextBox 8"/>
          <p:cNvSpPr txBox="1"/>
          <p:nvPr/>
        </p:nvSpPr>
        <p:spPr>
          <a:xfrm>
            <a:off x="9474953" y="3382474"/>
            <a:ext cx="3427677" cy="971550"/>
          </a:xfrm>
          <a:prstGeom prst="rect">
            <a:avLst/>
          </a:prstGeom>
        </p:spPr>
        <p:txBody>
          <a:bodyPr lIns="0" tIns="0" rIns="0" bIns="0" rtlCol="0" anchor="t">
            <a:spAutoFit/>
          </a:bodyPr>
          <a:lstStyle/>
          <a:p>
            <a:pPr algn="ctr">
              <a:lnSpc>
                <a:spcPts val="3840"/>
              </a:lnSpc>
              <a:spcBef>
                <a:spcPct val="0"/>
              </a:spcBef>
            </a:pPr>
            <a:r>
              <a:rPr lang="en-US" sz="3200" b="1" dirty="0" err="1">
                <a:solidFill>
                  <a:srgbClr val="070C1F"/>
                </a:solidFill>
                <a:latin typeface="Open Sans Bold"/>
                <a:ea typeface="Open Sans Bold"/>
                <a:cs typeface="Open Sans Bold"/>
                <a:sym typeface="Open Sans Bold"/>
              </a:rPr>
              <a:t>Sustentabilidade</a:t>
            </a:r>
            <a:endParaRPr lang="en-US" sz="3200" b="1" dirty="0">
              <a:solidFill>
                <a:srgbClr val="070C1F"/>
              </a:solidFill>
              <a:latin typeface="Open Sans Bold"/>
              <a:ea typeface="Open Sans Bold"/>
              <a:cs typeface="Open Sans Bold"/>
              <a:sym typeface="Open Sans Bold"/>
            </a:endParaRPr>
          </a:p>
          <a:p>
            <a:pPr algn="ctr">
              <a:lnSpc>
                <a:spcPts val="3840"/>
              </a:lnSpc>
              <a:spcBef>
                <a:spcPct val="0"/>
              </a:spcBef>
            </a:pPr>
            <a:r>
              <a:rPr lang="en-US" sz="3200" b="1" dirty="0">
                <a:solidFill>
                  <a:srgbClr val="070C1F"/>
                </a:solidFill>
                <a:latin typeface="Open Sans Bold"/>
                <a:ea typeface="Open Sans Bold"/>
                <a:cs typeface="Open Sans Bold"/>
                <a:sym typeface="Open Sans Bold"/>
              </a:rPr>
              <a:t>Cultural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028700" y="1459645"/>
            <a:ext cx="18221663" cy="752475"/>
          </a:xfrm>
          <a:prstGeom prst="rect">
            <a:avLst/>
          </a:prstGeom>
        </p:spPr>
        <p:txBody>
          <a:bodyPr lIns="0" tIns="0" rIns="0" bIns="0" rtlCol="0" anchor="t">
            <a:spAutoFit/>
          </a:bodyPr>
          <a:lstStyle/>
          <a:p>
            <a:pPr algn="l">
              <a:lnSpc>
                <a:spcPts val="5999"/>
              </a:lnSpc>
            </a:pPr>
            <a:r>
              <a:rPr lang="en-US" sz="4999" b="1">
                <a:solidFill>
                  <a:srgbClr val="070C1F"/>
                </a:solidFill>
                <a:latin typeface="Open Sans Bold"/>
                <a:ea typeface="Open Sans Bold"/>
                <a:cs typeface="Open Sans Bold"/>
                <a:sym typeface="Open Sans Bold"/>
              </a:rPr>
              <a:t>Entendendo o Conceito de ESG</a:t>
            </a:r>
          </a:p>
        </p:txBody>
      </p:sp>
      <p:sp>
        <p:nvSpPr>
          <p:cNvPr id="4" name="TextBox 4"/>
          <p:cNvSpPr txBox="1"/>
          <p:nvPr/>
        </p:nvSpPr>
        <p:spPr>
          <a:xfrm>
            <a:off x="1147511" y="2773725"/>
            <a:ext cx="15581650" cy="5486400"/>
          </a:xfrm>
          <a:prstGeom prst="rect">
            <a:avLst/>
          </a:prstGeom>
        </p:spPr>
        <p:txBody>
          <a:bodyPr lIns="0" tIns="0" rIns="0" bIns="0" rtlCol="0" anchor="t">
            <a:spAutoFit/>
          </a:bodyPr>
          <a:lstStyle/>
          <a:p>
            <a:pPr algn="l">
              <a:lnSpc>
                <a:spcPts val="3600"/>
              </a:lnSpc>
            </a:pPr>
            <a:r>
              <a:rPr lang="en-US" sz="3000" b="1" dirty="0">
                <a:solidFill>
                  <a:srgbClr val="070C1F"/>
                </a:solidFill>
                <a:latin typeface="Open Sans Bold"/>
                <a:ea typeface="Open Sans Bold"/>
                <a:cs typeface="Open Sans Bold"/>
                <a:sym typeface="Open Sans Bold"/>
              </a:rPr>
              <a:t>O que é ESG?</a:t>
            </a:r>
          </a:p>
          <a:p>
            <a:pPr algn="just">
              <a:lnSpc>
                <a:spcPts val="3600"/>
              </a:lnSpc>
            </a:pPr>
            <a:r>
              <a:rPr lang="en-US" sz="3000" dirty="0">
                <a:solidFill>
                  <a:srgbClr val="070C1F"/>
                </a:solidFill>
                <a:latin typeface="Open Sans"/>
                <a:ea typeface="Open Sans"/>
                <a:cs typeface="Open Sans"/>
                <a:sym typeface="Open Sans"/>
              </a:rPr>
              <a:t>A sigla ESG é </a:t>
            </a:r>
            <a:r>
              <a:rPr lang="en-US" sz="3000" dirty="0" err="1">
                <a:solidFill>
                  <a:srgbClr val="070C1F"/>
                </a:solidFill>
                <a:latin typeface="Open Sans"/>
                <a:ea typeface="Open Sans"/>
                <a:cs typeface="Open Sans"/>
                <a:sym typeface="Open Sans"/>
              </a:rPr>
              <a:t>definida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pelo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Pacto</a:t>
            </a:r>
            <a:r>
              <a:rPr lang="en-US" sz="3000" dirty="0">
                <a:solidFill>
                  <a:srgbClr val="070C1F"/>
                </a:solidFill>
                <a:latin typeface="Open Sans"/>
                <a:ea typeface="Open Sans"/>
                <a:cs typeface="Open Sans"/>
                <a:sym typeface="Open Sans"/>
              </a:rPr>
              <a:t> Global, </a:t>
            </a:r>
            <a:r>
              <a:rPr lang="en-US" sz="3000" dirty="0" err="1">
                <a:solidFill>
                  <a:srgbClr val="070C1F"/>
                </a:solidFill>
                <a:latin typeface="Open Sans"/>
                <a:ea typeface="Open Sans"/>
                <a:cs typeface="Open Sans"/>
                <a:sym typeface="Open Sans"/>
              </a:rPr>
              <a:t>iniciativa</a:t>
            </a:r>
            <a:r>
              <a:rPr lang="en-US" sz="3000" dirty="0">
                <a:solidFill>
                  <a:srgbClr val="070C1F"/>
                </a:solidFill>
                <a:latin typeface="Open Sans"/>
                <a:ea typeface="Open Sans"/>
                <a:cs typeface="Open Sans"/>
                <a:sym typeface="Open Sans"/>
              </a:rPr>
              <a:t> da </a:t>
            </a:r>
            <a:r>
              <a:rPr lang="en-US" sz="3000" dirty="0" err="1">
                <a:solidFill>
                  <a:srgbClr val="070C1F"/>
                </a:solidFill>
                <a:latin typeface="Open Sans"/>
                <a:ea typeface="Open Sans"/>
                <a:cs typeface="Open Sans"/>
                <a:sym typeface="Open Sans"/>
              </a:rPr>
              <a:t>Organização</a:t>
            </a:r>
            <a:r>
              <a:rPr lang="en-US" sz="3000" dirty="0">
                <a:solidFill>
                  <a:srgbClr val="070C1F"/>
                </a:solidFill>
                <a:latin typeface="Open Sans"/>
                <a:ea typeface="Open Sans"/>
                <a:cs typeface="Open Sans"/>
                <a:sym typeface="Open Sans"/>
              </a:rPr>
              <a:t> das </a:t>
            </a:r>
            <a:r>
              <a:rPr lang="en-US" sz="3000" dirty="0" err="1">
                <a:solidFill>
                  <a:srgbClr val="070C1F"/>
                </a:solidFill>
                <a:latin typeface="Open Sans"/>
                <a:ea typeface="Open Sans"/>
                <a:cs typeface="Open Sans"/>
                <a:sym typeface="Open Sans"/>
              </a:rPr>
              <a:t>Nações</a:t>
            </a:r>
            <a:r>
              <a:rPr lang="en-US" sz="3000" dirty="0">
                <a:solidFill>
                  <a:srgbClr val="070C1F"/>
                </a:solidFill>
                <a:latin typeface="Open Sans"/>
                <a:ea typeface="Open Sans"/>
                <a:cs typeface="Open Sans"/>
                <a:sym typeface="Open Sans"/>
              </a:rPr>
              <a:t> Unidas (ONU) </a:t>
            </a:r>
            <a:r>
              <a:rPr lang="en-US" sz="3000" dirty="0" err="1">
                <a:solidFill>
                  <a:srgbClr val="070C1F"/>
                </a:solidFill>
                <a:latin typeface="Open Sans"/>
                <a:ea typeface="Open Sans"/>
                <a:cs typeface="Open Sans"/>
                <a:sym typeface="Open Sans"/>
              </a:rPr>
              <a:t>como</a:t>
            </a:r>
            <a:r>
              <a:rPr lang="en-US" sz="3000" dirty="0">
                <a:solidFill>
                  <a:srgbClr val="070C1F"/>
                </a:solidFill>
                <a:latin typeface="Open Sans"/>
                <a:ea typeface="Open Sans"/>
                <a:cs typeface="Open Sans"/>
                <a:sym typeface="Open Sans"/>
              </a:rPr>
              <a:t> um </a:t>
            </a:r>
            <a:r>
              <a:rPr lang="en-US" sz="3000" dirty="0" err="1">
                <a:solidFill>
                  <a:srgbClr val="070C1F"/>
                </a:solidFill>
                <a:latin typeface="Open Sans"/>
                <a:ea typeface="Open Sans"/>
                <a:cs typeface="Open Sans"/>
                <a:sym typeface="Open Sans"/>
              </a:rPr>
              <a:t>índice</a:t>
            </a:r>
            <a:r>
              <a:rPr lang="en-US" sz="3000" dirty="0">
                <a:solidFill>
                  <a:srgbClr val="070C1F"/>
                </a:solidFill>
                <a:latin typeface="Open Sans"/>
                <a:ea typeface="Open Sans"/>
                <a:cs typeface="Open Sans"/>
                <a:sym typeface="Open Sans"/>
              </a:rPr>
              <a:t> que </a:t>
            </a:r>
            <a:r>
              <a:rPr lang="en-US" sz="3000" dirty="0" err="1">
                <a:solidFill>
                  <a:srgbClr val="070C1F"/>
                </a:solidFill>
                <a:latin typeface="Open Sans"/>
                <a:ea typeface="Open Sans"/>
                <a:cs typeface="Open Sans"/>
                <a:sym typeface="Open Sans"/>
              </a:rPr>
              <a:t>avalia</a:t>
            </a:r>
            <a:r>
              <a:rPr lang="en-US" sz="3000" dirty="0">
                <a:solidFill>
                  <a:srgbClr val="070C1F"/>
                </a:solidFill>
                <a:latin typeface="Open Sans"/>
                <a:ea typeface="Open Sans"/>
                <a:cs typeface="Open Sans"/>
                <a:sym typeface="Open Sans"/>
              </a:rPr>
              <a:t> as </a:t>
            </a:r>
            <a:r>
              <a:rPr lang="en-US" sz="3000" dirty="0" err="1">
                <a:solidFill>
                  <a:srgbClr val="070C1F"/>
                </a:solidFill>
                <a:latin typeface="Open Sans"/>
                <a:ea typeface="Open Sans"/>
                <a:cs typeface="Open Sans"/>
                <a:sym typeface="Open Sans"/>
              </a:rPr>
              <a:t>operações</a:t>
            </a:r>
            <a:r>
              <a:rPr lang="en-US" sz="3000" dirty="0">
                <a:solidFill>
                  <a:srgbClr val="070C1F"/>
                </a:solidFill>
                <a:latin typeface="Open Sans"/>
                <a:ea typeface="Open Sans"/>
                <a:cs typeface="Open Sans"/>
                <a:sym typeface="Open Sans"/>
              </a:rPr>
              <a:t> das </a:t>
            </a:r>
            <a:r>
              <a:rPr lang="en-US" sz="3000" dirty="0" err="1">
                <a:solidFill>
                  <a:srgbClr val="070C1F"/>
                </a:solidFill>
                <a:latin typeface="Open Sans"/>
                <a:ea typeface="Open Sans"/>
                <a:cs typeface="Open Sans"/>
                <a:sym typeface="Open Sans"/>
              </a:rPr>
              <a:t>principais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empresas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conforme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os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seus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impactos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três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eixos</a:t>
            </a:r>
            <a:r>
              <a:rPr lang="en-US" sz="3000" dirty="0">
                <a:solidFill>
                  <a:srgbClr val="070C1F"/>
                </a:solidFill>
                <a:latin typeface="Open Sans"/>
                <a:ea typeface="Open Sans"/>
                <a:cs typeface="Open Sans"/>
                <a:sym typeface="Open Sans"/>
              </a:rPr>
              <a:t> da </a:t>
            </a:r>
            <a:r>
              <a:rPr lang="en-US" sz="3000" dirty="0" err="1">
                <a:solidFill>
                  <a:srgbClr val="070C1F"/>
                </a:solidFill>
                <a:latin typeface="Open Sans"/>
                <a:ea typeface="Open Sans"/>
                <a:cs typeface="Open Sans"/>
                <a:sym typeface="Open Sans"/>
              </a:rPr>
              <a:t>sustentabilidade</a:t>
            </a:r>
            <a:r>
              <a:rPr lang="en-US" sz="3000" dirty="0">
                <a:solidFill>
                  <a:srgbClr val="070C1F"/>
                </a:solidFill>
                <a:latin typeface="Open Sans"/>
                <a:ea typeface="Open Sans"/>
                <a:cs typeface="Open Sans"/>
                <a:sym typeface="Open Sans"/>
              </a:rPr>
              <a:t> – o Meio </a:t>
            </a:r>
            <a:r>
              <a:rPr lang="en-US" sz="3000" dirty="0" err="1">
                <a:solidFill>
                  <a:srgbClr val="070C1F"/>
                </a:solidFill>
                <a:latin typeface="Open Sans"/>
                <a:ea typeface="Open Sans"/>
                <a:cs typeface="Open Sans"/>
                <a:sym typeface="Open Sans"/>
              </a:rPr>
              <a:t>Ambiente</a:t>
            </a:r>
            <a:r>
              <a:rPr lang="en-US" sz="3000" dirty="0">
                <a:solidFill>
                  <a:srgbClr val="070C1F"/>
                </a:solidFill>
                <a:latin typeface="Open Sans"/>
                <a:ea typeface="Open Sans"/>
                <a:cs typeface="Open Sans"/>
                <a:sym typeface="Open Sans"/>
              </a:rPr>
              <a:t>, o Social e a </a:t>
            </a:r>
            <a:r>
              <a:rPr lang="en-US" sz="3000" dirty="0" err="1">
                <a:solidFill>
                  <a:srgbClr val="070C1F"/>
                </a:solidFill>
                <a:latin typeface="Open Sans"/>
                <a:ea typeface="Open Sans"/>
                <a:cs typeface="Open Sans"/>
                <a:sym typeface="Open Sans"/>
              </a:rPr>
              <a:t>Governança</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medida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oferece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mais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transparência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aos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investidores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sobre</a:t>
            </a:r>
            <a:r>
              <a:rPr lang="en-US" sz="3000" dirty="0">
                <a:solidFill>
                  <a:srgbClr val="070C1F"/>
                </a:solidFill>
                <a:latin typeface="Open Sans"/>
                <a:ea typeface="Open Sans"/>
                <a:cs typeface="Open Sans"/>
                <a:sym typeface="Open Sans"/>
              </a:rPr>
              <a:t> as </a:t>
            </a:r>
            <a:r>
              <a:rPr lang="en-US" sz="3000" dirty="0" err="1">
                <a:solidFill>
                  <a:srgbClr val="070C1F"/>
                </a:solidFill>
                <a:latin typeface="Open Sans"/>
                <a:ea typeface="Open Sans"/>
                <a:cs typeface="Open Sans"/>
                <a:sym typeface="Open Sans"/>
              </a:rPr>
              <a:t>empresas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nas</a:t>
            </a:r>
            <a:r>
              <a:rPr lang="en-US" sz="3000" dirty="0">
                <a:solidFill>
                  <a:srgbClr val="070C1F"/>
                </a:solidFill>
                <a:latin typeface="Open Sans"/>
                <a:ea typeface="Open Sans"/>
                <a:cs typeface="Open Sans"/>
                <a:sym typeface="Open Sans"/>
              </a:rPr>
              <a:t> quais </a:t>
            </a:r>
            <a:r>
              <a:rPr lang="en-US" sz="3000" dirty="0" err="1">
                <a:solidFill>
                  <a:srgbClr val="070C1F"/>
                </a:solidFill>
                <a:latin typeface="Open Sans"/>
                <a:ea typeface="Open Sans"/>
                <a:cs typeface="Open Sans"/>
                <a:sym typeface="Open Sans"/>
              </a:rPr>
              <a:t>eles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estão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investindo</a:t>
            </a:r>
            <a:r>
              <a:rPr lang="en-US" sz="3000" dirty="0">
                <a:solidFill>
                  <a:srgbClr val="070C1F"/>
                </a:solidFill>
                <a:latin typeface="Open Sans"/>
                <a:ea typeface="Open Sans"/>
                <a:cs typeface="Open Sans"/>
                <a:sym typeface="Open Sans"/>
              </a:rPr>
              <a:t>.</a:t>
            </a:r>
          </a:p>
          <a:p>
            <a:pPr algn="just">
              <a:lnSpc>
                <a:spcPts val="3600"/>
              </a:lnSpc>
            </a:pPr>
            <a:endParaRPr lang="en-US" sz="3000" dirty="0">
              <a:solidFill>
                <a:srgbClr val="070C1F"/>
              </a:solidFill>
              <a:latin typeface="Open Sans"/>
              <a:ea typeface="Open Sans"/>
              <a:cs typeface="Open Sans"/>
              <a:sym typeface="Open Sans"/>
            </a:endParaRPr>
          </a:p>
          <a:p>
            <a:pPr algn="just">
              <a:lnSpc>
                <a:spcPts val="3600"/>
              </a:lnSpc>
            </a:pPr>
            <a:r>
              <a:rPr lang="en-US" sz="3000" dirty="0">
                <a:solidFill>
                  <a:srgbClr val="070C1F"/>
                </a:solidFill>
                <a:latin typeface="Open Sans"/>
                <a:ea typeface="Open Sans"/>
                <a:cs typeface="Open Sans"/>
                <a:sym typeface="Open Sans"/>
              </a:rPr>
              <a:t>O </a:t>
            </a:r>
            <a:r>
              <a:rPr lang="en-US" sz="3000" dirty="0" err="1">
                <a:solidFill>
                  <a:srgbClr val="070C1F"/>
                </a:solidFill>
                <a:latin typeface="Open Sans"/>
                <a:ea typeface="Open Sans"/>
                <a:cs typeface="Open Sans"/>
                <a:sym typeface="Open Sans"/>
              </a:rPr>
              <a:t>termo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foi</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cunhado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em</a:t>
            </a:r>
            <a:r>
              <a:rPr lang="en-US" sz="3000" dirty="0">
                <a:solidFill>
                  <a:srgbClr val="070C1F"/>
                </a:solidFill>
                <a:latin typeface="Open Sans"/>
                <a:ea typeface="Open Sans"/>
                <a:cs typeface="Open Sans"/>
                <a:sym typeface="Open Sans"/>
              </a:rPr>
              <a:t> 2004, </a:t>
            </a:r>
            <a:r>
              <a:rPr lang="en-US" sz="3000" dirty="0" err="1">
                <a:solidFill>
                  <a:srgbClr val="070C1F"/>
                </a:solidFill>
                <a:latin typeface="Open Sans"/>
                <a:ea typeface="Open Sans"/>
                <a:cs typeface="Open Sans"/>
                <a:sym typeface="Open Sans"/>
              </a:rPr>
              <a:t>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uma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publicação</a:t>
            </a:r>
            <a:r>
              <a:rPr lang="en-US" sz="3000" dirty="0">
                <a:solidFill>
                  <a:srgbClr val="070C1F"/>
                </a:solidFill>
                <a:latin typeface="Open Sans"/>
                <a:ea typeface="Open Sans"/>
                <a:cs typeface="Open Sans"/>
                <a:sym typeface="Open Sans"/>
              </a:rPr>
              <a:t> do </a:t>
            </a:r>
            <a:r>
              <a:rPr lang="en-US" sz="3000" dirty="0" err="1">
                <a:solidFill>
                  <a:srgbClr val="070C1F"/>
                </a:solidFill>
                <a:latin typeface="Open Sans"/>
                <a:ea typeface="Open Sans"/>
                <a:cs typeface="Open Sans"/>
                <a:sym typeface="Open Sans"/>
              </a:rPr>
              <a:t>Pacto</a:t>
            </a:r>
            <a:r>
              <a:rPr lang="en-US" sz="3000" dirty="0">
                <a:solidFill>
                  <a:srgbClr val="070C1F"/>
                </a:solidFill>
                <a:latin typeface="Open Sans"/>
                <a:ea typeface="Open Sans"/>
                <a:cs typeface="Open Sans"/>
                <a:sym typeface="Open Sans"/>
              </a:rPr>
              <a:t> Global </a:t>
            </a:r>
            <a:r>
              <a:rPr lang="en-US" sz="3000" dirty="0" err="1">
                <a:solidFill>
                  <a:srgbClr val="070C1F"/>
                </a:solidFill>
                <a:latin typeface="Open Sans"/>
                <a:ea typeface="Open Sans"/>
                <a:cs typeface="Open Sans"/>
                <a:sym typeface="Open Sans"/>
              </a:rPr>
              <a:t>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parceria</a:t>
            </a:r>
            <a:r>
              <a:rPr lang="en-US" sz="3000" dirty="0">
                <a:solidFill>
                  <a:srgbClr val="070C1F"/>
                </a:solidFill>
                <a:latin typeface="Open Sans"/>
                <a:ea typeface="Open Sans"/>
                <a:cs typeface="Open Sans"/>
                <a:sym typeface="Open Sans"/>
              </a:rPr>
              <a:t> com o Banco Mundial, </a:t>
            </a:r>
            <a:r>
              <a:rPr lang="en-US" sz="3000" dirty="0" err="1">
                <a:solidFill>
                  <a:srgbClr val="070C1F"/>
                </a:solidFill>
                <a:latin typeface="Open Sans"/>
                <a:ea typeface="Open Sans"/>
                <a:cs typeface="Open Sans"/>
                <a:sym typeface="Open Sans"/>
              </a:rPr>
              <a:t>chamada</a:t>
            </a:r>
            <a:r>
              <a:rPr lang="en-US" sz="3000" dirty="0">
                <a:solidFill>
                  <a:srgbClr val="070C1F"/>
                </a:solidFill>
                <a:latin typeface="Open Sans"/>
                <a:ea typeface="Open Sans"/>
                <a:cs typeface="Open Sans"/>
                <a:sym typeface="Open Sans"/>
              </a:rPr>
              <a:t> Who cares wins (PACTO GLOBAL REDE BRASIL, 2020). Na </a:t>
            </a:r>
            <a:r>
              <a:rPr lang="en-US" sz="3000" dirty="0" err="1">
                <a:solidFill>
                  <a:srgbClr val="070C1F"/>
                </a:solidFill>
                <a:latin typeface="Open Sans"/>
                <a:ea typeface="Open Sans"/>
                <a:cs typeface="Open Sans"/>
                <a:sym typeface="Open Sans"/>
              </a:rPr>
              <a:t>oportunidade</a:t>
            </a:r>
            <a:r>
              <a:rPr lang="en-US" sz="3000" dirty="0">
                <a:solidFill>
                  <a:srgbClr val="070C1F"/>
                </a:solidFill>
                <a:latin typeface="Open Sans"/>
                <a:ea typeface="Open Sans"/>
                <a:cs typeface="Open Sans"/>
                <a:sym typeface="Open Sans"/>
              </a:rPr>
              <a:t>, o </a:t>
            </a:r>
            <a:r>
              <a:rPr lang="en-US" sz="3000" dirty="0" err="1">
                <a:solidFill>
                  <a:srgbClr val="070C1F"/>
                </a:solidFill>
                <a:latin typeface="Open Sans"/>
                <a:ea typeface="Open Sans"/>
                <a:cs typeface="Open Sans"/>
                <a:sym typeface="Open Sans"/>
              </a:rPr>
              <a:t>então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secretário-geral</a:t>
            </a:r>
            <a:r>
              <a:rPr lang="en-US" sz="3000" dirty="0">
                <a:solidFill>
                  <a:srgbClr val="070C1F"/>
                </a:solidFill>
                <a:latin typeface="Open Sans"/>
                <a:ea typeface="Open Sans"/>
                <a:cs typeface="Open Sans"/>
                <a:sym typeface="Open Sans"/>
              </a:rPr>
              <a:t> da ONU, Kofi Annan, fez a </a:t>
            </a:r>
            <a:r>
              <a:rPr lang="en-US" sz="3000" dirty="0" err="1">
                <a:solidFill>
                  <a:srgbClr val="070C1F"/>
                </a:solidFill>
                <a:latin typeface="Open Sans"/>
                <a:ea typeface="Open Sans"/>
                <a:cs typeface="Open Sans"/>
                <a:sym typeface="Open Sans"/>
              </a:rPr>
              <a:t>provocação</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presidentes</a:t>
            </a:r>
            <a:r>
              <a:rPr lang="en-US" sz="3000" dirty="0">
                <a:solidFill>
                  <a:srgbClr val="070C1F"/>
                </a:solidFill>
                <a:latin typeface="Open Sans"/>
                <a:ea typeface="Open Sans"/>
                <a:cs typeface="Open Sans"/>
                <a:sym typeface="Open Sans"/>
              </a:rPr>
              <a:t> de </a:t>
            </a:r>
            <a:r>
              <a:rPr lang="en-US" sz="3000" dirty="0" err="1">
                <a:solidFill>
                  <a:srgbClr val="070C1F"/>
                </a:solidFill>
                <a:latin typeface="Open Sans"/>
                <a:ea typeface="Open Sans"/>
                <a:cs typeface="Open Sans"/>
                <a:sym typeface="Open Sans"/>
              </a:rPr>
              <a:t>grandes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instituições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financeiras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sobre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como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integrar</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fatores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ambientais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sociais</a:t>
            </a:r>
            <a:r>
              <a:rPr lang="en-US" sz="3000" dirty="0">
                <a:solidFill>
                  <a:srgbClr val="070C1F"/>
                </a:solidFill>
                <a:latin typeface="Open Sans"/>
                <a:ea typeface="Open Sans"/>
                <a:cs typeface="Open Sans"/>
                <a:sym typeface="Open Sans"/>
              </a:rPr>
              <a:t> e de </a:t>
            </a:r>
            <a:r>
              <a:rPr lang="en-US" sz="3000" dirty="0" err="1">
                <a:solidFill>
                  <a:srgbClr val="070C1F"/>
                </a:solidFill>
                <a:latin typeface="Open Sans"/>
                <a:ea typeface="Open Sans"/>
                <a:cs typeface="Open Sans"/>
                <a:sym typeface="Open Sans"/>
              </a:rPr>
              <a:t>governança</a:t>
            </a:r>
            <a:r>
              <a:rPr lang="en-US" sz="3000" dirty="0">
                <a:solidFill>
                  <a:srgbClr val="070C1F"/>
                </a:solidFill>
                <a:latin typeface="Open Sans"/>
                <a:ea typeface="Open Sans"/>
                <a:cs typeface="Open Sans"/>
                <a:sym typeface="Open Sans"/>
              </a:rPr>
              <a:t> no mercado de </a:t>
            </a:r>
            <a:r>
              <a:rPr lang="en-US" sz="3000" dirty="0" err="1">
                <a:solidFill>
                  <a:srgbClr val="070C1F"/>
                </a:solidFill>
                <a:latin typeface="Open Sans"/>
                <a:ea typeface="Open Sans"/>
                <a:cs typeface="Open Sans"/>
                <a:sym typeface="Open Sans"/>
              </a:rPr>
              <a:t>capitais</a:t>
            </a:r>
            <a:r>
              <a:rPr lang="en-US" sz="3000" dirty="0">
                <a:solidFill>
                  <a:srgbClr val="070C1F"/>
                </a:solidFill>
                <a:latin typeface="Open Sans"/>
                <a:ea typeface="Open Sans"/>
                <a:cs typeface="Open Sans"/>
                <a:sym typeface="Open Sans"/>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7214"/>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dirty="0"/>
          </a:p>
        </p:txBody>
      </p:sp>
      <p:sp>
        <p:nvSpPr>
          <p:cNvPr id="3" name="TextBox 3"/>
          <p:cNvSpPr txBox="1"/>
          <p:nvPr/>
        </p:nvSpPr>
        <p:spPr>
          <a:xfrm>
            <a:off x="228600" y="3971577"/>
            <a:ext cx="4921140" cy="2140842"/>
          </a:xfrm>
          <a:prstGeom prst="rect">
            <a:avLst/>
          </a:prstGeom>
        </p:spPr>
        <p:txBody>
          <a:bodyPr lIns="0" tIns="0" rIns="0" bIns="0" rtlCol="0" anchor="t">
            <a:spAutoFit/>
          </a:bodyPr>
          <a:lstStyle/>
          <a:p>
            <a:pPr algn="ctr">
              <a:lnSpc>
                <a:spcPts val="2760"/>
              </a:lnSpc>
              <a:spcBef>
                <a:spcPct val="0"/>
              </a:spcBef>
            </a:pPr>
            <a:r>
              <a:rPr lang="en-US" sz="2300" dirty="0" err="1">
                <a:solidFill>
                  <a:srgbClr val="070C1F"/>
                </a:solidFill>
                <a:latin typeface="Open Sans"/>
                <a:ea typeface="Open Sans"/>
                <a:cs typeface="Open Sans"/>
                <a:sym typeface="Open Sans"/>
              </a:rPr>
              <a:t>Refere</a:t>
            </a:r>
            <a:r>
              <a:rPr lang="en-US" sz="2300" dirty="0">
                <a:solidFill>
                  <a:srgbClr val="070C1F"/>
                </a:solidFill>
                <a:latin typeface="Open Sans"/>
                <a:ea typeface="Open Sans"/>
                <a:cs typeface="Open Sans"/>
                <a:sym typeface="Open Sans"/>
              </a:rPr>
              <a:t>-se </a:t>
            </a:r>
            <a:r>
              <a:rPr lang="en-US" sz="2300" dirty="0" err="1">
                <a:solidFill>
                  <a:srgbClr val="070C1F"/>
                </a:solidFill>
                <a:latin typeface="Open Sans"/>
                <a:ea typeface="Open Sans"/>
                <a:cs typeface="Open Sans"/>
                <a:sym typeface="Open Sans"/>
              </a:rPr>
              <a:t>aos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impactos</a:t>
            </a:r>
            <a:r>
              <a:rPr lang="en-US" sz="2300" dirty="0">
                <a:solidFill>
                  <a:srgbClr val="070C1F"/>
                </a:solidFill>
                <a:latin typeface="Open Sans"/>
                <a:ea typeface="Open Sans"/>
                <a:cs typeface="Open Sans"/>
                <a:sym typeface="Open Sans"/>
              </a:rPr>
              <a:t> das </a:t>
            </a:r>
            <a:r>
              <a:rPr lang="en-US" sz="2300" dirty="0" err="1">
                <a:solidFill>
                  <a:srgbClr val="070C1F"/>
                </a:solidFill>
                <a:latin typeface="Open Sans"/>
                <a:ea typeface="Open Sans"/>
                <a:cs typeface="Open Sans"/>
                <a:sym typeface="Open Sans"/>
              </a:rPr>
              <a:t>atividades</a:t>
            </a:r>
            <a:r>
              <a:rPr lang="en-US" sz="2300" dirty="0">
                <a:solidFill>
                  <a:srgbClr val="070C1F"/>
                </a:solidFill>
                <a:latin typeface="Open Sans"/>
                <a:ea typeface="Open Sans"/>
                <a:cs typeface="Open Sans"/>
                <a:sym typeface="Open Sans"/>
              </a:rPr>
              <a:t> no </a:t>
            </a:r>
            <a:r>
              <a:rPr lang="en-US" sz="2300" dirty="0" err="1">
                <a:solidFill>
                  <a:srgbClr val="070C1F"/>
                </a:solidFill>
                <a:latin typeface="Open Sans"/>
                <a:ea typeface="Open Sans"/>
                <a:cs typeface="Open Sans"/>
                <a:sym typeface="Open Sans"/>
              </a:rPr>
              <a:t>meio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ambiente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como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uso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energia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gestão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resíduos</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emissões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carbono</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foco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aqui</a:t>
            </a:r>
            <a:r>
              <a:rPr lang="en-US" sz="2300" dirty="0">
                <a:solidFill>
                  <a:srgbClr val="070C1F"/>
                </a:solidFill>
                <a:latin typeface="Open Sans"/>
                <a:ea typeface="Open Sans"/>
                <a:cs typeface="Open Sans"/>
                <a:sym typeface="Open Sans"/>
              </a:rPr>
              <a:t> é </a:t>
            </a:r>
            <a:r>
              <a:rPr lang="en-US" sz="2300" dirty="0" err="1">
                <a:solidFill>
                  <a:srgbClr val="070C1F"/>
                </a:solidFill>
                <a:latin typeface="Open Sans"/>
                <a:ea typeface="Open Sans"/>
                <a:cs typeface="Open Sans"/>
                <a:sym typeface="Open Sans"/>
              </a:rPr>
              <a:t>pensar</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preservação</a:t>
            </a:r>
            <a:r>
              <a:rPr lang="en-US" sz="2300" dirty="0">
                <a:solidFill>
                  <a:srgbClr val="070C1F"/>
                </a:solidFill>
                <a:latin typeface="Open Sans"/>
                <a:ea typeface="Open Sans"/>
                <a:cs typeface="Open Sans"/>
                <a:sym typeface="Open Sans"/>
              </a:rPr>
              <a:t> do </a:t>
            </a:r>
            <a:r>
              <a:rPr lang="en-US" sz="2300" dirty="0" err="1">
                <a:solidFill>
                  <a:srgbClr val="070C1F"/>
                </a:solidFill>
                <a:latin typeface="Open Sans"/>
                <a:ea typeface="Open Sans"/>
                <a:cs typeface="Open Sans"/>
                <a:sym typeface="Open Sans"/>
              </a:rPr>
              <a:t>meio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ambiente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através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práticas</a:t>
            </a:r>
            <a:r>
              <a:rPr lang="en-US" sz="2300" dirty="0">
                <a:solidFill>
                  <a:srgbClr val="070C1F"/>
                </a:solidFill>
                <a:latin typeface="Open Sans"/>
                <a:ea typeface="Open Sans"/>
                <a:cs typeface="Open Sans"/>
                <a:sym typeface="Open Sans"/>
              </a:rPr>
              <a:t> ESG.</a:t>
            </a:r>
          </a:p>
        </p:txBody>
      </p:sp>
      <p:sp>
        <p:nvSpPr>
          <p:cNvPr id="4" name="TextBox 4"/>
          <p:cNvSpPr txBox="1"/>
          <p:nvPr/>
        </p:nvSpPr>
        <p:spPr>
          <a:xfrm>
            <a:off x="6683430" y="3575969"/>
            <a:ext cx="4921140" cy="2743200"/>
          </a:xfrm>
          <a:prstGeom prst="rect">
            <a:avLst/>
          </a:prstGeom>
        </p:spPr>
        <p:txBody>
          <a:bodyPr lIns="0" tIns="0" rIns="0" bIns="0" rtlCol="0" anchor="t">
            <a:spAutoFit/>
          </a:bodyPr>
          <a:lstStyle/>
          <a:p>
            <a:pPr algn="ctr">
              <a:lnSpc>
                <a:spcPts val="2760"/>
              </a:lnSpc>
              <a:spcBef>
                <a:spcPct val="0"/>
              </a:spcBef>
            </a:pPr>
            <a:r>
              <a:rPr lang="en-US" sz="2300">
                <a:solidFill>
                  <a:srgbClr val="070C1F"/>
                </a:solidFill>
                <a:latin typeface="Open Sans"/>
                <a:ea typeface="Open Sans"/>
                <a:cs typeface="Open Sans"/>
                <a:sym typeface="Open Sans"/>
              </a:rPr>
              <a:t>Abrange questões relacionadas a direitos humanos, diversidade, igualdade, segurança e bem-estar dos colaboradores. Esse tema busca promover atividades</a:t>
            </a:r>
          </a:p>
          <a:p>
            <a:pPr algn="ctr">
              <a:lnSpc>
                <a:spcPts val="2760"/>
              </a:lnSpc>
              <a:spcBef>
                <a:spcPct val="0"/>
              </a:spcBef>
            </a:pPr>
            <a:r>
              <a:rPr lang="en-US" sz="2300">
                <a:solidFill>
                  <a:srgbClr val="070C1F"/>
                </a:solidFill>
                <a:latin typeface="Open Sans"/>
                <a:ea typeface="Open Sans"/>
                <a:cs typeface="Open Sans"/>
                <a:sym typeface="Open Sans"/>
              </a:rPr>
              <a:t>voltadas para questões sociais como educação, combate à fome, assistência social e outros.</a:t>
            </a:r>
          </a:p>
        </p:txBody>
      </p:sp>
      <p:sp>
        <p:nvSpPr>
          <p:cNvPr id="5" name="TextBox 5"/>
          <p:cNvSpPr txBox="1"/>
          <p:nvPr/>
        </p:nvSpPr>
        <p:spPr>
          <a:xfrm>
            <a:off x="12338160" y="3575969"/>
            <a:ext cx="5264040" cy="2499915"/>
          </a:xfrm>
          <a:prstGeom prst="rect">
            <a:avLst/>
          </a:prstGeom>
        </p:spPr>
        <p:txBody>
          <a:bodyPr wrap="square" lIns="0" tIns="0" rIns="0" bIns="0" rtlCol="0" anchor="t">
            <a:spAutoFit/>
          </a:bodyPr>
          <a:lstStyle/>
          <a:p>
            <a:pPr algn="ctr">
              <a:lnSpc>
                <a:spcPts val="2760"/>
              </a:lnSpc>
              <a:spcBef>
                <a:spcPct val="0"/>
              </a:spcBef>
            </a:pPr>
            <a:r>
              <a:rPr lang="en-US" sz="2300" dirty="0" err="1">
                <a:solidFill>
                  <a:srgbClr val="070C1F"/>
                </a:solidFill>
                <a:latin typeface="Open Sans"/>
                <a:ea typeface="Open Sans"/>
                <a:cs typeface="Open Sans"/>
                <a:sym typeface="Open Sans"/>
              </a:rPr>
              <a:t>Trata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práticas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éticas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transparência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integridade</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responsabilidade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tomada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decisões</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foco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aqui</a:t>
            </a:r>
            <a:r>
              <a:rPr lang="en-US" sz="2300" dirty="0">
                <a:solidFill>
                  <a:srgbClr val="070C1F"/>
                </a:solidFill>
                <a:latin typeface="Open Sans"/>
                <a:ea typeface="Open Sans"/>
                <a:cs typeface="Open Sans"/>
                <a:sym typeface="Open Sans"/>
              </a:rPr>
              <a:t> é </a:t>
            </a:r>
            <a:r>
              <a:rPr lang="en-US" sz="2300" dirty="0" err="1">
                <a:solidFill>
                  <a:srgbClr val="070C1F"/>
                </a:solidFill>
                <a:latin typeface="Open Sans"/>
                <a:ea typeface="Open Sans"/>
                <a:cs typeface="Open Sans"/>
                <a:sym typeface="Open Sans"/>
              </a:rPr>
              <a:t>promover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ações</a:t>
            </a:r>
            <a:r>
              <a:rPr lang="en-US" sz="2300" dirty="0">
                <a:solidFill>
                  <a:srgbClr val="070C1F"/>
                </a:solidFill>
                <a:latin typeface="Open Sans"/>
                <a:ea typeface="Open Sans"/>
                <a:cs typeface="Open Sans"/>
                <a:sym typeface="Open Sans"/>
              </a:rPr>
              <a:t> que </a:t>
            </a:r>
            <a:r>
              <a:rPr lang="en-US" sz="2300" dirty="0" err="1">
                <a:solidFill>
                  <a:srgbClr val="070C1F"/>
                </a:solidFill>
                <a:latin typeface="Open Sans"/>
                <a:ea typeface="Open Sans"/>
                <a:cs typeface="Open Sans"/>
                <a:sym typeface="Open Sans"/>
              </a:rPr>
              <a:t>contribuam</a:t>
            </a:r>
            <a:r>
              <a:rPr lang="en-US" sz="2300" dirty="0">
                <a:solidFill>
                  <a:srgbClr val="070C1F"/>
                </a:solidFill>
                <a:latin typeface="Open Sans"/>
                <a:ea typeface="Open Sans"/>
                <a:cs typeface="Open Sans"/>
                <a:sym typeface="Open Sans"/>
              </a:rPr>
              <a:t> para </a:t>
            </a:r>
            <a:r>
              <a:rPr lang="en-US" sz="2300" dirty="0" err="1">
                <a:solidFill>
                  <a:srgbClr val="070C1F"/>
                </a:solidFill>
                <a:latin typeface="Open Sans"/>
                <a:ea typeface="Open Sans"/>
                <a:cs typeface="Open Sans"/>
                <a:sym typeface="Open Sans"/>
              </a:rPr>
              <a:t>uma</a:t>
            </a:r>
            <a:r>
              <a:rPr lang="en-US" sz="2300" dirty="0">
                <a:solidFill>
                  <a:srgbClr val="070C1F"/>
                </a:solidFill>
                <a:latin typeface="Open Sans"/>
                <a:ea typeface="Open Sans"/>
                <a:cs typeface="Open Sans"/>
                <a:sym typeface="Open Sans"/>
              </a:rPr>
              <a:t> boa </a:t>
            </a:r>
            <a:r>
              <a:rPr lang="en-US" sz="2300" dirty="0" err="1">
                <a:solidFill>
                  <a:srgbClr val="070C1F"/>
                </a:solidFill>
                <a:latin typeface="Open Sans"/>
                <a:ea typeface="Open Sans"/>
                <a:cs typeface="Open Sans"/>
                <a:sym typeface="Open Sans"/>
              </a:rPr>
              <a:t>gestão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através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desenvolvimento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planos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carreira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prestação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contas</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muito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mais</a:t>
            </a:r>
            <a:r>
              <a:rPr lang="en-US" sz="2300" dirty="0">
                <a:solidFill>
                  <a:srgbClr val="070C1F"/>
                </a:solidFill>
                <a:latin typeface="Open Sans"/>
                <a:ea typeface="Open Sans"/>
                <a:cs typeface="Open Sans"/>
                <a:sym typeface="Open Sans"/>
              </a:rPr>
              <a:t>.</a:t>
            </a:r>
          </a:p>
        </p:txBody>
      </p:sp>
      <p:sp>
        <p:nvSpPr>
          <p:cNvPr id="6" name="TextBox 6"/>
          <p:cNvSpPr txBox="1"/>
          <p:nvPr/>
        </p:nvSpPr>
        <p:spPr>
          <a:xfrm>
            <a:off x="1028700" y="2797674"/>
            <a:ext cx="2807494" cy="495300"/>
          </a:xfrm>
          <a:prstGeom prst="rect">
            <a:avLst/>
          </a:prstGeom>
        </p:spPr>
        <p:txBody>
          <a:bodyPr lIns="0" tIns="0" rIns="0" bIns="0" rtlCol="0" anchor="t">
            <a:spAutoFit/>
          </a:bodyPr>
          <a:lstStyle/>
          <a:p>
            <a:pPr algn="ctr">
              <a:lnSpc>
                <a:spcPts val="3960"/>
              </a:lnSpc>
              <a:spcBef>
                <a:spcPct val="0"/>
              </a:spcBef>
            </a:pPr>
            <a:r>
              <a:rPr lang="en-US" sz="3300" b="1">
                <a:solidFill>
                  <a:srgbClr val="070C1F"/>
                </a:solidFill>
                <a:latin typeface="Open Sans Bold"/>
                <a:ea typeface="Open Sans Bold"/>
                <a:cs typeface="Open Sans Bold"/>
                <a:sym typeface="Open Sans Bold"/>
              </a:rPr>
              <a:t>Ambiental (E)</a:t>
            </a:r>
          </a:p>
        </p:txBody>
      </p:sp>
      <p:sp>
        <p:nvSpPr>
          <p:cNvPr id="7" name="TextBox 7"/>
          <p:cNvSpPr txBox="1"/>
          <p:nvPr/>
        </p:nvSpPr>
        <p:spPr>
          <a:xfrm>
            <a:off x="8224705" y="2811961"/>
            <a:ext cx="1838590" cy="495300"/>
          </a:xfrm>
          <a:prstGeom prst="rect">
            <a:avLst/>
          </a:prstGeom>
        </p:spPr>
        <p:txBody>
          <a:bodyPr lIns="0" tIns="0" rIns="0" bIns="0" rtlCol="0" anchor="t">
            <a:spAutoFit/>
          </a:bodyPr>
          <a:lstStyle/>
          <a:p>
            <a:pPr algn="ctr">
              <a:lnSpc>
                <a:spcPts val="3960"/>
              </a:lnSpc>
              <a:spcBef>
                <a:spcPct val="0"/>
              </a:spcBef>
            </a:pPr>
            <a:r>
              <a:rPr lang="en-US" sz="3300" b="1">
                <a:solidFill>
                  <a:srgbClr val="070C1F"/>
                </a:solidFill>
                <a:latin typeface="Open Sans Bold"/>
                <a:ea typeface="Open Sans Bold"/>
                <a:cs typeface="Open Sans Bold"/>
                <a:sym typeface="Open Sans Bold"/>
              </a:rPr>
              <a:t>Social (S)</a:t>
            </a:r>
          </a:p>
        </p:txBody>
      </p:sp>
      <p:sp>
        <p:nvSpPr>
          <p:cNvPr id="8" name="TextBox 8"/>
          <p:cNvSpPr txBox="1"/>
          <p:nvPr/>
        </p:nvSpPr>
        <p:spPr>
          <a:xfrm>
            <a:off x="14050962" y="2797674"/>
            <a:ext cx="3208338" cy="495300"/>
          </a:xfrm>
          <a:prstGeom prst="rect">
            <a:avLst/>
          </a:prstGeom>
        </p:spPr>
        <p:txBody>
          <a:bodyPr lIns="0" tIns="0" rIns="0" bIns="0" rtlCol="0" anchor="t">
            <a:spAutoFit/>
          </a:bodyPr>
          <a:lstStyle/>
          <a:p>
            <a:pPr algn="ctr">
              <a:lnSpc>
                <a:spcPts val="3960"/>
              </a:lnSpc>
              <a:spcBef>
                <a:spcPct val="0"/>
              </a:spcBef>
            </a:pPr>
            <a:r>
              <a:rPr lang="en-US" sz="3300" b="1">
                <a:solidFill>
                  <a:srgbClr val="070C1F"/>
                </a:solidFill>
                <a:latin typeface="Open Sans Bold"/>
                <a:ea typeface="Open Sans Bold"/>
                <a:cs typeface="Open Sans Bold"/>
                <a:sym typeface="Open Sans Bold"/>
              </a:rPr>
              <a:t>Governança (G)</a:t>
            </a:r>
          </a:p>
        </p:txBody>
      </p:sp>
      <p:pic>
        <p:nvPicPr>
          <p:cNvPr id="10" name="Imagem 9" descr="Diagrama&#10;&#10;O conteúdo gerado por IA pode estar incorreto.">
            <a:extLst>
              <a:ext uri="{FF2B5EF4-FFF2-40B4-BE49-F238E27FC236}">
                <a16:creationId xmlns:a16="http://schemas.microsoft.com/office/drawing/2014/main" id="{BED3BB76-F4B6-AD4B-169D-10DC8D96311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89170" y="6075884"/>
            <a:ext cx="4250983" cy="46052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2021285" y="593103"/>
            <a:ext cx="5396798" cy="4688468"/>
          </a:xfrm>
          <a:custGeom>
            <a:avLst/>
            <a:gdLst/>
            <a:ahLst/>
            <a:cxnLst/>
            <a:rect l="l" t="t" r="r" b="b"/>
            <a:pathLst>
              <a:path w="5396798" h="4688468">
                <a:moveTo>
                  <a:pt x="0" y="0"/>
                </a:moveTo>
                <a:lnTo>
                  <a:pt x="5396798" y="0"/>
                </a:lnTo>
                <a:lnTo>
                  <a:pt x="5396798" y="4688468"/>
                </a:lnTo>
                <a:lnTo>
                  <a:pt x="0" y="4688468"/>
                </a:lnTo>
                <a:lnTo>
                  <a:pt x="0" y="0"/>
                </a:lnTo>
                <a:close/>
              </a:path>
            </a:pathLst>
          </a:custGeom>
          <a:blipFill>
            <a:blip r:embed="rId4"/>
            <a:stretch>
              <a:fillRect/>
            </a:stretch>
          </a:blipFill>
        </p:spPr>
        <p:txBody>
          <a:bodyPr/>
          <a:lstStyle/>
          <a:p>
            <a:endParaRPr lang="pt-BR"/>
          </a:p>
        </p:txBody>
      </p:sp>
      <p:sp>
        <p:nvSpPr>
          <p:cNvPr id="4" name="Freeform 4"/>
          <p:cNvSpPr/>
          <p:nvPr/>
        </p:nvSpPr>
        <p:spPr>
          <a:xfrm>
            <a:off x="12021285" y="5281571"/>
            <a:ext cx="5396798" cy="2745621"/>
          </a:xfrm>
          <a:custGeom>
            <a:avLst/>
            <a:gdLst/>
            <a:ahLst/>
            <a:cxnLst/>
            <a:rect l="l" t="t" r="r" b="b"/>
            <a:pathLst>
              <a:path w="5396798" h="2745621">
                <a:moveTo>
                  <a:pt x="0" y="0"/>
                </a:moveTo>
                <a:lnTo>
                  <a:pt x="5396798" y="0"/>
                </a:lnTo>
                <a:lnTo>
                  <a:pt x="5396798" y="2745621"/>
                </a:lnTo>
                <a:lnTo>
                  <a:pt x="0" y="2745621"/>
                </a:lnTo>
                <a:lnTo>
                  <a:pt x="0" y="0"/>
                </a:lnTo>
                <a:close/>
              </a:path>
            </a:pathLst>
          </a:custGeom>
          <a:blipFill>
            <a:blip r:embed="rId5"/>
            <a:stretch>
              <a:fillRect/>
            </a:stretch>
          </a:blipFill>
        </p:spPr>
        <p:txBody>
          <a:bodyPr/>
          <a:lstStyle/>
          <a:p>
            <a:endParaRPr lang="pt-BR"/>
          </a:p>
        </p:txBody>
      </p:sp>
      <p:sp>
        <p:nvSpPr>
          <p:cNvPr id="5" name="TextBox 5"/>
          <p:cNvSpPr txBox="1"/>
          <p:nvPr/>
        </p:nvSpPr>
        <p:spPr>
          <a:xfrm>
            <a:off x="817558" y="2188367"/>
            <a:ext cx="10903249" cy="5565626"/>
          </a:xfrm>
          <a:prstGeom prst="rect">
            <a:avLst/>
          </a:prstGeom>
        </p:spPr>
        <p:txBody>
          <a:bodyPr lIns="0" tIns="0" rIns="0" bIns="0" rtlCol="0" anchor="t">
            <a:spAutoFit/>
          </a:bodyPr>
          <a:lstStyle/>
          <a:p>
            <a:pPr algn="l">
              <a:lnSpc>
                <a:spcPts val="3360"/>
              </a:lnSpc>
            </a:pPr>
            <a:r>
              <a:rPr lang="en-US" sz="2800" b="1" dirty="0">
                <a:solidFill>
                  <a:srgbClr val="070C1F"/>
                </a:solidFill>
                <a:latin typeface="Open Sans Bold"/>
                <a:ea typeface="Open Sans Bold"/>
                <a:cs typeface="Open Sans Bold"/>
                <a:sym typeface="Open Sans Bold"/>
              </a:rPr>
              <a:t>Mas, </a:t>
            </a:r>
            <a:r>
              <a:rPr lang="en-US" sz="2800" b="1" dirty="0" err="1">
                <a:solidFill>
                  <a:srgbClr val="070C1F"/>
                </a:solidFill>
                <a:latin typeface="Open Sans Bold"/>
                <a:ea typeface="Open Sans Bold"/>
                <a:cs typeface="Open Sans Bold"/>
                <a:sym typeface="Open Sans Bold"/>
              </a:rPr>
              <a:t>afinal</a:t>
            </a:r>
            <a:r>
              <a:rPr lang="en-US" sz="2800" b="1" dirty="0">
                <a:solidFill>
                  <a:srgbClr val="070C1F"/>
                </a:solidFill>
                <a:latin typeface="Open Sans Bold"/>
                <a:ea typeface="Open Sans Bold"/>
                <a:cs typeface="Open Sans Bold"/>
                <a:sym typeface="Open Sans Bold"/>
              </a:rPr>
              <a:t>, quais </a:t>
            </a:r>
            <a:r>
              <a:rPr lang="en-US" sz="2800" b="1" dirty="0" err="1">
                <a:solidFill>
                  <a:srgbClr val="070C1F"/>
                </a:solidFill>
                <a:latin typeface="Open Sans Bold"/>
                <a:ea typeface="Open Sans Bold"/>
                <a:cs typeface="Open Sans Bold"/>
                <a:sym typeface="Open Sans Bold"/>
              </a:rPr>
              <a:t>são</a:t>
            </a:r>
            <a:r>
              <a:rPr lang="en-US" sz="2800" b="1" dirty="0">
                <a:solidFill>
                  <a:srgbClr val="070C1F"/>
                </a:solidFill>
                <a:latin typeface="Open Sans Bold"/>
                <a:ea typeface="Open Sans Bold"/>
                <a:cs typeface="Open Sans Bold"/>
                <a:sym typeface="Open Sans Bold"/>
              </a:rPr>
              <a:t> as </a:t>
            </a:r>
            <a:r>
              <a:rPr lang="en-US" sz="2800" b="1" dirty="0" err="1">
                <a:solidFill>
                  <a:srgbClr val="070C1F"/>
                </a:solidFill>
                <a:latin typeface="Open Sans Bold"/>
                <a:ea typeface="Open Sans Bold"/>
                <a:cs typeface="Open Sans Bold"/>
                <a:sym typeface="Open Sans Bold"/>
              </a:rPr>
              <a:t>diferenças</a:t>
            </a:r>
            <a:r>
              <a:rPr lang="en-US" sz="2800" b="1" dirty="0">
                <a:solidFill>
                  <a:srgbClr val="070C1F"/>
                </a:solidFill>
                <a:latin typeface="Open Sans Bold"/>
                <a:ea typeface="Open Sans Bold"/>
                <a:cs typeface="Open Sans Bold"/>
                <a:sym typeface="Open Sans Bold"/>
              </a:rPr>
              <a:t> entre </a:t>
            </a:r>
            <a:r>
              <a:rPr lang="en-US" sz="2800" b="1" dirty="0" err="1">
                <a:solidFill>
                  <a:srgbClr val="070C1F"/>
                </a:solidFill>
                <a:latin typeface="Open Sans Bold"/>
                <a:ea typeface="Open Sans Bold"/>
                <a:cs typeface="Open Sans Bold"/>
                <a:sym typeface="Open Sans Bold"/>
              </a:rPr>
              <a:t>os</a:t>
            </a:r>
            <a:r>
              <a:rPr lang="en-US" sz="2800" b="1" dirty="0">
                <a:solidFill>
                  <a:srgbClr val="070C1F"/>
                </a:solidFill>
                <a:latin typeface="Open Sans Bold"/>
                <a:ea typeface="Open Sans Bold"/>
                <a:cs typeface="Open Sans Bold"/>
                <a:sym typeface="Open Sans Bold"/>
              </a:rPr>
              <a:t> </a:t>
            </a:r>
            <a:r>
              <a:rPr lang="en-US" sz="2800" b="1" dirty="0" err="1">
                <a:solidFill>
                  <a:srgbClr val="070C1F"/>
                </a:solidFill>
                <a:latin typeface="Open Sans Bold"/>
                <a:ea typeface="Open Sans Bold"/>
                <a:cs typeface="Open Sans Bold"/>
                <a:sym typeface="Open Sans Bold"/>
              </a:rPr>
              <a:t>dois</a:t>
            </a:r>
            <a:r>
              <a:rPr lang="en-US" sz="2800" b="1" dirty="0">
                <a:solidFill>
                  <a:srgbClr val="070C1F"/>
                </a:solidFill>
                <a:latin typeface="Open Sans Bold"/>
                <a:ea typeface="Open Sans Bold"/>
                <a:cs typeface="Open Sans Bold"/>
                <a:sym typeface="Open Sans Bold"/>
              </a:rPr>
              <a:t> </a:t>
            </a:r>
            <a:r>
              <a:rPr lang="en-US" sz="2800" b="1" dirty="0" err="1">
                <a:solidFill>
                  <a:srgbClr val="070C1F"/>
                </a:solidFill>
                <a:latin typeface="Open Sans Bold"/>
                <a:ea typeface="Open Sans Bold"/>
                <a:cs typeface="Open Sans Bold"/>
                <a:sym typeface="Open Sans Bold"/>
              </a:rPr>
              <a:t>conceitos</a:t>
            </a:r>
            <a:r>
              <a:rPr lang="en-US" sz="2800" b="1" dirty="0">
                <a:solidFill>
                  <a:srgbClr val="070C1F"/>
                </a:solidFill>
                <a:latin typeface="Open Sans Bold"/>
                <a:ea typeface="Open Sans Bold"/>
                <a:cs typeface="Open Sans Bold"/>
                <a:sym typeface="Open Sans Bold"/>
              </a:rPr>
              <a:t>?</a:t>
            </a:r>
          </a:p>
          <a:p>
            <a:pPr algn="l">
              <a:lnSpc>
                <a:spcPts val="3120"/>
              </a:lnSpc>
            </a:pPr>
            <a:r>
              <a:rPr lang="en-US" sz="2600" dirty="0">
                <a:solidFill>
                  <a:srgbClr val="070C1F"/>
                </a:solidFill>
                <a:latin typeface="Open Sans"/>
                <a:ea typeface="Open Sans"/>
                <a:cs typeface="Open Sans"/>
                <a:sym typeface="Open Sans"/>
              </a:rPr>
              <a:t> </a:t>
            </a:r>
          </a:p>
          <a:p>
            <a:pPr algn="just">
              <a:lnSpc>
                <a:spcPts val="3120"/>
              </a:lnSpc>
            </a:pPr>
            <a:r>
              <a:rPr lang="en-US" sz="2600" dirty="0" err="1">
                <a:solidFill>
                  <a:srgbClr val="070C1F"/>
                </a:solidFill>
                <a:latin typeface="Open Sans"/>
                <a:ea typeface="Open Sans"/>
                <a:cs typeface="Open Sans"/>
                <a:sym typeface="Open Sans"/>
              </a:rPr>
              <a:t>Sustentabilidade</a:t>
            </a:r>
            <a:r>
              <a:rPr lang="en-US" sz="2600" dirty="0">
                <a:solidFill>
                  <a:srgbClr val="070C1F"/>
                </a:solidFill>
                <a:latin typeface="Open Sans"/>
                <a:ea typeface="Open Sans"/>
                <a:cs typeface="Open Sans"/>
                <a:sym typeface="Open Sans"/>
              </a:rPr>
              <a:t> é a </a:t>
            </a:r>
            <a:r>
              <a:rPr lang="en-US" sz="2600" dirty="0" err="1">
                <a:solidFill>
                  <a:srgbClr val="070C1F"/>
                </a:solidFill>
                <a:latin typeface="Open Sans"/>
                <a:ea typeface="Open Sans"/>
                <a:cs typeface="Open Sans"/>
                <a:sym typeface="Open Sans"/>
              </a:rPr>
              <a:t>visão</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estratégica</a:t>
            </a:r>
            <a:r>
              <a:rPr lang="en-US" sz="2600" dirty="0">
                <a:solidFill>
                  <a:srgbClr val="070C1F"/>
                </a:solidFill>
                <a:latin typeface="Open Sans"/>
                <a:ea typeface="Open Sans"/>
                <a:cs typeface="Open Sans"/>
                <a:sym typeface="Open Sans"/>
              </a:rPr>
              <a:t> da </a:t>
            </a:r>
            <a:r>
              <a:rPr lang="en-US" sz="2600" dirty="0" err="1">
                <a:solidFill>
                  <a:srgbClr val="070C1F"/>
                </a:solidFill>
                <a:latin typeface="Open Sans"/>
                <a:ea typeface="Open Sans"/>
                <a:cs typeface="Open Sans"/>
                <a:sym typeface="Open Sans"/>
              </a:rPr>
              <a:t>empresa</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em</a:t>
            </a:r>
            <a:r>
              <a:rPr lang="en-US" sz="2600" dirty="0">
                <a:solidFill>
                  <a:srgbClr val="070C1F"/>
                </a:solidFill>
                <a:latin typeface="Open Sans"/>
                <a:ea typeface="Open Sans"/>
                <a:cs typeface="Open Sans"/>
                <a:sym typeface="Open Sans"/>
              </a:rPr>
              <a:t> um </a:t>
            </a:r>
            <a:r>
              <a:rPr lang="en-US" sz="2600" dirty="0" err="1">
                <a:solidFill>
                  <a:srgbClr val="070C1F"/>
                </a:solidFill>
                <a:latin typeface="Open Sans"/>
                <a:ea typeface="Open Sans"/>
                <a:cs typeface="Open Sans"/>
                <a:sym typeface="Open Sans"/>
              </a:rPr>
              <a:t>modelo</a:t>
            </a:r>
            <a:r>
              <a:rPr lang="en-US" sz="2600" dirty="0">
                <a:solidFill>
                  <a:srgbClr val="070C1F"/>
                </a:solidFill>
                <a:latin typeface="Open Sans"/>
                <a:ea typeface="Open Sans"/>
                <a:cs typeface="Open Sans"/>
                <a:sym typeface="Open Sans"/>
              </a:rPr>
              <a:t> de </a:t>
            </a:r>
            <a:r>
              <a:rPr lang="en-US" sz="2600" dirty="0" err="1">
                <a:solidFill>
                  <a:srgbClr val="070C1F"/>
                </a:solidFill>
                <a:latin typeface="Open Sans"/>
                <a:ea typeface="Open Sans"/>
                <a:cs typeface="Open Sans"/>
                <a:sym typeface="Open Sans"/>
              </a:rPr>
              <a:t>negócios</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voltado</a:t>
            </a:r>
            <a:r>
              <a:rPr lang="en-US" sz="2600" dirty="0">
                <a:solidFill>
                  <a:srgbClr val="070C1F"/>
                </a:solidFill>
                <a:latin typeface="Open Sans"/>
                <a:ea typeface="Open Sans"/>
                <a:cs typeface="Open Sans"/>
                <a:sym typeface="Open Sans"/>
              </a:rPr>
              <a:t> à </a:t>
            </a:r>
            <a:r>
              <a:rPr lang="en-US" sz="2600" dirty="0" err="1">
                <a:solidFill>
                  <a:srgbClr val="070C1F"/>
                </a:solidFill>
                <a:latin typeface="Open Sans"/>
                <a:ea typeface="Open Sans"/>
                <a:cs typeface="Open Sans"/>
                <a:sym typeface="Open Sans"/>
              </a:rPr>
              <a:t>geração</a:t>
            </a:r>
            <a:r>
              <a:rPr lang="en-US" sz="2600" dirty="0">
                <a:solidFill>
                  <a:srgbClr val="070C1F"/>
                </a:solidFill>
                <a:latin typeface="Open Sans"/>
                <a:ea typeface="Open Sans"/>
                <a:cs typeface="Open Sans"/>
                <a:sym typeface="Open Sans"/>
              </a:rPr>
              <a:t> de um </a:t>
            </a:r>
            <a:r>
              <a:rPr lang="en-US" sz="2600" dirty="0" err="1">
                <a:solidFill>
                  <a:srgbClr val="070C1F"/>
                </a:solidFill>
                <a:latin typeface="Open Sans"/>
                <a:ea typeface="Open Sans"/>
                <a:cs typeface="Open Sans"/>
                <a:sym typeface="Open Sans"/>
              </a:rPr>
              <a:t>maior</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impacto</a:t>
            </a:r>
            <a:r>
              <a:rPr lang="en-US" sz="2600" dirty="0">
                <a:solidFill>
                  <a:srgbClr val="070C1F"/>
                </a:solidFill>
                <a:latin typeface="Open Sans"/>
                <a:ea typeface="Open Sans"/>
                <a:cs typeface="Open Sans"/>
                <a:sym typeface="Open Sans"/>
              </a:rPr>
              <a:t> para a </a:t>
            </a:r>
            <a:r>
              <a:rPr lang="en-US" sz="2600" dirty="0" err="1">
                <a:solidFill>
                  <a:srgbClr val="070C1F"/>
                </a:solidFill>
                <a:latin typeface="Open Sans"/>
                <a:ea typeface="Open Sans"/>
                <a:cs typeface="Open Sans"/>
                <a:sym typeface="Open Sans"/>
              </a:rPr>
              <a:t>sociedade</a:t>
            </a:r>
            <a:r>
              <a:rPr lang="en-US" sz="2600" dirty="0">
                <a:solidFill>
                  <a:srgbClr val="070C1F"/>
                </a:solidFill>
                <a:latin typeface="Open Sans"/>
                <a:ea typeface="Open Sans"/>
                <a:cs typeface="Open Sans"/>
                <a:sym typeface="Open Sans"/>
              </a:rPr>
              <a:t>. Assim, ESG </a:t>
            </a:r>
            <a:r>
              <a:rPr lang="en-US" sz="2600" dirty="0" err="1">
                <a:solidFill>
                  <a:srgbClr val="070C1F"/>
                </a:solidFill>
                <a:latin typeface="Open Sans"/>
                <a:ea typeface="Open Sans"/>
                <a:cs typeface="Open Sans"/>
                <a:sym typeface="Open Sans"/>
              </a:rPr>
              <a:t>está</a:t>
            </a:r>
            <a:r>
              <a:rPr lang="en-US" sz="2600" dirty="0">
                <a:solidFill>
                  <a:srgbClr val="070C1F"/>
                </a:solidFill>
                <a:latin typeface="Open Sans"/>
                <a:ea typeface="Open Sans"/>
                <a:cs typeface="Open Sans"/>
                <a:sym typeface="Open Sans"/>
              </a:rPr>
              <a:t> sob o </a:t>
            </a:r>
            <a:r>
              <a:rPr lang="en-US" sz="2600" dirty="0" err="1">
                <a:solidFill>
                  <a:srgbClr val="070C1F"/>
                </a:solidFill>
                <a:latin typeface="Open Sans"/>
                <a:ea typeface="Open Sans"/>
                <a:cs typeface="Open Sans"/>
                <a:sym typeface="Open Sans"/>
              </a:rPr>
              <a:t>guarda-chuva</a:t>
            </a:r>
            <a:r>
              <a:rPr lang="en-US" sz="2600" dirty="0">
                <a:solidFill>
                  <a:srgbClr val="070C1F"/>
                </a:solidFill>
                <a:latin typeface="Open Sans"/>
                <a:ea typeface="Open Sans"/>
                <a:cs typeface="Open Sans"/>
                <a:sym typeface="Open Sans"/>
              </a:rPr>
              <a:t> da </a:t>
            </a:r>
            <a:r>
              <a:rPr lang="en-US" sz="2600" dirty="0" err="1">
                <a:solidFill>
                  <a:srgbClr val="070C1F"/>
                </a:solidFill>
                <a:latin typeface="Open Sans"/>
                <a:ea typeface="Open Sans"/>
                <a:cs typeface="Open Sans"/>
                <a:sym typeface="Open Sans"/>
              </a:rPr>
              <a:t>sustentabilidade</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produzindo</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informações</a:t>
            </a:r>
            <a:r>
              <a:rPr lang="en-US" sz="2600" dirty="0">
                <a:solidFill>
                  <a:srgbClr val="070C1F"/>
                </a:solidFill>
                <a:latin typeface="Open Sans"/>
                <a:ea typeface="Open Sans"/>
                <a:cs typeface="Open Sans"/>
                <a:sym typeface="Open Sans"/>
              </a:rPr>
              <a:t> e </a:t>
            </a:r>
            <a:r>
              <a:rPr lang="en-US" sz="2600" dirty="0" err="1">
                <a:solidFill>
                  <a:srgbClr val="070C1F"/>
                </a:solidFill>
                <a:latin typeface="Open Sans"/>
                <a:ea typeface="Open Sans"/>
                <a:cs typeface="Open Sans"/>
                <a:sym typeface="Open Sans"/>
              </a:rPr>
              <a:t>evidências</a:t>
            </a:r>
            <a:r>
              <a:rPr lang="en-US" sz="2600" dirty="0">
                <a:solidFill>
                  <a:srgbClr val="070C1F"/>
                </a:solidFill>
                <a:latin typeface="Open Sans"/>
                <a:ea typeface="Open Sans"/>
                <a:cs typeface="Open Sans"/>
                <a:sym typeface="Open Sans"/>
              </a:rPr>
              <a:t> que </a:t>
            </a:r>
            <a:r>
              <a:rPr lang="en-US" sz="2600" dirty="0" err="1">
                <a:solidFill>
                  <a:srgbClr val="070C1F"/>
                </a:solidFill>
                <a:latin typeface="Open Sans"/>
                <a:ea typeface="Open Sans"/>
                <a:cs typeface="Open Sans"/>
                <a:sym typeface="Open Sans"/>
              </a:rPr>
              <a:t>revelam</a:t>
            </a:r>
            <a:r>
              <a:rPr lang="en-US" sz="2600" dirty="0">
                <a:solidFill>
                  <a:srgbClr val="070C1F"/>
                </a:solidFill>
                <a:latin typeface="Open Sans"/>
                <a:ea typeface="Open Sans"/>
                <a:cs typeface="Open Sans"/>
                <a:sym typeface="Open Sans"/>
              </a:rPr>
              <a:t> e </a:t>
            </a:r>
            <a:r>
              <a:rPr lang="en-US" sz="2600" dirty="0" err="1">
                <a:solidFill>
                  <a:srgbClr val="070C1F"/>
                </a:solidFill>
                <a:latin typeface="Open Sans"/>
                <a:ea typeface="Open Sans"/>
                <a:cs typeface="Open Sans"/>
                <a:sym typeface="Open Sans"/>
              </a:rPr>
              <a:t>comprovam</a:t>
            </a:r>
            <a:r>
              <a:rPr lang="en-US" sz="2600" dirty="0">
                <a:solidFill>
                  <a:srgbClr val="070C1F"/>
                </a:solidFill>
                <a:latin typeface="Open Sans"/>
                <a:ea typeface="Open Sans"/>
                <a:cs typeface="Open Sans"/>
                <a:sym typeface="Open Sans"/>
              </a:rPr>
              <a:t> a </a:t>
            </a:r>
            <a:r>
              <a:rPr lang="en-US" sz="2600" dirty="0" err="1">
                <a:solidFill>
                  <a:srgbClr val="070C1F"/>
                </a:solidFill>
                <a:latin typeface="Open Sans"/>
                <a:ea typeface="Open Sans"/>
                <a:cs typeface="Open Sans"/>
                <a:sym typeface="Open Sans"/>
              </a:rPr>
              <a:t>estratégia</a:t>
            </a:r>
            <a:r>
              <a:rPr lang="en-US" sz="2600" dirty="0">
                <a:solidFill>
                  <a:srgbClr val="070C1F"/>
                </a:solidFill>
                <a:latin typeface="Open Sans"/>
                <a:ea typeface="Open Sans"/>
                <a:cs typeface="Open Sans"/>
                <a:sym typeface="Open Sans"/>
              </a:rPr>
              <a:t> de </a:t>
            </a:r>
            <a:r>
              <a:rPr lang="en-US" sz="2600" dirty="0" err="1">
                <a:solidFill>
                  <a:srgbClr val="070C1F"/>
                </a:solidFill>
                <a:latin typeface="Open Sans"/>
                <a:ea typeface="Open Sans"/>
                <a:cs typeface="Open Sans"/>
                <a:sym typeface="Open Sans"/>
              </a:rPr>
              <a:t>uma</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empresa</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rumo</a:t>
            </a:r>
            <a:r>
              <a:rPr lang="en-US" sz="2600" dirty="0">
                <a:solidFill>
                  <a:srgbClr val="070C1F"/>
                </a:solidFill>
                <a:latin typeface="Open Sans"/>
                <a:ea typeface="Open Sans"/>
                <a:cs typeface="Open Sans"/>
                <a:sym typeface="Open Sans"/>
              </a:rPr>
              <a:t> a um </a:t>
            </a:r>
            <a:r>
              <a:rPr lang="en-US" sz="2600" dirty="0" err="1">
                <a:solidFill>
                  <a:srgbClr val="070C1F"/>
                </a:solidFill>
                <a:latin typeface="Open Sans"/>
                <a:ea typeface="Open Sans"/>
                <a:cs typeface="Open Sans"/>
                <a:sym typeface="Open Sans"/>
              </a:rPr>
              <a:t>modelo</a:t>
            </a:r>
            <a:r>
              <a:rPr lang="en-US" sz="2600" dirty="0">
                <a:solidFill>
                  <a:srgbClr val="070C1F"/>
                </a:solidFill>
                <a:latin typeface="Open Sans"/>
                <a:ea typeface="Open Sans"/>
                <a:cs typeface="Open Sans"/>
                <a:sym typeface="Open Sans"/>
              </a:rPr>
              <a:t> de </a:t>
            </a:r>
            <a:r>
              <a:rPr lang="en-US" sz="2600" dirty="0" err="1">
                <a:solidFill>
                  <a:srgbClr val="070C1F"/>
                </a:solidFill>
                <a:latin typeface="Open Sans"/>
                <a:ea typeface="Open Sans"/>
                <a:cs typeface="Open Sans"/>
                <a:sym typeface="Open Sans"/>
              </a:rPr>
              <a:t>negócio</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mais</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sustentável</a:t>
            </a:r>
            <a:r>
              <a:rPr lang="en-US" sz="2600" dirty="0">
                <a:solidFill>
                  <a:srgbClr val="070C1F"/>
                </a:solidFill>
                <a:latin typeface="Open Sans"/>
                <a:ea typeface="Open Sans"/>
                <a:cs typeface="Open Sans"/>
                <a:sym typeface="Open Sans"/>
              </a:rPr>
              <a:t>.</a:t>
            </a:r>
          </a:p>
          <a:p>
            <a:pPr algn="just">
              <a:lnSpc>
                <a:spcPts val="3120"/>
              </a:lnSpc>
            </a:pPr>
            <a:endParaRPr lang="en-US" sz="2600" dirty="0">
              <a:solidFill>
                <a:srgbClr val="070C1F"/>
              </a:solidFill>
              <a:latin typeface="Open Sans"/>
              <a:ea typeface="Open Sans"/>
              <a:cs typeface="Open Sans"/>
              <a:sym typeface="Open Sans"/>
            </a:endParaRPr>
          </a:p>
          <a:p>
            <a:pPr algn="just">
              <a:lnSpc>
                <a:spcPts val="3120"/>
              </a:lnSpc>
            </a:pPr>
            <a:r>
              <a:rPr lang="en-US" sz="2600" dirty="0">
                <a:solidFill>
                  <a:srgbClr val="070C1F"/>
                </a:solidFill>
                <a:latin typeface="Open Sans"/>
                <a:ea typeface="Open Sans"/>
                <a:cs typeface="Open Sans"/>
                <a:sym typeface="Open Sans"/>
              </a:rPr>
              <a:t>O </a:t>
            </a:r>
            <a:r>
              <a:rPr lang="en-US" sz="2600" dirty="0" err="1">
                <a:solidFill>
                  <a:srgbClr val="070C1F"/>
                </a:solidFill>
                <a:latin typeface="Open Sans"/>
                <a:ea typeface="Open Sans"/>
                <a:cs typeface="Open Sans"/>
                <a:sym typeface="Open Sans"/>
              </a:rPr>
              <a:t>termo</a:t>
            </a:r>
            <a:r>
              <a:rPr lang="en-US" sz="2600" dirty="0">
                <a:solidFill>
                  <a:srgbClr val="070C1F"/>
                </a:solidFill>
                <a:latin typeface="Open Sans"/>
                <a:ea typeface="Open Sans"/>
                <a:cs typeface="Open Sans"/>
                <a:sym typeface="Open Sans"/>
              </a:rPr>
              <a:t> ESG </a:t>
            </a:r>
            <a:r>
              <a:rPr lang="en-US" sz="2600" dirty="0" err="1">
                <a:solidFill>
                  <a:srgbClr val="070C1F"/>
                </a:solidFill>
                <a:latin typeface="Open Sans"/>
                <a:ea typeface="Open Sans"/>
                <a:cs typeface="Open Sans"/>
                <a:sym typeface="Open Sans"/>
              </a:rPr>
              <a:t>tem</a:t>
            </a:r>
            <a:r>
              <a:rPr lang="en-US" sz="2600" dirty="0">
                <a:solidFill>
                  <a:srgbClr val="070C1F"/>
                </a:solidFill>
                <a:latin typeface="Open Sans"/>
                <a:ea typeface="Open Sans"/>
                <a:cs typeface="Open Sans"/>
                <a:sym typeface="Open Sans"/>
              </a:rPr>
              <a:t> forte </a:t>
            </a:r>
            <a:r>
              <a:rPr lang="en-US" sz="2600" dirty="0" err="1">
                <a:solidFill>
                  <a:srgbClr val="070C1F"/>
                </a:solidFill>
                <a:latin typeface="Open Sans"/>
                <a:ea typeface="Open Sans"/>
                <a:cs typeface="Open Sans"/>
                <a:sym typeface="Open Sans"/>
              </a:rPr>
              <a:t>relação</a:t>
            </a:r>
            <a:r>
              <a:rPr lang="en-US" sz="2600" dirty="0">
                <a:solidFill>
                  <a:srgbClr val="070C1F"/>
                </a:solidFill>
                <a:latin typeface="Open Sans"/>
                <a:ea typeface="Open Sans"/>
                <a:cs typeface="Open Sans"/>
                <a:sym typeface="Open Sans"/>
              </a:rPr>
              <a:t> com o mercado </a:t>
            </a:r>
            <a:r>
              <a:rPr lang="en-US" sz="2600" dirty="0" err="1">
                <a:solidFill>
                  <a:srgbClr val="070C1F"/>
                </a:solidFill>
                <a:latin typeface="Open Sans"/>
                <a:ea typeface="Open Sans"/>
                <a:cs typeface="Open Sans"/>
                <a:sym typeface="Open Sans"/>
              </a:rPr>
              <a:t>financeiro</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Os</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aspectos</a:t>
            </a:r>
            <a:r>
              <a:rPr lang="en-US" sz="2600" dirty="0">
                <a:solidFill>
                  <a:srgbClr val="070C1F"/>
                </a:solidFill>
                <a:latin typeface="Open Sans"/>
                <a:ea typeface="Open Sans"/>
                <a:cs typeface="Open Sans"/>
                <a:sym typeface="Open Sans"/>
              </a:rPr>
              <a:t> ESG </a:t>
            </a:r>
            <a:r>
              <a:rPr lang="en-US" sz="2600" dirty="0" err="1">
                <a:solidFill>
                  <a:srgbClr val="070C1F"/>
                </a:solidFill>
                <a:latin typeface="Open Sans"/>
                <a:ea typeface="Open Sans"/>
                <a:cs typeface="Open Sans"/>
                <a:sym typeface="Open Sans"/>
              </a:rPr>
              <a:t>devem</a:t>
            </a:r>
            <a:r>
              <a:rPr lang="en-US" sz="2600" dirty="0">
                <a:solidFill>
                  <a:srgbClr val="070C1F"/>
                </a:solidFill>
                <a:latin typeface="Open Sans"/>
                <a:ea typeface="Open Sans"/>
                <a:cs typeface="Open Sans"/>
                <a:sym typeface="Open Sans"/>
              </a:rPr>
              <a:t> ser </a:t>
            </a:r>
            <a:r>
              <a:rPr lang="en-US" sz="2600" dirty="0" err="1">
                <a:solidFill>
                  <a:srgbClr val="070C1F"/>
                </a:solidFill>
                <a:latin typeface="Open Sans"/>
                <a:ea typeface="Open Sans"/>
                <a:cs typeface="Open Sans"/>
                <a:sym typeface="Open Sans"/>
              </a:rPr>
              <a:t>considerados</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em</a:t>
            </a:r>
            <a:r>
              <a:rPr lang="en-US" sz="2600" dirty="0">
                <a:solidFill>
                  <a:srgbClr val="070C1F"/>
                </a:solidFill>
                <a:latin typeface="Open Sans"/>
                <a:ea typeface="Open Sans"/>
                <a:cs typeface="Open Sans"/>
                <a:sym typeface="Open Sans"/>
              </a:rPr>
              <a:t> um </a:t>
            </a:r>
            <a:r>
              <a:rPr lang="en-US" sz="2600" dirty="0" err="1">
                <a:solidFill>
                  <a:srgbClr val="070C1F"/>
                </a:solidFill>
                <a:latin typeface="Open Sans"/>
                <a:ea typeface="Open Sans"/>
                <a:cs typeface="Open Sans"/>
                <a:sym typeface="Open Sans"/>
              </a:rPr>
              <a:t>investimento</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sustentável</a:t>
            </a:r>
            <a:r>
              <a:rPr lang="en-US" sz="2600" dirty="0">
                <a:solidFill>
                  <a:srgbClr val="070C1F"/>
                </a:solidFill>
                <a:latin typeface="Open Sans"/>
                <a:ea typeface="Open Sans"/>
                <a:cs typeface="Open Sans"/>
                <a:sym typeface="Open Sans"/>
              </a:rPr>
              <a:t>. As </a:t>
            </a:r>
            <a:r>
              <a:rPr lang="en-US" sz="2600" dirty="0" err="1">
                <a:solidFill>
                  <a:srgbClr val="070C1F"/>
                </a:solidFill>
                <a:latin typeface="Open Sans"/>
                <a:ea typeface="Open Sans"/>
                <a:cs typeface="Open Sans"/>
                <a:sym typeface="Open Sans"/>
              </a:rPr>
              <a:t>empresas</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precisam</a:t>
            </a:r>
            <a:r>
              <a:rPr lang="en-US" sz="2600" dirty="0">
                <a:solidFill>
                  <a:srgbClr val="070C1F"/>
                </a:solidFill>
                <a:latin typeface="Open Sans"/>
                <a:ea typeface="Open Sans"/>
                <a:cs typeface="Open Sans"/>
                <a:sym typeface="Open Sans"/>
              </a:rPr>
              <a:t> do ESG para </a:t>
            </a:r>
            <a:r>
              <a:rPr lang="en-US" sz="2600" dirty="0" err="1">
                <a:solidFill>
                  <a:srgbClr val="070C1F"/>
                </a:solidFill>
                <a:latin typeface="Open Sans"/>
                <a:ea typeface="Open Sans"/>
                <a:cs typeface="Open Sans"/>
                <a:sym typeface="Open Sans"/>
              </a:rPr>
              <a:t>garantirem</a:t>
            </a:r>
            <a:r>
              <a:rPr lang="en-US" sz="2600" dirty="0">
                <a:solidFill>
                  <a:srgbClr val="070C1F"/>
                </a:solidFill>
                <a:latin typeface="Open Sans"/>
                <a:ea typeface="Open Sans"/>
                <a:cs typeface="Open Sans"/>
                <a:sym typeface="Open Sans"/>
              </a:rPr>
              <a:t> a </a:t>
            </a:r>
            <a:r>
              <a:rPr lang="en-US" sz="2600" dirty="0" err="1">
                <a:solidFill>
                  <a:srgbClr val="070C1F"/>
                </a:solidFill>
                <a:latin typeface="Open Sans"/>
                <a:ea typeface="Open Sans"/>
                <a:cs typeface="Open Sans"/>
                <a:sym typeface="Open Sans"/>
              </a:rPr>
              <a:t>sustentabilidade</a:t>
            </a:r>
            <a:r>
              <a:rPr lang="en-US" sz="2600" dirty="0">
                <a:solidFill>
                  <a:srgbClr val="070C1F"/>
                </a:solidFill>
                <a:latin typeface="Open Sans"/>
                <a:ea typeface="Open Sans"/>
                <a:cs typeface="Open Sans"/>
                <a:sym typeface="Open Sans"/>
              </a:rPr>
              <a:t> dos </a:t>
            </a:r>
            <a:r>
              <a:rPr lang="en-US" sz="2600" dirty="0" err="1">
                <a:solidFill>
                  <a:srgbClr val="070C1F"/>
                </a:solidFill>
                <a:latin typeface="Open Sans"/>
                <a:ea typeface="Open Sans"/>
                <a:cs typeface="Open Sans"/>
                <a:sym typeface="Open Sans"/>
              </a:rPr>
              <a:t>negócios</a:t>
            </a:r>
            <a:r>
              <a:rPr lang="en-US" sz="2600" dirty="0">
                <a:solidFill>
                  <a:srgbClr val="070C1F"/>
                </a:solidFill>
                <a:latin typeface="Open Sans"/>
                <a:ea typeface="Open Sans"/>
                <a:cs typeface="Open Sans"/>
                <a:sym typeface="Open Sans"/>
              </a:rPr>
              <a:t> junto </a:t>
            </a:r>
            <a:r>
              <a:rPr lang="en-US" sz="2600" dirty="0" err="1">
                <a:solidFill>
                  <a:srgbClr val="070C1F"/>
                </a:solidFill>
                <a:latin typeface="Open Sans"/>
                <a:ea typeface="Open Sans"/>
                <a:cs typeface="Open Sans"/>
                <a:sym typeface="Open Sans"/>
              </a:rPr>
              <a:t>às</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organizações</a:t>
            </a:r>
            <a:r>
              <a:rPr lang="en-US" sz="2600" dirty="0">
                <a:solidFill>
                  <a:srgbClr val="070C1F"/>
                </a:solidFill>
                <a:latin typeface="Open Sans"/>
                <a:ea typeface="Open Sans"/>
                <a:cs typeface="Open Sans"/>
                <a:sym typeface="Open Sans"/>
              </a:rPr>
              <a:t> de </a:t>
            </a:r>
            <a:r>
              <a:rPr lang="en-US" sz="2600" dirty="0" err="1">
                <a:solidFill>
                  <a:srgbClr val="070C1F"/>
                </a:solidFill>
                <a:latin typeface="Open Sans"/>
                <a:ea typeface="Open Sans"/>
                <a:cs typeface="Open Sans"/>
                <a:sym typeface="Open Sans"/>
              </a:rPr>
              <a:t>crédito</a:t>
            </a:r>
            <a:r>
              <a:rPr lang="en-US" sz="2600" dirty="0">
                <a:solidFill>
                  <a:srgbClr val="070C1F"/>
                </a:solidFill>
                <a:latin typeface="Open Sans"/>
                <a:ea typeface="Open Sans"/>
                <a:cs typeface="Open Sans"/>
                <a:sym typeface="Open Sans"/>
              </a:rPr>
              <a:t> e </a:t>
            </a:r>
            <a:r>
              <a:rPr lang="en-US" sz="2600" dirty="0" err="1">
                <a:solidFill>
                  <a:srgbClr val="070C1F"/>
                </a:solidFill>
                <a:latin typeface="Open Sans"/>
                <a:ea typeface="Open Sans"/>
                <a:cs typeface="Open Sans"/>
                <a:sym typeface="Open Sans"/>
              </a:rPr>
              <a:t>financiamento</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por</a:t>
            </a:r>
            <a:r>
              <a:rPr lang="en-US" sz="2600" dirty="0">
                <a:solidFill>
                  <a:srgbClr val="070C1F"/>
                </a:solidFill>
                <a:latin typeface="Open Sans"/>
                <a:ea typeface="Open Sans"/>
                <a:cs typeface="Open Sans"/>
                <a:sym typeface="Open Sans"/>
              </a:rPr>
              <a:t> </a:t>
            </a:r>
            <a:r>
              <a:rPr lang="en-US" sz="2600" dirty="0" err="1">
                <a:solidFill>
                  <a:srgbClr val="070C1F"/>
                </a:solidFill>
                <a:latin typeface="Open Sans"/>
                <a:ea typeface="Open Sans"/>
                <a:cs typeface="Open Sans"/>
                <a:sym typeface="Open Sans"/>
              </a:rPr>
              <a:t>exemplo</a:t>
            </a:r>
            <a:r>
              <a:rPr lang="en-US" sz="2600" dirty="0">
                <a:solidFill>
                  <a:srgbClr val="070C1F"/>
                </a:solidFill>
                <a:latin typeface="Open Sans"/>
                <a:ea typeface="Open Sans"/>
                <a:cs typeface="Open Sans"/>
                <a:sym typeface="Open Sans"/>
              </a:rPr>
              <a:t>.</a:t>
            </a:r>
          </a:p>
          <a:p>
            <a:pPr algn="l">
              <a:lnSpc>
                <a:spcPts val="2760"/>
              </a:lnSpc>
            </a:pPr>
            <a:endParaRPr lang="en-US" sz="2600" dirty="0">
              <a:solidFill>
                <a:srgbClr val="070C1F"/>
              </a:solidFill>
              <a:latin typeface="Open Sans"/>
              <a:ea typeface="Open Sans"/>
              <a:cs typeface="Open Sans"/>
              <a:sym typeface="Open Sans"/>
            </a:endParaRPr>
          </a:p>
        </p:txBody>
      </p:sp>
      <p:sp>
        <p:nvSpPr>
          <p:cNvPr id="6" name="TextBox 6"/>
          <p:cNvSpPr txBox="1"/>
          <p:nvPr/>
        </p:nvSpPr>
        <p:spPr>
          <a:xfrm>
            <a:off x="-65242" y="892967"/>
            <a:ext cx="12524677" cy="647700"/>
          </a:xfrm>
          <a:prstGeom prst="rect">
            <a:avLst/>
          </a:prstGeom>
        </p:spPr>
        <p:txBody>
          <a:bodyPr lIns="0" tIns="0" rIns="0" bIns="0" rtlCol="0" anchor="t">
            <a:spAutoFit/>
          </a:bodyPr>
          <a:lstStyle/>
          <a:p>
            <a:pPr algn="ctr">
              <a:lnSpc>
                <a:spcPts val="5147"/>
              </a:lnSpc>
              <a:spcBef>
                <a:spcPct val="0"/>
              </a:spcBef>
            </a:pPr>
            <a:r>
              <a:rPr lang="en-US" sz="4289" b="1">
                <a:solidFill>
                  <a:srgbClr val="070C1F"/>
                </a:solidFill>
                <a:latin typeface="Open Sans Bold"/>
                <a:ea typeface="Open Sans Bold"/>
                <a:cs typeface="Open Sans Bold"/>
                <a:sym typeface="Open Sans Bold"/>
              </a:rPr>
              <a:t>Diferenças entre ESG e Sustentabilidade</a:t>
            </a:r>
          </a:p>
        </p:txBody>
      </p:sp>
      <p:sp>
        <p:nvSpPr>
          <p:cNvPr id="7" name="TextBox 7"/>
          <p:cNvSpPr txBox="1"/>
          <p:nvPr/>
        </p:nvSpPr>
        <p:spPr>
          <a:xfrm>
            <a:off x="3846001" y="8753475"/>
            <a:ext cx="11337672" cy="628650"/>
          </a:xfrm>
          <a:prstGeom prst="rect">
            <a:avLst/>
          </a:prstGeom>
        </p:spPr>
        <p:txBody>
          <a:bodyPr lIns="0" tIns="0" rIns="0" bIns="0" rtlCol="0" anchor="t">
            <a:spAutoFit/>
          </a:bodyPr>
          <a:lstStyle/>
          <a:p>
            <a:pPr algn="l">
              <a:lnSpc>
                <a:spcPts val="2520"/>
              </a:lnSpc>
            </a:pPr>
            <a:r>
              <a:rPr lang="en-US" sz="2100" b="1">
                <a:solidFill>
                  <a:srgbClr val="070C1F"/>
                </a:solidFill>
                <a:latin typeface="Open Sans Bold"/>
                <a:ea typeface="Open Sans Bold"/>
                <a:cs typeface="Open Sans Bold"/>
                <a:sym typeface="Open Sans Bold"/>
              </a:rPr>
              <a:t>FONTE: </a:t>
            </a:r>
            <a:r>
              <a:rPr lang="en-US" sz="2100">
                <a:solidFill>
                  <a:srgbClr val="070C1F"/>
                </a:solidFill>
                <a:latin typeface="Open Sans"/>
                <a:ea typeface="Open Sans"/>
                <a:cs typeface="Open Sans"/>
                <a:sym typeface="Open Sans"/>
              </a:rPr>
              <a:t>https://sebrae.com.br/sites/PortalSebrae/arBgos/entenda-a-diferenca-entre-esgesustentabilidade,4af474cd892a2810VgnVCM100000d701210aRCRD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2693044" y="479044"/>
            <a:ext cx="12631522" cy="2463147"/>
          </a:xfrm>
          <a:custGeom>
            <a:avLst/>
            <a:gdLst/>
            <a:ahLst/>
            <a:cxnLst/>
            <a:rect l="l" t="t" r="r" b="b"/>
            <a:pathLst>
              <a:path w="12631522" h="2463147">
                <a:moveTo>
                  <a:pt x="0" y="0"/>
                </a:moveTo>
                <a:lnTo>
                  <a:pt x="12631522" y="0"/>
                </a:lnTo>
                <a:lnTo>
                  <a:pt x="12631522" y="2463147"/>
                </a:lnTo>
                <a:lnTo>
                  <a:pt x="0" y="2463147"/>
                </a:lnTo>
                <a:lnTo>
                  <a:pt x="0" y="0"/>
                </a:lnTo>
                <a:close/>
              </a:path>
            </a:pathLst>
          </a:custGeom>
          <a:blipFill>
            <a:blip r:embed="rId4"/>
            <a:stretch>
              <a:fillRect/>
            </a:stretch>
          </a:blipFill>
        </p:spPr>
        <p:txBody>
          <a:bodyPr/>
          <a:lstStyle/>
          <a:p>
            <a:endParaRPr lang="pt-BR"/>
          </a:p>
        </p:txBody>
      </p:sp>
      <p:sp>
        <p:nvSpPr>
          <p:cNvPr id="4" name="Freeform 4"/>
          <p:cNvSpPr/>
          <p:nvPr/>
        </p:nvSpPr>
        <p:spPr>
          <a:xfrm>
            <a:off x="1423599" y="4694747"/>
            <a:ext cx="4866390" cy="1071499"/>
          </a:xfrm>
          <a:custGeom>
            <a:avLst/>
            <a:gdLst/>
            <a:ahLst/>
            <a:cxnLst/>
            <a:rect l="l" t="t" r="r" b="b"/>
            <a:pathLst>
              <a:path w="4866390" h="1071499">
                <a:moveTo>
                  <a:pt x="0" y="0"/>
                </a:moveTo>
                <a:lnTo>
                  <a:pt x="4866389" y="0"/>
                </a:lnTo>
                <a:lnTo>
                  <a:pt x="4866389" y="1071499"/>
                </a:lnTo>
                <a:lnTo>
                  <a:pt x="0" y="1071499"/>
                </a:lnTo>
                <a:lnTo>
                  <a:pt x="0" y="0"/>
                </a:lnTo>
                <a:close/>
              </a:path>
            </a:pathLst>
          </a:custGeom>
          <a:blipFill>
            <a:blip r:embed="rId5"/>
            <a:stretch>
              <a:fillRect/>
            </a:stretch>
          </a:blipFill>
        </p:spPr>
        <p:txBody>
          <a:bodyPr/>
          <a:lstStyle/>
          <a:p>
            <a:endParaRPr lang="pt-BR"/>
          </a:p>
        </p:txBody>
      </p:sp>
      <p:sp>
        <p:nvSpPr>
          <p:cNvPr id="5" name="Freeform 5"/>
          <p:cNvSpPr/>
          <p:nvPr/>
        </p:nvSpPr>
        <p:spPr>
          <a:xfrm>
            <a:off x="6289988" y="4694747"/>
            <a:ext cx="4987324" cy="1098126"/>
          </a:xfrm>
          <a:custGeom>
            <a:avLst/>
            <a:gdLst/>
            <a:ahLst/>
            <a:cxnLst/>
            <a:rect l="l" t="t" r="r" b="b"/>
            <a:pathLst>
              <a:path w="4987324" h="1098126">
                <a:moveTo>
                  <a:pt x="0" y="0"/>
                </a:moveTo>
                <a:lnTo>
                  <a:pt x="4987324" y="0"/>
                </a:lnTo>
                <a:lnTo>
                  <a:pt x="4987324" y="1098126"/>
                </a:lnTo>
                <a:lnTo>
                  <a:pt x="0" y="1098126"/>
                </a:lnTo>
                <a:lnTo>
                  <a:pt x="0" y="0"/>
                </a:lnTo>
                <a:close/>
              </a:path>
            </a:pathLst>
          </a:custGeom>
          <a:blipFill>
            <a:blip r:embed="rId6"/>
            <a:stretch>
              <a:fillRect/>
            </a:stretch>
          </a:blipFill>
        </p:spPr>
        <p:txBody>
          <a:bodyPr/>
          <a:lstStyle/>
          <a:p>
            <a:endParaRPr lang="pt-BR"/>
          </a:p>
        </p:txBody>
      </p:sp>
      <p:sp>
        <p:nvSpPr>
          <p:cNvPr id="6" name="Freeform 6"/>
          <p:cNvSpPr/>
          <p:nvPr/>
        </p:nvSpPr>
        <p:spPr>
          <a:xfrm>
            <a:off x="11277312" y="4694747"/>
            <a:ext cx="5054256" cy="1112864"/>
          </a:xfrm>
          <a:custGeom>
            <a:avLst/>
            <a:gdLst/>
            <a:ahLst/>
            <a:cxnLst/>
            <a:rect l="l" t="t" r="r" b="b"/>
            <a:pathLst>
              <a:path w="5054256" h="1112864">
                <a:moveTo>
                  <a:pt x="0" y="0"/>
                </a:moveTo>
                <a:lnTo>
                  <a:pt x="5054257" y="0"/>
                </a:lnTo>
                <a:lnTo>
                  <a:pt x="5054257" y="1112864"/>
                </a:lnTo>
                <a:lnTo>
                  <a:pt x="0" y="1112864"/>
                </a:lnTo>
                <a:lnTo>
                  <a:pt x="0" y="0"/>
                </a:lnTo>
                <a:close/>
              </a:path>
            </a:pathLst>
          </a:custGeom>
          <a:blipFill>
            <a:blip r:embed="rId7"/>
            <a:stretch>
              <a:fillRect/>
            </a:stretch>
          </a:blipFill>
        </p:spPr>
        <p:txBody>
          <a:bodyPr/>
          <a:lstStyle/>
          <a:p>
            <a:endParaRPr lang="pt-BR"/>
          </a:p>
        </p:txBody>
      </p:sp>
      <p:sp>
        <p:nvSpPr>
          <p:cNvPr id="7" name="TextBox 7"/>
          <p:cNvSpPr txBox="1"/>
          <p:nvPr/>
        </p:nvSpPr>
        <p:spPr>
          <a:xfrm>
            <a:off x="3513212" y="3532697"/>
            <a:ext cx="11015001" cy="704850"/>
          </a:xfrm>
          <a:prstGeom prst="rect">
            <a:avLst/>
          </a:prstGeom>
        </p:spPr>
        <p:txBody>
          <a:bodyPr lIns="0" tIns="0" rIns="0" bIns="0" rtlCol="0" anchor="t">
            <a:spAutoFit/>
          </a:bodyPr>
          <a:lstStyle/>
          <a:p>
            <a:pPr algn="ctr">
              <a:lnSpc>
                <a:spcPts val="5500"/>
              </a:lnSpc>
              <a:spcBef>
                <a:spcPct val="0"/>
              </a:spcBef>
            </a:pPr>
            <a:r>
              <a:rPr lang="en-US" sz="4583" b="1" dirty="0" err="1">
                <a:solidFill>
                  <a:srgbClr val="000000"/>
                </a:solidFill>
                <a:latin typeface="Open Sans Bold"/>
                <a:ea typeface="Open Sans Bold"/>
                <a:cs typeface="Open Sans Bold"/>
                <a:sym typeface="Open Sans Bold"/>
              </a:rPr>
              <a:t>Requisitos</a:t>
            </a:r>
            <a:r>
              <a:rPr lang="en-US" sz="4583" b="1" dirty="0">
                <a:solidFill>
                  <a:srgbClr val="000000"/>
                </a:solidFill>
                <a:latin typeface="Open Sans Bold"/>
                <a:ea typeface="Open Sans Bold"/>
                <a:cs typeface="Open Sans Bold"/>
                <a:sym typeface="Open Sans Bold"/>
              </a:rPr>
              <a:t> ESG </a:t>
            </a:r>
            <a:r>
              <a:rPr lang="en-US" sz="4583" b="1" dirty="0" err="1">
                <a:solidFill>
                  <a:srgbClr val="000000"/>
                </a:solidFill>
                <a:latin typeface="Open Sans Bold"/>
                <a:ea typeface="Open Sans Bold"/>
                <a:cs typeface="Open Sans Bold"/>
                <a:sym typeface="Open Sans Bold"/>
              </a:rPr>
              <a:t>nas</a:t>
            </a:r>
            <a:r>
              <a:rPr lang="en-US" sz="4583" b="1" dirty="0">
                <a:solidFill>
                  <a:srgbClr val="000000"/>
                </a:solidFill>
                <a:latin typeface="Open Sans Bold"/>
                <a:ea typeface="Open Sans Bold"/>
                <a:cs typeface="Open Sans Bold"/>
                <a:sym typeface="Open Sans Bold"/>
              </a:rPr>
              <a:t> </a:t>
            </a:r>
            <a:r>
              <a:rPr lang="en-US" sz="4583" b="1" dirty="0" err="1">
                <a:solidFill>
                  <a:srgbClr val="000000"/>
                </a:solidFill>
                <a:latin typeface="Open Sans Bold"/>
                <a:ea typeface="Open Sans Bold"/>
                <a:cs typeface="Open Sans Bold"/>
                <a:sym typeface="Open Sans Bold"/>
              </a:rPr>
              <a:t>Licitações</a:t>
            </a:r>
            <a:r>
              <a:rPr lang="en-US" sz="4583" b="1" dirty="0">
                <a:solidFill>
                  <a:srgbClr val="000000"/>
                </a:solidFill>
                <a:latin typeface="Open Sans Bold"/>
                <a:ea typeface="Open Sans Bold"/>
                <a:cs typeface="Open Sans Bold"/>
                <a:sym typeface="Open Sans Bold"/>
              </a:rPr>
              <a:t> </a:t>
            </a:r>
            <a:r>
              <a:rPr lang="en-US" sz="4583" b="1" dirty="0" err="1">
                <a:solidFill>
                  <a:srgbClr val="000000"/>
                </a:solidFill>
                <a:latin typeface="Open Sans Bold"/>
                <a:ea typeface="Open Sans Bold"/>
                <a:cs typeface="Open Sans Bold"/>
                <a:sym typeface="Open Sans Bold"/>
              </a:rPr>
              <a:t>Públicas</a:t>
            </a:r>
            <a:endParaRPr lang="en-US" sz="4583" b="1" dirty="0">
              <a:solidFill>
                <a:srgbClr val="000000"/>
              </a:solidFill>
              <a:latin typeface="Open Sans Bold"/>
              <a:ea typeface="Open Sans Bold"/>
              <a:cs typeface="Open Sans Bold"/>
              <a:sym typeface="Open Sans Bold"/>
            </a:endParaRPr>
          </a:p>
        </p:txBody>
      </p:sp>
      <p:sp>
        <p:nvSpPr>
          <p:cNvPr id="8" name="TextBox 8"/>
          <p:cNvSpPr txBox="1"/>
          <p:nvPr/>
        </p:nvSpPr>
        <p:spPr>
          <a:xfrm>
            <a:off x="1471224" y="6233811"/>
            <a:ext cx="4299448" cy="1069367"/>
          </a:xfrm>
          <a:prstGeom prst="rect">
            <a:avLst/>
          </a:prstGeom>
        </p:spPr>
        <p:txBody>
          <a:bodyPr lIns="0" tIns="0" rIns="0" bIns="0" rtlCol="0" anchor="t">
            <a:spAutoFit/>
          </a:bodyPr>
          <a:lstStyle/>
          <a:p>
            <a:pPr algn="ctr">
              <a:lnSpc>
                <a:spcPts val="3398"/>
              </a:lnSpc>
              <a:spcBef>
                <a:spcPct val="0"/>
              </a:spcBef>
            </a:pPr>
            <a:r>
              <a:rPr lang="en-US" sz="2831" b="1">
                <a:solidFill>
                  <a:srgbClr val="000000"/>
                </a:solidFill>
                <a:latin typeface="Open Sans Bold"/>
                <a:ea typeface="Open Sans Bold"/>
                <a:cs typeface="Open Sans Bold"/>
                <a:sym typeface="Open Sans Bold"/>
              </a:rPr>
              <a:t>Critérios Ambientais</a:t>
            </a:r>
          </a:p>
          <a:p>
            <a:pPr algn="ctr">
              <a:lnSpc>
                <a:spcPts val="2574"/>
              </a:lnSpc>
              <a:spcBef>
                <a:spcPct val="0"/>
              </a:spcBef>
            </a:pPr>
            <a:r>
              <a:rPr lang="en-US" sz="2145">
                <a:solidFill>
                  <a:srgbClr val="000000"/>
                </a:solidFill>
                <a:latin typeface="Open Sans"/>
                <a:ea typeface="Open Sans"/>
                <a:cs typeface="Open Sans"/>
                <a:sym typeface="Open Sans"/>
              </a:rPr>
              <a:t>Especificações técnicas, avaliação </a:t>
            </a:r>
          </a:p>
          <a:p>
            <a:pPr algn="ctr">
              <a:lnSpc>
                <a:spcPts val="2574"/>
              </a:lnSpc>
              <a:spcBef>
                <a:spcPct val="0"/>
              </a:spcBef>
            </a:pPr>
            <a:r>
              <a:rPr lang="en-US" sz="2145">
                <a:solidFill>
                  <a:srgbClr val="000000"/>
                </a:solidFill>
                <a:latin typeface="Open Sans"/>
                <a:ea typeface="Open Sans"/>
                <a:cs typeface="Open Sans"/>
                <a:sym typeface="Open Sans"/>
              </a:rPr>
              <a:t>de ciclo de vida, logística reversa.</a:t>
            </a:r>
          </a:p>
        </p:txBody>
      </p:sp>
      <p:sp>
        <p:nvSpPr>
          <p:cNvPr id="9" name="TextBox 9"/>
          <p:cNvSpPr txBox="1"/>
          <p:nvPr/>
        </p:nvSpPr>
        <p:spPr>
          <a:xfrm>
            <a:off x="6549617" y="6233811"/>
            <a:ext cx="4219417" cy="1396304"/>
          </a:xfrm>
          <a:prstGeom prst="rect">
            <a:avLst/>
          </a:prstGeom>
        </p:spPr>
        <p:txBody>
          <a:bodyPr lIns="0" tIns="0" rIns="0" bIns="0" rtlCol="0" anchor="t">
            <a:spAutoFit/>
          </a:bodyPr>
          <a:lstStyle/>
          <a:p>
            <a:pPr algn="ctr">
              <a:lnSpc>
                <a:spcPts val="3398"/>
              </a:lnSpc>
              <a:spcBef>
                <a:spcPct val="0"/>
              </a:spcBef>
            </a:pPr>
            <a:r>
              <a:rPr lang="en-US" sz="2831" b="1">
                <a:solidFill>
                  <a:srgbClr val="000000"/>
                </a:solidFill>
                <a:latin typeface="Open Sans Bold"/>
                <a:ea typeface="Open Sans Bold"/>
                <a:cs typeface="Open Sans Bold"/>
                <a:sym typeface="Open Sans Bold"/>
              </a:rPr>
              <a:t>Critérios Sociais</a:t>
            </a:r>
          </a:p>
          <a:p>
            <a:pPr algn="ctr">
              <a:lnSpc>
                <a:spcPts val="2574"/>
              </a:lnSpc>
              <a:spcBef>
                <a:spcPct val="0"/>
              </a:spcBef>
            </a:pPr>
            <a:r>
              <a:rPr lang="en-US" sz="2145">
                <a:solidFill>
                  <a:srgbClr val="000000"/>
                </a:solidFill>
                <a:latin typeface="Open Sans"/>
                <a:ea typeface="Open Sans"/>
                <a:cs typeface="Open Sans"/>
                <a:sym typeface="Open Sans"/>
              </a:rPr>
              <a:t>Diversidade, inclusão, direitos</a:t>
            </a:r>
          </a:p>
          <a:p>
            <a:pPr algn="ctr">
              <a:lnSpc>
                <a:spcPts val="2574"/>
              </a:lnSpc>
              <a:spcBef>
                <a:spcPct val="0"/>
              </a:spcBef>
            </a:pPr>
            <a:r>
              <a:rPr lang="en-US" sz="2145">
                <a:solidFill>
                  <a:srgbClr val="000000"/>
                </a:solidFill>
                <a:latin typeface="Open Sans"/>
                <a:ea typeface="Open Sans"/>
                <a:cs typeface="Open Sans"/>
                <a:sym typeface="Open Sans"/>
              </a:rPr>
              <a:t>humanos, condições de trabalho,</a:t>
            </a:r>
          </a:p>
          <a:p>
            <a:pPr algn="ctr">
              <a:lnSpc>
                <a:spcPts val="2574"/>
              </a:lnSpc>
              <a:spcBef>
                <a:spcPct val="0"/>
              </a:spcBef>
            </a:pPr>
            <a:r>
              <a:rPr lang="en-US" sz="2145">
                <a:solidFill>
                  <a:srgbClr val="000000"/>
                </a:solidFill>
                <a:latin typeface="Open Sans"/>
                <a:ea typeface="Open Sans"/>
                <a:cs typeface="Open Sans"/>
                <a:sym typeface="Open Sans"/>
              </a:rPr>
              <a:t>segurança.</a:t>
            </a:r>
          </a:p>
        </p:txBody>
      </p:sp>
      <p:sp>
        <p:nvSpPr>
          <p:cNvPr id="10" name="TextBox 10"/>
          <p:cNvSpPr txBox="1"/>
          <p:nvPr/>
        </p:nvSpPr>
        <p:spPr>
          <a:xfrm>
            <a:off x="11277434" y="6233811"/>
            <a:ext cx="4677129" cy="1069367"/>
          </a:xfrm>
          <a:prstGeom prst="rect">
            <a:avLst/>
          </a:prstGeom>
        </p:spPr>
        <p:txBody>
          <a:bodyPr lIns="0" tIns="0" rIns="0" bIns="0" rtlCol="0" anchor="t">
            <a:spAutoFit/>
          </a:bodyPr>
          <a:lstStyle/>
          <a:p>
            <a:pPr algn="ctr">
              <a:lnSpc>
                <a:spcPts val="3398"/>
              </a:lnSpc>
              <a:spcBef>
                <a:spcPct val="0"/>
              </a:spcBef>
            </a:pPr>
            <a:r>
              <a:rPr lang="en-US" sz="2831" b="1">
                <a:solidFill>
                  <a:srgbClr val="000000"/>
                </a:solidFill>
                <a:latin typeface="Open Sans Bold"/>
                <a:ea typeface="Open Sans Bold"/>
                <a:cs typeface="Open Sans Bold"/>
                <a:sym typeface="Open Sans Bold"/>
              </a:rPr>
              <a:t>Critérios de Governança</a:t>
            </a:r>
          </a:p>
          <a:p>
            <a:pPr algn="ctr">
              <a:lnSpc>
                <a:spcPts val="2574"/>
              </a:lnSpc>
              <a:spcBef>
                <a:spcPct val="0"/>
              </a:spcBef>
            </a:pPr>
            <a:r>
              <a:rPr lang="en-US" sz="2145">
                <a:solidFill>
                  <a:srgbClr val="000000"/>
                </a:solidFill>
                <a:latin typeface="Open Sans"/>
                <a:ea typeface="Open Sans"/>
                <a:cs typeface="Open Sans"/>
                <a:sym typeface="Open Sans"/>
              </a:rPr>
              <a:t>Integridade, transparência, combate </a:t>
            </a:r>
          </a:p>
          <a:p>
            <a:pPr algn="ctr">
              <a:lnSpc>
                <a:spcPts val="2574"/>
              </a:lnSpc>
              <a:spcBef>
                <a:spcPct val="0"/>
              </a:spcBef>
            </a:pPr>
            <a:r>
              <a:rPr lang="en-US" sz="2145">
                <a:solidFill>
                  <a:srgbClr val="000000"/>
                </a:solidFill>
                <a:latin typeface="Open Sans"/>
                <a:ea typeface="Open Sans"/>
                <a:cs typeface="Open Sans"/>
                <a:sym typeface="Open Sans"/>
              </a:rPr>
              <a:t>à corrupção, responsabilidade.</a:t>
            </a:r>
          </a:p>
        </p:txBody>
      </p:sp>
    </p:spTree>
    <p:extLst>
      <p:ext uri="{BB962C8B-B14F-4D97-AF65-F5344CB8AC3E}">
        <p14:creationId xmlns:p14="http://schemas.microsoft.com/office/powerpoint/2010/main" val="86889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838200" y="936173"/>
            <a:ext cx="7635238" cy="685151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pt-BR"/>
          </a:p>
        </p:txBody>
      </p:sp>
      <p:sp>
        <p:nvSpPr>
          <p:cNvPr id="6" name="Freeform 4">
            <a:extLst>
              <a:ext uri="{FF2B5EF4-FFF2-40B4-BE49-F238E27FC236}">
                <a16:creationId xmlns:a16="http://schemas.microsoft.com/office/drawing/2014/main" id="{61184E87-0DD6-368D-8C5D-CB07724240F6}"/>
              </a:ext>
            </a:extLst>
          </p:cNvPr>
          <p:cNvSpPr/>
          <p:nvPr/>
        </p:nvSpPr>
        <p:spPr>
          <a:xfrm>
            <a:off x="9133104" y="941616"/>
            <a:ext cx="8616789" cy="6846069"/>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5"/>
            <a:stretch>
              <a:fillRect/>
            </a:stretch>
          </a:blipFill>
        </p:spPr>
        <p:txBody>
          <a:bodyPr/>
          <a:lstStyle/>
          <a:p>
            <a:endParaRPr lang="pt-B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1C7A8-91A5-B161-AC3C-6E05207D923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D5CCC09-B8BE-BBD4-256F-B533853F2AD6}"/>
              </a:ext>
            </a:extLst>
          </p:cNvPr>
          <p:cNvSpPr/>
          <p:nvPr/>
        </p:nvSpPr>
        <p:spPr>
          <a:xfrm>
            <a:off x="0" y="-19050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4" name="Freeform 4">
            <a:extLst>
              <a:ext uri="{FF2B5EF4-FFF2-40B4-BE49-F238E27FC236}">
                <a16:creationId xmlns:a16="http://schemas.microsoft.com/office/drawing/2014/main" id="{59215449-6558-3670-D428-E6B6B71B6915}"/>
              </a:ext>
            </a:extLst>
          </p:cNvPr>
          <p:cNvSpPr/>
          <p:nvPr/>
        </p:nvSpPr>
        <p:spPr>
          <a:xfrm>
            <a:off x="696736" y="419100"/>
            <a:ext cx="8305800" cy="7537313"/>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pt-BR"/>
          </a:p>
        </p:txBody>
      </p:sp>
      <p:sp>
        <p:nvSpPr>
          <p:cNvPr id="5" name="Freeform 3">
            <a:extLst>
              <a:ext uri="{FF2B5EF4-FFF2-40B4-BE49-F238E27FC236}">
                <a16:creationId xmlns:a16="http://schemas.microsoft.com/office/drawing/2014/main" id="{2FB46C75-11EF-B325-A3F7-9DD4254A203D}"/>
              </a:ext>
            </a:extLst>
          </p:cNvPr>
          <p:cNvSpPr/>
          <p:nvPr/>
        </p:nvSpPr>
        <p:spPr>
          <a:xfrm>
            <a:off x="9307236" y="419100"/>
            <a:ext cx="7990164" cy="7537313"/>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5"/>
            <a:stretch>
              <a:fillRect/>
            </a:stretch>
          </a:blipFill>
        </p:spPr>
        <p:txBody>
          <a:bodyPr/>
          <a:lstStyle/>
          <a:p>
            <a:endParaRPr lang="pt-BR"/>
          </a:p>
        </p:txBody>
      </p:sp>
    </p:spTree>
    <p:extLst>
      <p:ext uri="{BB962C8B-B14F-4D97-AF65-F5344CB8AC3E}">
        <p14:creationId xmlns:p14="http://schemas.microsoft.com/office/powerpoint/2010/main" val="2468331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457200" y="647700"/>
            <a:ext cx="8567898" cy="7156313"/>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pt-BR"/>
          </a:p>
        </p:txBody>
      </p:sp>
      <p:sp>
        <p:nvSpPr>
          <p:cNvPr id="4" name="Freeform 4"/>
          <p:cNvSpPr/>
          <p:nvPr/>
        </p:nvSpPr>
        <p:spPr>
          <a:xfrm>
            <a:off x="9281220" y="647700"/>
            <a:ext cx="8320980" cy="7156313"/>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5"/>
            <a:stretch>
              <a:fillRect/>
            </a:stretch>
          </a:blipFill>
        </p:spPr>
        <p:txBody>
          <a:bodyPr/>
          <a:lstStyle/>
          <a:p>
            <a:endParaRPr lang="pt-B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460824" y="952500"/>
            <a:ext cx="15166049" cy="819150"/>
          </a:xfrm>
          <a:prstGeom prst="rect">
            <a:avLst/>
          </a:prstGeom>
        </p:spPr>
        <p:txBody>
          <a:bodyPr lIns="0" tIns="0" rIns="0" bIns="0" rtlCol="0" anchor="t">
            <a:spAutoFit/>
          </a:bodyPr>
          <a:lstStyle/>
          <a:p>
            <a:pPr algn="ctr">
              <a:lnSpc>
                <a:spcPts val="6599"/>
              </a:lnSpc>
            </a:pPr>
            <a:r>
              <a:rPr lang="en-US" sz="5499" b="1" dirty="0" err="1">
                <a:solidFill>
                  <a:srgbClr val="070C1F"/>
                </a:solidFill>
                <a:latin typeface="Open Sans Bold"/>
                <a:ea typeface="Open Sans Bold"/>
                <a:cs typeface="Open Sans Bold"/>
                <a:sym typeface="Open Sans Bold"/>
              </a:rPr>
              <a:t>Professora</a:t>
            </a:r>
            <a:r>
              <a:rPr lang="en-US" sz="5499" b="1" dirty="0">
                <a:solidFill>
                  <a:srgbClr val="070C1F"/>
                </a:solidFill>
                <a:latin typeface="Open Sans Bold"/>
                <a:ea typeface="Open Sans Bold"/>
                <a:cs typeface="Open Sans Bold"/>
                <a:sym typeface="Open Sans Bold"/>
              </a:rPr>
              <a:t> Gisella Leitão</a:t>
            </a:r>
          </a:p>
        </p:txBody>
      </p:sp>
      <p:sp>
        <p:nvSpPr>
          <p:cNvPr id="4" name="TextBox 4"/>
          <p:cNvSpPr txBox="1"/>
          <p:nvPr/>
        </p:nvSpPr>
        <p:spPr>
          <a:xfrm>
            <a:off x="685800" y="2014790"/>
            <a:ext cx="9949380" cy="6257419"/>
          </a:xfrm>
          <a:prstGeom prst="rect">
            <a:avLst/>
          </a:prstGeom>
        </p:spPr>
        <p:txBody>
          <a:bodyPr lIns="0" tIns="0" rIns="0" bIns="0" rtlCol="0" anchor="t">
            <a:spAutoFit/>
          </a:bodyPr>
          <a:lstStyle/>
          <a:p>
            <a:pPr algn="just">
              <a:lnSpc>
                <a:spcPts val="4080"/>
              </a:lnSpc>
            </a:pPr>
            <a:r>
              <a:rPr lang="pt-BR" sz="2400" dirty="0">
                <a:solidFill>
                  <a:srgbClr val="070C1F"/>
                </a:solidFill>
                <a:latin typeface="Open Sans"/>
                <a:ea typeface="Open Sans"/>
                <a:cs typeface="Open Sans"/>
                <a:sym typeface="Open Sans"/>
              </a:rPr>
              <a:t>Advogada, palestrante e consultora em licitações públicas, com mestrado em Direito pela UCP. Especialista em Direito Público e Privado pela EMERJ e em Licitações Públicas pela AVM. Certificada pela ENAP em licitações e contratos. </a:t>
            </a:r>
            <a:r>
              <a:rPr lang="pt-BR" sz="2400" dirty="0" err="1">
                <a:solidFill>
                  <a:srgbClr val="070C1F"/>
                </a:solidFill>
                <a:latin typeface="Open Sans"/>
                <a:ea typeface="Open Sans"/>
                <a:cs typeface="Open Sans"/>
                <a:sym typeface="Open Sans"/>
              </a:rPr>
              <a:t>Ex-militar</a:t>
            </a:r>
            <a:r>
              <a:rPr lang="pt-BR" sz="2400" dirty="0">
                <a:solidFill>
                  <a:srgbClr val="070C1F"/>
                </a:solidFill>
                <a:latin typeface="Open Sans"/>
                <a:ea typeface="Open Sans"/>
                <a:cs typeface="Open Sans"/>
                <a:sym typeface="Open Sans"/>
              </a:rPr>
              <a:t> da Marinha, com experiência em licitações e contratos. Foi pregoeira e coordenadora técnica no Conselho Federal dos Representantes Comerciais. Foi pregoeira e controladora interna por quase 3 anos na </a:t>
            </a:r>
            <a:r>
              <a:rPr lang="pt-BR" sz="2400" dirty="0" err="1">
                <a:solidFill>
                  <a:srgbClr val="070C1F"/>
                </a:solidFill>
                <a:latin typeface="Open Sans"/>
                <a:ea typeface="Open Sans"/>
                <a:cs typeface="Open Sans"/>
                <a:sym typeface="Open Sans"/>
              </a:rPr>
              <a:t>FeSaúde</a:t>
            </a:r>
            <a:r>
              <a:rPr lang="pt-BR" sz="2400" dirty="0">
                <a:solidFill>
                  <a:srgbClr val="070C1F"/>
                </a:solidFill>
                <a:latin typeface="Open Sans"/>
                <a:ea typeface="Open Sans"/>
                <a:cs typeface="Open Sans"/>
                <a:sym typeface="Open Sans"/>
              </a:rPr>
              <a:t>, Niterói. Atualmente cursa o MBA em Compliance e ESG pela USP-ESALQ e é consultora contratada em licitações e contratos no CRBio-02-RJ e assessora na CVN. Autora e coautora de livros na temática de licitações e contratos. É criadora de conteúdo digital sobre Licitações e Contratos, com o perfil no Instagram @diariodalicitante </a:t>
            </a:r>
            <a:endParaRPr lang="en-US" sz="2400" dirty="0">
              <a:solidFill>
                <a:srgbClr val="070C1F"/>
              </a:solidFill>
              <a:latin typeface="Open Sans"/>
              <a:ea typeface="Open Sans"/>
              <a:cs typeface="Open Sans"/>
              <a:sym typeface="Open Sans"/>
            </a:endParaRPr>
          </a:p>
        </p:txBody>
      </p:sp>
      <p:sp>
        <p:nvSpPr>
          <p:cNvPr id="5" name="Freeform 5"/>
          <p:cNvSpPr/>
          <p:nvPr/>
        </p:nvSpPr>
        <p:spPr>
          <a:xfrm>
            <a:off x="9670282" y="-223680"/>
            <a:ext cx="6549955" cy="9824933"/>
          </a:xfrm>
          <a:custGeom>
            <a:avLst/>
            <a:gdLst/>
            <a:ahLst/>
            <a:cxnLst/>
            <a:rect l="l" t="t" r="r" b="b"/>
            <a:pathLst>
              <a:path w="6549955" h="9824933">
                <a:moveTo>
                  <a:pt x="0" y="0"/>
                </a:moveTo>
                <a:lnTo>
                  <a:pt x="6549956" y="0"/>
                </a:lnTo>
                <a:lnTo>
                  <a:pt x="6549956" y="9824932"/>
                </a:lnTo>
                <a:lnTo>
                  <a:pt x="0" y="9824932"/>
                </a:lnTo>
                <a:lnTo>
                  <a:pt x="0" y="0"/>
                </a:lnTo>
                <a:close/>
              </a:path>
            </a:pathLst>
          </a:custGeom>
          <a:blipFill>
            <a:blip r:embed="rId4"/>
            <a:stretch>
              <a:fillRect/>
            </a:stretch>
          </a:blipFill>
        </p:spPr>
        <p:txBody>
          <a:bodyPr/>
          <a:lstStyle/>
          <a:p>
            <a:endParaRPr lang="pt-B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609600" y="723900"/>
            <a:ext cx="8342222" cy="7080113"/>
          </a:xfrm>
          <a:custGeom>
            <a:avLst/>
            <a:gdLst/>
            <a:ahLst/>
            <a:cxnLst/>
            <a:rect l="l" t="t" r="r" b="b"/>
            <a:pathLst>
              <a:path w="6356958" h="6356958">
                <a:moveTo>
                  <a:pt x="0" y="0"/>
                </a:moveTo>
                <a:lnTo>
                  <a:pt x="6356959" y="0"/>
                </a:lnTo>
                <a:lnTo>
                  <a:pt x="6356959" y="6356958"/>
                </a:lnTo>
                <a:lnTo>
                  <a:pt x="0" y="6356958"/>
                </a:lnTo>
                <a:lnTo>
                  <a:pt x="0" y="0"/>
                </a:lnTo>
                <a:close/>
              </a:path>
            </a:pathLst>
          </a:custGeom>
          <a:blipFill>
            <a:blip r:embed="rId4"/>
            <a:stretch>
              <a:fillRect/>
            </a:stretch>
          </a:blipFill>
        </p:spPr>
        <p:txBody>
          <a:bodyPr/>
          <a:lstStyle/>
          <a:p>
            <a:endParaRPr lang="pt-BR"/>
          </a:p>
        </p:txBody>
      </p:sp>
      <p:sp>
        <p:nvSpPr>
          <p:cNvPr id="4" name="Freeform 4"/>
          <p:cNvSpPr/>
          <p:nvPr/>
        </p:nvSpPr>
        <p:spPr>
          <a:xfrm>
            <a:off x="9144000" y="723900"/>
            <a:ext cx="7848600" cy="7080113"/>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5"/>
            <a:stretch>
              <a:fillRect/>
            </a:stretch>
          </a:blipFill>
        </p:spPr>
        <p:txBody>
          <a:bodyPr/>
          <a:lstStyle/>
          <a:p>
            <a:endParaRPr lang="pt-B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5FBC3-EBF7-E219-99FF-93C5387F1DC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A8490D7-4C4C-0610-CA74-1011DC0E46EE}"/>
              </a:ext>
            </a:extLst>
          </p:cNvPr>
          <p:cNvSpPr/>
          <p:nvPr/>
        </p:nvSpPr>
        <p:spPr>
          <a:xfrm>
            <a:off x="32677"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grpSp>
        <p:nvGrpSpPr>
          <p:cNvPr id="5" name="object 2">
            <a:extLst>
              <a:ext uri="{FF2B5EF4-FFF2-40B4-BE49-F238E27FC236}">
                <a16:creationId xmlns:a16="http://schemas.microsoft.com/office/drawing/2014/main" id="{C289E01E-C453-4813-9C15-5DE903AD113D}"/>
              </a:ext>
            </a:extLst>
          </p:cNvPr>
          <p:cNvGrpSpPr/>
          <p:nvPr/>
        </p:nvGrpSpPr>
        <p:grpSpPr>
          <a:xfrm>
            <a:off x="4426676" y="2090165"/>
            <a:ext cx="12136120" cy="4400296"/>
            <a:chOff x="4095749" y="2398013"/>
            <a:chExt cx="12136120" cy="4400296"/>
          </a:xfrm>
        </p:grpSpPr>
        <p:sp>
          <p:nvSpPr>
            <p:cNvPr id="6" name="object 4">
              <a:extLst>
                <a:ext uri="{FF2B5EF4-FFF2-40B4-BE49-F238E27FC236}">
                  <a16:creationId xmlns:a16="http://schemas.microsoft.com/office/drawing/2014/main" id="{2078D236-0D2D-758D-678E-B8EFE652F613}"/>
                </a:ext>
              </a:extLst>
            </p:cNvPr>
            <p:cNvSpPr/>
            <p:nvPr/>
          </p:nvSpPr>
          <p:spPr>
            <a:xfrm>
              <a:off x="4095749" y="2766822"/>
              <a:ext cx="12136120" cy="629920"/>
            </a:xfrm>
            <a:custGeom>
              <a:avLst/>
              <a:gdLst/>
              <a:ahLst/>
              <a:cxnLst/>
              <a:rect l="l" t="t" r="r" b="b"/>
              <a:pathLst>
                <a:path w="12136119" h="629920">
                  <a:moveTo>
                    <a:pt x="0" y="629412"/>
                  </a:moveTo>
                  <a:lnTo>
                    <a:pt x="12135612" y="629412"/>
                  </a:lnTo>
                  <a:lnTo>
                    <a:pt x="12135612" y="0"/>
                  </a:lnTo>
                  <a:lnTo>
                    <a:pt x="0" y="0"/>
                  </a:lnTo>
                  <a:lnTo>
                    <a:pt x="0" y="629412"/>
                  </a:lnTo>
                  <a:close/>
                </a:path>
              </a:pathLst>
            </a:custGeom>
            <a:ln w="25400">
              <a:solidFill>
                <a:srgbClr val="ECC607"/>
              </a:solidFill>
            </a:ln>
          </p:spPr>
          <p:txBody>
            <a:bodyPr wrap="square" lIns="0" tIns="0" rIns="0" bIns="0" rtlCol="0"/>
            <a:lstStyle/>
            <a:p>
              <a:endParaRPr/>
            </a:p>
          </p:txBody>
        </p:sp>
        <p:sp>
          <p:nvSpPr>
            <p:cNvPr id="7" name="object 5">
              <a:extLst>
                <a:ext uri="{FF2B5EF4-FFF2-40B4-BE49-F238E27FC236}">
                  <a16:creationId xmlns:a16="http://schemas.microsoft.com/office/drawing/2014/main" id="{23EEFA9C-6D51-B7AB-2FF3-1589E70FDF83}"/>
                </a:ext>
              </a:extLst>
            </p:cNvPr>
            <p:cNvSpPr/>
            <p:nvPr/>
          </p:nvSpPr>
          <p:spPr>
            <a:xfrm>
              <a:off x="4702301" y="2398013"/>
              <a:ext cx="10490525" cy="737870"/>
            </a:xfrm>
            <a:custGeom>
              <a:avLst/>
              <a:gdLst/>
              <a:ahLst/>
              <a:cxnLst/>
              <a:rect l="l" t="t" r="r" b="b"/>
              <a:pathLst>
                <a:path w="8495030" h="737869">
                  <a:moveTo>
                    <a:pt x="8371840" y="0"/>
                  </a:moveTo>
                  <a:lnTo>
                    <a:pt x="122936" y="0"/>
                  </a:lnTo>
                  <a:lnTo>
                    <a:pt x="75062" y="9653"/>
                  </a:lnTo>
                  <a:lnTo>
                    <a:pt x="35988" y="35988"/>
                  </a:lnTo>
                  <a:lnTo>
                    <a:pt x="9653" y="75062"/>
                  </a:lnTo>
                  <a:lnTo>
                    <a:pt x="0" y="122935"/>
                  </a:lnTo>
                  <a:lnTo>
                    <a:pt x="0" y="614679"/>
                  </a:lnTo>
                  <a:lnTo>
                    <a:pt x="9653" y="662553"/>
                  </a:lnTo>
                  <a:lnTo>
                    <a:pt x="35988" y="701627"/>
                  </a:lnTo>
                  <a:lnTo>
                    <a:pt x="75062" y="727962"/>
                  </a:lnTo>
                  <a:lnTo>
                    <a:pt x="122936" y="737615"/>
                  </a:lnTo>
                  <a:lnTo>
                    <a:pt x="8371840" y="737615"/>
                  </a:lnTo>
                  <a:lnTo>
                    <a:pt x="8419713" y="727962"/>
                  </a:lnTo>
                  <a:lnTo>
                    <a:pt x="8458787" y="701627"/>
                  </a:lnTo>
                  <a:lnTo>
                    <a:pt x="8485122" y="662553"/>
                  </a:lnTo>
                  <a:lnTo>
                    <a:pt x="8494776" y="614679"/>
                  </a:lnTo>
                  <a:lnTo>
                    <a:pt x="8494776" y="122935"/>
                  </a:lnTo>
                  <a:lnTo>
                    <a:pt x="8485122" y="75062"/>
                  </a:lnTo>
                  <a:lnTo>
                    <a:pt x="8458787" y="35988"/>
                  </a:lnTo>
                  <a:lnTo>
                    <a:pt x="8419713" y="9653"/>
                  </a:lnTo>
                  <a:lnTo>
                    <a:pt x="8371840" y="0"/>
                  </a:lnTo>
                  <a:close/>
                </a:path>
              </a:pathLst>
            </a:custGeom>
            <a:solidFill>
              <a:srgbClr val="122F7A"/>
            </a:solidFill>
          </p:spPr>
          <p:txBody>
            <a:bodyPr wrap="square" lIns="0" tIns="0" rIns="0" bIns="0" rtlCol="0"/>
            <a:lstStyle/>
            <a:p>
              <a:endParaRPr/>
            </a:p>
          </p:txBody>
        </p:sp>
        <p:sp>
          <p:nvSpPr>
            <p:cNvPr id="8" name="object 6">
              <a:extLst>
                <a:ext uri="{FF2B5EF4-FFF2-40B4-BE49-F238E27FC236}">
                  <a16:creationId xmlns:a16="http://schemas.microsoft.com/office/drawing/2014/main" id="{FB99B1EA-5153-B486-8962-C408837E0BFB}"/>
                </a:ext>
              </a:extLst>
            </p:cNvPr>
            <p:cNvSpPr/>
            <p:nvPr/>
          </p:nvSpPr>
          <p:spPr>
            <a:xfrm>
              <a:off x="4702302" y="2398013"/>
              <a:ext cx="10490526" cy="737870"/>
            </a:xfrm>
            <a:custGeom>
              <a:avLst/>
              <a:gdLst/>
              <a:ahLst/>
              <a:cxnLst/>
              <a:rect l="l" t="t" r="r" b="b"/>
              <a:pathLst>
                <a:path w="8495030" h="737869">
                  <a:moveTo>
                    <a:pt x="0" y="122935"/>
                  </a:moveTo>
                  <a:lnTo>
                    <a:pt x="9653" y="75062"/>
                  </a:lnTo>
                  <a:lnTo>
                    <a:pt x="35988" y="35988"/>
                  </a:lnTo>
                  <a:lnTo>
                    <a:pt x="75062" y="9653"/>
                  </a:lnTo>
                  <a:lnTo>
                    <a:pt x="122936" y="0"/>
                  </a:lnTo>
                  <a:lnTo>
                    <a:pt x="8371840" y="0"/>
                  </a:lnTo>
                  <a:lnTo>
                    <a:pt x="8419713" y="9653"/>
                  </a:lnTo>
                  <a:lnTo>
                    <a:pt x="8458787" y="35988"/>
                  </a:lnTo>
                  <a:lnTo>
                    <a:pt x="8485122" y="75062"/>
                  </a:lnTo>
                  <a:lnTo>
                    <a:pt x="8494776" y="122935"/>
                  </a:lnTo>
                  <a:lnTo>
                    <a:pt x="8494776" y="614679"/>
                  </a:lnTo>
                  <a:lnTo>
                    <a:pt x="8485122" y="662553"/>
                  </a:lnTo>
                  <a:lnTo>
                    <a:pt x="8458787" y="701627"/>
                  </a:lnTo>
                  <a:lnTo>
                    <a:pt x="8419713" y="727962"/>
                  </a:lnTo>
                  <a:lnTo>
                    <a:pt x="8371840" y="737615"/>
                  </a:lnTo>
                  <a:lnTo>
                    <a:pt x="122936" y="737615"/>
                  </a:lnTo>
                  <a:lnTo>
                    <a:pt x="75062" y="727962"/>
                  </a:lnTo>
                  <a:lnTo>
                    <a:pt x="35988" y="701627"/>
                  </a:lnTo>
                  <a:lnTo>
                    <a:pt x="9653" y="662553"/>
                  </a:lnTo>
                  <a:lnTo>
                    <a:pt x="0" y="614679"/>
                  </a:lnTo>
                  <a:lnTo>
                    <a:pt x="0" y="122935"/>
                  </a:lnTo>
                  <a:close/>
                </a:path>
              </a:pathLst>
            </a:custGeom>
            <a:ln w="25400">
              <a:solidFill>
                <a:srgbClr val="122F7A"/>
              </a:solidFill>
            </a:ln>
          </p:spPr>
          <p:txBody>
            <a:bodyPr wrap="square" lIns="0" tIns="0" rIns="0" bIns="0" rtlCol="0"/>
            <a:lstStyle/>
            <a:p>
              <a:endParaRPr/>
            </a:p>
          </p:txBody>
        </p:sp>
        <p:sp>
          <p:nvSpPr>
            <p:cNvPr id="9" name="object 7">
              <a:extLst>
                <a:ext uri="{FF2B5EF4-FFF2-40B4-BE49-F238E27FC236}">
                  <a16:creationId xmlns:a16="http://schemas.microsoft.com/office/drawing/2014/main" id="{B05450B0-B84A-2058-ABA4-CD3CBBD4FAD3}"/>
                </a:ext>
              </a:extLst>
            </p:cNvPr>
            <p:cNvSpPr/>
            <p:nvPr/>
          </p:nvSpPr>
          <p:spPr>
            <a:xfrm>
              <a:off x="4095749" y="3900678"/>
              <a:ext cx="12136120" cy="629920"/>
            </a:xfrm>
            <a:custGeom>
              <a:avLst/>
              <a:gdLst/>
              <a:ahLst/>
              <a:cxnLst/>
              <a:rect l="l" t="t" r="r" b="b"/>
              <a:pathLst>
                <a:path w="12136119" h="629920">
                  <a:moveTo>
                    <a:pt x="0" y="629412"/>
                  </a:moveTo>
                  <a:lnTo>
                    <a:pt x="12135612" y="629412"/>
                  </a:lnTo>
                  <a:lnTo>
                    <a:pt x="12135612" y="0"/>
                  </a:lnTo>
                  <a:lnTo>
                    <a:pt x="0" y="0"/>
                  </a:lnTo>
                  <a:lnTo>
                    <a:pt x="0" y="629412"/>
                  </a:lnTo>
                  <a:close/>
                </a:path>
              </a:pathLst>
            </a:custGeom>
            <a:ln w="25400">
              <a:solidFill>
                <a:srgbClr val="ECC607"/>
              </a:solidFill>
            </a:ln>
          </p:spPr>
          <p:txBody>
            <a:bodyPr wrap="square" lIns="0" tIns="0" rIns="0" bIns="0" rtlCol="0"/>
            <a:lstStyle/>
            <a:p>
              <a:endParaRPr/>
            </a:p>
          </p:txBody>
        </p:sp>
        <p:sp>
          <p:nvSpPr>
            <p:cNvPr id="10" name="object 8">
              <a:extLst>
                <a:ext uri="{FF2B5EF4-FFF2-40B4-BE49-F238E27FC236}">
                  <a16:creationId xmlns:a16="http://schemas.microsoft.com/office/drawing/2014/main" id="{E55A2249-E9FE-5CBF-D4EE-9D843E9A7260}"/>
                </a:ext>
              </a:extLst>
            </p:cNvPr>
            <p:cNvSpPr/>
            <p:nvPr/>
          </p:nvSpPr>
          <p:spPr>
            <a:xfrm>
              <a:off x="4702302" y="3531869"/>
              <a:ext cx="10490524" cy="737870"/>
            </a:xfrm>
            <a:custGeom>
              <a:avLst/>
              <a:gdLst/>
              <a:ahLst/>
              <a:cxnLst/>
              <a:rect l="l" t="t" r="r" b="b"/>
              <a:pathLst>
                <a:path w="8495030" h="737870">
                  <a:moveTo>
                    <a:pt x="8371840" y="0"/>
                  </a:moveTo>
                  <a:lnTo>
                    <a:pt x="122936" y="0"/>
                  </a:lnTo>
                  <a:lnTo>
                    <a:pt x="75062" y="9653"/>
                  </a:lnTo>
                  <a:lnTo>
                    <a:pt x="35988" y="35988"/>
                  </a:lnTo>
                  <a:lnTo>
                    <a:pt x="9653" y="75062"/>
                  </a:lnTo>
                  <a:lnTo>
                    <a:pt x="0" y="122935"/>
                  </a:lnTo>
                  <a:lnTo>
                    <a:pt x="0" y="614679"/>
                  </a:lnTo>
                  <a:lnTo>
                    <a:pt x="9653" y="662553"/>
                  </a:lnTo>
                  <a:lnTo>
                    <a:pt x="35988" y="701627"/>
                  </a:lnTo>
                  <a:lnTo>
                    <a:pt x="75062" y="727962"/>
                  </a:lnTo>
                  <a:lnTo>
                    <a:pt x="122936" y="737615"/>
                  </a:lnTo>
                  <a:lnTo>
                    <a:pt x="8371840" y="737615"/>
                  </a:lnTo>
                  <a:lnTo>
                    <a:pt x="8419713" y="727962"/>
                  </a:lnTo>
                  <a:lnTo>
                    <a:pt x="8458787" y="701627"/>
                  </a:lnTo>
                  <a:lnTo>
                    <a:pt x="8485122" y="662553"/>
                  </a:lnTo>
                  <a:lnTo>
                    <a:pt x="8494776" y="614679"/>
                  </a:lnTo>
                  <a:lnTo>
                    <a:pt x="8494776" y="122935"/>
                  </a:lnTo>
                  <a:lnTo>
                    <a:pt x="8485122" y="75062"/>
                  </a:lnTo>
                  <a:lnTo>
                    <a:pt x="8458787" y="35988"/>
                  </a:lnTo>
                  <a:lnTo>
                    <a:pt x="8419713" y="9653"/>
                  </a:lnTo>
                  <a:lnTo>
                    <a:pt x="8371840" y="0"/>
                  </a:lnTo>
                  <a:close/>
                </a:path>
              </a:pathLst>
            </a:custGeom>
            <a:solidFill>
              <a:srgbClr val="122F7A"/>
            </a:solidFill>
          </p:spPr>
          <p:txBody>
            <a:bodyPr wrap="square" lIns="0" tIns="0" rIns="0" bIns="0" rtlCol="0"/>
            <a:lstStyle/>
            <a:p>
              <a:endParaRPr/>
            </a:p>
          </p:txBody>
        </p:sp>
        <p:sp>
          <p:nvSpPr>
            <p:cNvPr id="11" name="object 9">
              <a:extLst>
                <a:ext uri="{FF2B5EF4-FFF2-40B4-BE49-F238E27FC236}">
                  <a16:creationId xmlns:a16="http://schemas.microsoft.com/office/drawing/2014/main" id="{46393312-669E-FBAF-1B4E-17B30E5F2A67}"/>
                </a:ext>
              </a:extLst>
            </p:cNvPr>
            <p:cNvSpPr/>
            <p:nvPr/>
          </p:nvSpPr>
          <p:spPr>
            <a:xfrm>
              <a:off x="4702302" y="3531869"/>
              <a:ext cx="10490526" cy="737870"/>
            </a:xfrm>
            <a:custGeom>
              <a:avLst/>
              <a:gdLst/>
              <a:ahLst/>
              <a:cxnLst/>
              <a:rect l="l" t="t" r="r" b="b"/>
              <a:pathLst>
                <a:path w="8495030" h="737870">
                  <a:moveTo>
                    <a:pt x="0" y="122935"/>
                  </a:moveTo>
                  <a:lnTo>
                    <a:pt x="9653" y="75062"/>
                  </a:lnTo>
                  <a:lnTo>
                    <a:pt x="35988" y="35988"/>
                  </a:lnTo>
                  <a:lnTo>
                    <a:pt x="75062" y="9653"/>
                  </a:lnTo>
                  <a:lnTo>
                    <a:pt x="122936" y="0"/>
                  </a:lnTo>
                  <a:lnTo>
                    <a:pt x="8371840" y="0"/>
                  </a:lnTo>
                  <a:lnTo>
                    <a:pt x="8419713" y="9653"/>
                  </a:lnTo>
                  <a:lnTo>
                    <a:pt x="8458787" y="35988"/>
                  </a:lnTo>
                  <a:lnTo>
                    <a:pt x="8485122" y="75062"/>
                  </a:lnTo>
                  <a:lnTo>
                    <a:pt x="8494776" y="122935"/>
                  </a:lnTo>
                  <a:lnTo>
                    <a:pt x="8494776" y="614679"/>
                  </a:lnTo>
                  <a:lnTo>
                    <a:pt x="8485122" y="662553"/>
                  </a:lnTo>
                  <a:lnTo>
                    <a:pt x="8458787" y="701627"/>
                  </a:lnTo>
                  <a:lnTo>
                    <a:pt x="8419713" y="727962"/>
                  </a:lnTo>
                  <a:lnTo>
                    <a:pt x="8371840" y="737615"/>
                  </a:lnTo>
                  <a:lnTo>
                    <a:pt x="122936" y="737615"/>
                  </a:lnTo>
                  <a:lnTo>
                    <a:pt x="75062" y="727962"/>
                  </a:lnTo>
                  <a:lnTo>
                    <a:pt x="35988" y="701627"/>
                  </a:lnTo>
                  <a:lnTo>
                    <a:pt x="9653" y="662553"/>
                  </a:lnTo>
                  <a:lnTo>
                    <a:pt x="0" y="614679"/>
                  </a:lnTo>
                  <a:lnTo>
                    <a:pt x="0" y="122935"/>
                  </a:lnTo>
                  <a:close/>
                </a:path>
              </a:pathLst>
            </a:custGeom>
            <a:ln w="25400">
              <a:solidFill>
                <a:srgbClr val="122F7A"/>
              </a:solidFill>
            </a:ln>
          </p:spPr>
          <p:txBody>
            <a:bodyPr wrap="square" lIns="0" tIns="0" rIns="0" bIns="0" rtlCol="0"/>
            <a:lstStyle/>
            <a:p>
              <a:endParaRPr/>
            </a:p>
          </p:txBody>
        </p:sp>
        <p:sp>
          <p:nvSpPr>
            <p:cNvPr id="12" name="object 10">
              <a:extLst>
                <a:ext uri="{FF2B5EF4-FFF2-40B4-BE49-F238E27FC236}">
                  <a16:creationId xmlns:a16="http://schemas.microsoft.com/office/drawing/2014/main" id="{BF94F4BA-1F0A-D697-DF72-7EAEB8ACA6CD}"/>
                </a:ext>
              </a:extLst>
            </p:cNvPr>
            <p:cNvSpPr/>
            <p:nvPr/>
          </p:nvSpPr>
          <p:spPr>
            <a:xfrm>
              <a:off x="4095749" y="5034533"/>
              <a:ext cx="12136120" cy="629920"/>
            </a:xfrm>
            <a:custGeom>
              <a:avLst/>
              <a:gdLst/>
              <a:ahLst/>
              <a:cxnLst/>
              <a:rect l="l" t="t" r="r" b="b"/>
              <a:pathLst>
                <a:path w="12136119" h="629920">
                  <a:moveTo>
                    <a:pt x="12135612" y="0"/>
                  </a:moveTo>
                  <a:lnTo>
                    <a:pt x="0" y="0"/>
                  </a:lnTo>
                  <a:lnTo>
                    <a:pt x="0" y="629412"/>
                  </a:lnTo>
                  <a:lnTo>
                    <a:pt x="12135612" y="629412"/>
                  </a:lnTo>
                  <a:lnTo>
                    <a:pt x="12135612" y="0"/>
                  </a:lnTo>
                  <a:close/>
                </a:path>
              </a:pathLst>
            </a:custGeom>
            <a:solidFill>
              <a:srgbClr val="FFFFFF">
                <a:alpha val="90194"/>
              </a:srgbClr>
            </a:solidFill>
          </p:spPr>
          <p:txBody>
            <a:bodyPr wrap="square" lIns="0" tIns="0" rIns="0" bIns="0" rtlCol="0"/>
            <a:lstStyle/>
            <a:p>
              <a:endParaRPr/>
            </a:p>
          </p:txBody>
        </p:sp>
        <p:sp>
          <p:nvSpPr>
            <p:cNvPr id="13" name="object 11">
              <a:extLst>
                <a:ext uri="{FF2B5EF4-FFF2-40B4-BE49-F238E27FC236}">
                  <a16:creationId xmlns:a16="http://schemas.microsoft.com/office/drawing/2014/main" id="{D1053E01-7DE0-AC0D-355E-A6049A522D75}"/>
                </a:ext>
              </a:extLst>
            </p:cNvPr>
            <p:cNvSpPr/>
            <p:nvPr/>
          </p:nvSpPr>
          <p:spPr>
            <a:xfrm>
              <a:off x="4095749" y="5034533"/>
              <a:ext cx="12136120" cy="629920"/>
            </a:xfrm>
            <a:custGeom>
              <a:avLst/>
              <a:gdLst/>
              <a:ahLst/>
              <a:cxnLst/>
              <a:rect l="l" t="t" r="r" b="b"/>
              <a:pathLst>
                <a:path w="12136119" h="629920">
                  <a:moveTo>
                    <a:pt x="0" y="629412"/>
                  </a:moveTo>
                  <a:lnTo>
                    <a:pt x="12135612" y="629412"/>
                  </a:lnTo>
                  <a:lnTo>
                    <a:pt x="12135612" y="0"/>
                  </a:lnTo>
                  <a:lnTo>
                    <a:pt x="0" y="0"/>
                  </a:lnTo>
                  <a:lnTo>
                    <a:pt x="0" y="629412"/>
                  </a:lnTo>
                  <a:close/>
                </a:path>
              </a:pathLst>
            </a:custGeom>
            <a:ln w="25400">
              <a:solidFill>
                <a:srgbClr val="ECC607"/>
              </a:solidFill>
            </a:ln>
          </p:spPr>
          <p:txBody>
            <a:bodyPr wrap="square" lIns="0" tIns="0" rIns="0" bIns="0" rtlCol="0"/>
            <a:lstStyle/>
            <a:p>
              <a:endParaRPr/>
            </a:p>
          </p:txBody>
        </p:sp>
        <p:sp>
          <p:nvSpPr>
            <p:cNvPr id="14" name="object 12">
              <a:extLst>
                <a:ext uri="{FF2B5EF4-FFF2-40B4-BE49-F238E27FC236}">
                  <a16:creationId xmlns:a16="http://schemas.microsoft.com/office/drawing/2014/main" id="{8D183230-13BC-8DB5-52BC-2C0BB3FA3C8E}"/>
                </a:ext>
              </a:extLst>
            </p:cNvPr>
            <p:cNvSpPr/>
            <p:nvPr/>
          </p:nvSpPr>
          <p:spPr>
            <a:xfrm>
              <a:off x="4702302" y="4665726"/>
              <a:ext cx="10490526" cy="737870"/>
            </a:xfrm>
            <a:custGeom>
              <a:avLst/>
              <a:gdLst/>
              <a:ahLst/>
              <a:cxnLst/>
              <a:rect l="l" t="t" r="r" b="b"/>
              <a:pathLst>
                <a:path w="8495030" h="737870">
                  <a:moveTo>
                    <a:pt x="8371840" y="0"/>
                  </a:moveTo>
                  <a:lnTo>
                    <a:pt x="122936" y="0"/>
                  </a:lnTo>
                  <a:lnTo>
                    <a:pt x="75062" y="9653"/>
                  </a:lnTo>
                  <a:lnTo>
                    <a:pt x="35988" y="35988"/>
                  </a:lnTo>
                  <a:lnTo>
                    <a:pt x="9653" y="75062"/>
                  </a:lnTo>
                  <a:lnTo>
                    <a:pt x="0" y="122936"/>
                  </a:lnTo>
                  <a:lnTo>
                    <a:pt x="0" y="614679"/>
                  </a:lnTo>
                  <a:lnTo>
                    <a:pt x="9653" y="662553"/>
                  </a:lnTo>
                  <a:lnTo>
                    <a:pt x="35988" y="701627"/>
                  </a:lnTo>
                  <a:lnTo>
                    <a:pt x="75062" y="727962"/>
                  </a:lnTo>
                  <a:lnTo>
                    <a:pt x="122936" y="737615"/>
                  </a:lnTo>
                  <a:lnTo>
                    <a:pt x="8371840" y="737615"/>
                  </a:lnTo>
                  <a:lnTo>
                    <a:pt x="8419713" y="727962"/>
                  </a:lnTo>
                  <a:lnTo>
                    <a:pt x="8458787" y="701627"/>
                  </a:lnTo>
                  <a:lnTo>
                    <a:pt x="8485122" y="662553"/>
                  </a:lnTo>
                  <a:lnTo>
                    <a:pt x="8494776" y="614679"/>
                  </a:lnTo>
                  <a:lnTo>
                    <a:pt x="8494776" y="122936"/>
                  </a:lnTo>
                  <a:lnTo>
                    <a:pt x="8485122" y="75062"/>
                  </a:lnTo>
                  <a:lnTo>
                    <a:pt x="8458787" y="35988"/>
                  </a:lnTo>
                  <a:lnTo>
                    <a:pt x="8419713" y="9653"/>
                  </a:lnTo>
                  <a:lnTo>
                    <a:pt x="8371840" y="0"/>
                  </a:lnTo>
                  <a:close/>
                </a:path>
              </a:pathLst>
            </a:custGeom>
            <a:solidFill>
              <a:srgbClr val="122F7A"/>
            </a:solidFill>
          </p:spPr>
          <p:txBody>
            <a:bodyPr wrap="square" lIns="0" tIns="0" rIns="0" bIns="0" rtlCol="0"/>
            <a:lstStyle/>
            <a:p>
              <a:endParaRPr/>
            </a:p>
          </p:txBody>
        </p:sp>
        <p:sp>
          <p:nvSpPr>
            <p:cNvPr id="15" name="object 13">
              <a:extLst>
                <a:ext uri="{FF2B5EF4-FFF2-40B4-BE49-F238E27FC236}">
                  <a16:creationId xmlns:a16="http://schemas.microsoft.com/office/drawing/2014/main" id="{D571E962-5B28-B90A-36D6-EFB04993B5F5}"/>
                </a:ext>
              </a:extLst>
            </p:cNvPr>
            <p:cNvSpPr/>
            <p:nvPr/>
          </p:nvSpPr>
          <p:spPr>
            <a:xfrm>
              <a:off x="4702302" y="4665726"/>
              <a:ext cx="8495030" cy="737870"/>
            </a:xfrm>
            <a:custGeom>
              <a:avLst/>
              <a:gdLst/>
              <a:ahLst/>
              <a:cxnLst/>
              <a:rect l="l" t="t" r="r" b="b"/>
              <a:pathLst>
                <a:path w="8495030" h="737870">
                  <a:moveTo>
                    <a:pt x="0" y="122936"/>
                  </a:moveTo>
                  <a:lnTo>
                    <a:pt x="9653" y="75062"/>
                  </a:lnTo>
                  <a:lnTo>
                    <a:pt x="35988" y="35988"/>
                  </a:lnTo>
                  <a:lnTo>
                    <a:pt x="75062" y="9653"/>
                  </a:lnTo>
                  <a:lnTo>
                    <a:pt x="122936" y="0"/>
                  </a:lnTo>
                  <a:lnTo>
                    <a:pt x="8371840" y="0"/>
                  </a:lnTo>
                  <a:lnTo>
                    <a:pt x="8419713" y="9653"/>
                  </a:lnTo>
                  <a:lnTo>
                    <a:pt x="8458787" y="35988"/>
                  </a:lnTo>
                  <a:lnTo>
                    <a:pt x="8485122" y="75062"/>
                  </a:lnTo>
                  <a:lnTo>
                    <a:pt x="8494776" y="122936"/>
                  </a:lnTo>
                  <a:lnTo>
                    <a:pt x="8494776" y="614679"/>
                  </a:lnTo>
                  <a:lnTo>
                    <a:pt x="8485122" y="662553"/>
                  </a:lnTo>
                  <a:lnTo>
                    <a:pt x="8458787" y="701627"/>
                  </a:lnTo>
                  <a:lnTo>
                    <a:pt x="8419713" y="727962"/>
                  </a:lnTo>
                  <a:lnTo>
                    <a:pt x="8371840" y="737615"/>
                  </a:lnTo>
                  <a:lnTo>
                    <a:pt x="122936" y="737615"/>
                  </a:lnTo>
                  <a:lnTo>
                    <a:pt x="75062" y="727962"/>
                  </a:lnTo>
                  <a:lnTo>
                    <a:pt x="35988" y="701627"/>
                  </a:lnTo>
                  <a:lnTo>
                    <a:pt x="9653" y="662553"/>
                  </a:lnTo>
                  <a:lnTo>
                    <a:pt x="0" y="614679"/>
                  </a:lnTo>
                  <a:lnTo>
                    <a:pt x="0" y="122936"/>
                  </a:lnTo>
                  <a:close/>
                </a:path>
              </a:pathLst>
            </a:custGeom>
            <a:ln w="25400">
              <a:solidFill>
                <a:srgbClr val="122F7A"/>
              </a:solidFill>
            </a:ln>
          </p:spPr>
          <p:txBody>
            <a:bodyPr wrap="square" lIns="0" tIns="0" rIns="0" bIns="0" rtlCol="0"/>
            <a:lstStyle/>
            <a:p>
              <a:endParaRPr/>
            </a:p>
          </p:txBody>
        </p:sp>
        <p:sp>
          <p:nvSpPr>
            <p:cNvPr id="16" name="object 14">
              <a:extLst>
                <a:ext uri="{FF2B5EF4-FFF2-40B4-BE49-F238E27FC236}">
                  <a16:creationId xmlns:a16="http://schemas.microsoft.com/office/drawing/2014/main" id="{2C046831-7374-830E-3AB7-34242924A42D}"/>
                </a:ext>
              </a:extLst>
            </p:cNvPr>
            <p:cNvSpPr/>
            <p:nvPr/>
          </p:nvSpPr>
          <p:spPr>
            <a:xfrm>
              <a:off x="4095749" y="6168389"/>
              <a:ext cx="12136120" cy="629920"/>
            </a:xfrm>
            <a:custGeom>
              <a:avLst/>
              <a:gdLst/>
              <a:ahLst/>
              <a:cxnLst/>
              <a:rect l="l" t="t" r="r" b="b"/>
              <a:pathLst>
                <a:path w="12136119" h="629920">
                  <a:moveTo>
                    <a:pt x="12135612" y="0"/>
                  </a:moveTo>
                  <a:lnTo>
                    <a:pt x="0" y="0"/>
                  </a:lnTo>
                  <a:lnTo>
                    <a:pt x="0" y="629412"/>
                  </a:lnTo>
                  <a:lnTo>
                    <a:pt x="12135612" y="629412"/>
                  </a:lnTo>
                  <a:lnTo>
                    <a:pt x="12135612" y="0"/>
                  </a:lnTo>
                  <a:close/>
                </a:path>
              </a:pathLst>
            </a:custGeom>
            <a:solidFill>
              <a:srgbClr val="FFFFFF">
                <a:alpha val="90194"/>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ADCB030D-2A78-646E-8421-1CFD1502B124}"/>
                </a:ext>
              </a:extLst>
            </p:cNvPr>
            <p:cNvSpPr/>
            <p:nvPr/>
          </p:nvSpPr>
          <p:spPr>
            <a:xfrm>
              <a:off x="4095749" y="6168389"/>
              <a:ext cx="12136120" cy="629920"/>
            </a:xfrm>
            <a:custGeom>
              <a:avLst/>
              <a:gdLst/>
              <a:ahLst/>
              <a:cxnLst/>
              <a:rect l="l" t="t" r="r" b="b"/>
              <a:pathLst>
                <a:path w="12136119" h="629920">
                  <a:moveTo>
                    <a:pt x="0" y="629412"/>
                  </a:moveTo>
                  <a:lnTo>
                    <a:pt x="12135612" y="629412"/>
                  </a:lnTo>
                  <a:lnTo>
                    <a:pt x="12135612" y="0"/>
                  </a:lnTo>
                  <a:lnTo>
                    <a:pt x="0" y="0"/>
                  </a:lnTo>
                  <a:lnTo>
                    <a:pt x="0" y="629412"/>
                  </a:lnTo>
                  <a:close/>
                </a:path>
              </a:pathLst>
            </a:custGeom>
            <a:ln w="25400">
              <a:solidFill>
                <a:srgbClr val="ECC607"/>
              </a:solidFill>
            </a:ln>
          </p:spPr>
          <p:txBody>
            <a:bodyPr wrap="square" lIns="0" tIns="0" rIns="0" bIns="0" rtlCol="0"/>
            <a:lstStyle/>
            <a:p>
              <a:endParaRPr/>
            </a:p>
          </p:txBody>
        </p:sp>
        <p:sp>
          <p:nvSpPr>
            <p:cNvPr id="18" name="object 16">
              <a:extLst>
                <a:ext uri="{FF2B5EF4-FFF2-40B4-BE49-F238E27FC236}">
                  <a16:creationId xmlns:a16="http://schemas.microsoft.com/office/drawing/2014/main" id="{23E39633-2A08-5E8B-F455-F6B920CAECCD}"/>
                </a:ext>
              </a:extLst>
            </p:cNvPr>
            <p:cNvSpPr/>
            <p:nvPr/>
          </p:nvSpPr>
          <p:spPr>
            <a:xfrm>
              <a:off x="4702302" y="5799582"/>
              <a:ext cx="10490524" cy="737870"/>
            </a:xfrm>
            <a:custGeom>
              <a:avLst/>
              <a:gdLst/>
              <a:ahLst/>
              <a:cxnLst/>
              <a:rect l="l" t="t" r="r" b="b"/>
              <a:pathLst>
                <a:path w="8495030" h="737870">
                  <a:moveTo>
                    <a:pt x="8371840" y="0"/>
                  </a:moveTo>
                  <a:lnTo>
                    <a:pt x="122936" y="0"/>
                  </a:lnTo>
                  <a:lnTo>
                    <a:pt x="75062" y="9653"/>
                  </a:lnTo>
                  <a:lnTo>
                    <a:pt x="35988" y="35988"/>
                  </a:lnTo>
                  <a:lnTo>
                    <a:pt x="9653" y="75062"/>
                  </a:lnTo>
                  <a:lnTo>
                    <a:pt x="0" y="122935"/>
                  </a:lnTo>
                  <a:lnTo>
                    <a:pt x="0" y="614679"/>
                  </a:lnTo>
                  <a:lnTo>
                    <a:pt x="9653" y="662553"/>
                  </a:lnTo>
                  <a:lnTo>
                    <a:pt x="35988" y="701627"/>
                  </a:lnTo>
                  <a:lnTo>
                    <a:pt x="75062" y="727962"/>
                  </a:lnTo>
                  <a:lnTo>
                    <a:pt x="122936" y="737615"/>
                  </a:lnTo>
                  <a:lnTo>
                    <a:pt x="8371840" y="737615"/>
                  </a:lnTo>
                  <a:lnTo>
                    <a:pt x="8419713" y="727962"/>
                  </a:lnTo>
                  <a:lnTo>
                    <a:pt x="8458787" y="701627"/>
                  </a:lnTo>
                  <a:lnTo>
                    <a:pt x="8485122" y="662553"/>
                  </a:lnTo>
                  <a:lnTo>
                    <a:pt x="8494776" y="614679"/>
                  </a:lnTo>
                  <a:lnTo>
                    <a:pt x="8494776" y="122935"/>
                  </a:lnTo>
                  <a:lnTo>
                    <a:pt x="8485122" y="75062"/>
                  </a:lnTo>
                  <a:lnTo>
                    <a:pt x="8458787" y="35988"/>
                  </a:lnTo>
                  <a:lnTo>
                    <a:pt x="8419713" y="9653"/>
                  </a:lnTo>
                  <a:lnTo>
                    <a:pt x="8371840" y="0"/>
                  </a:lnTo>
                  <a:close/>
                </a:path>
              </a:pathLst>
            </a:custGeom>
            <a:solidFill>
              <a:srgbClr val="122F7A"/>
            </a:solidFill>
          </p:spPr>
          <p:txBody>
            <a:bodyPr wrap="square" lIns="0" tIns="0" rIns="0" bIns="0" rtlCol="0"/>
            <a:lstStyle/>
            <a:p>
              <a:endParaRPr/>
            </a:p>
          </p:txBody>
        </p:sp>
        <p:sp>
          <p:nvSpPr>
            <p:cNvPr id="19" name="object 17">
              <a:extLst>
                <a:ext uri="{FF2B5EF4-FFF2-40B4-BE49-F238E27FC236}">
                  <a16:creationId xmlns:a16="http://schemas.microsoft.com/office/drawing/2014/main" id="{6DBE617C-E8FC-8AAA-A4F6-FDEE10F67225}"/>
                </a:ext>
              </a:extLst>
            </p:cNvPr>
            <p:cNvSpPr/>
            <p:nvPr/>
          </p:nvSpPr>
          <p:spPr>
            <a:xfrm>
              <a:off x="4702302" y="5799582"/>
              <a:ext cx="10490526" cy="737870"/>
            </a:xfrm>
            <a:custGeom>
              <a:avLst/>
              <a:gdLst/>
              <a:ahLst/>
              <a:cxnLst/>
              <a:rect l="l" t="t" r="r" b="b"/>
              <a:pathLst>
                <a:path w="8495030" h="737870">
                  <a:moveTo>
                    <a:pt x="0" y="122935"/>
                  </a:moveTo>
                  <a:lnTo>
                    <a:pt x="9653" y="75062"/>
                  </a:lnTo>
                  <a:lnTo>
                    <a:pt x="35988" y="35988"/>
                  </a:lnTo>
                  <a:lnTo>
                    <a:pt x="75062" y="9653"/>
                  </a:lnTo>
                  <a:lnTo>
                    <a:pt x="122936" y="0"/>
                  </a:lnTo>
                  <a:lnTo>
                    <a:pt x="8371840" y="0"/>
                  </a:lnTo>
                  <a:lnTo>
                    <a:pt x="8419713" y="9653"/>
                  </a:lnTo>
                  <a:lnTo>
                    <a:pt x="8458787" y="35988"/>
                  </a:lnTo>
                  <a:lnTo>
                    <a:pt x="8485122" y="75062"/>
                  </a:lnTo>
                  <a:lnTo>
                    <a:pt x="8494776" y="122935"/>
                  </a:lnTo>
                  <a:lnTo>
                    <a:pt x="8494776" y="614679"/>
                  </a:lnTo>
                  <a:lnTo>
                    <a:pt x="8485122" y="662553"/>
                  </a:lnTo>
                  <a:lnTo>
                    <a:pt x="8458787" y="701627"/>
                  </a:lnTo>
                  <a:lnTo>
                    <a:pt x="8419713" y="727962"/>
                  </a:lnTo>
                  <a:lnTo>
                    <a:pt x="8371840" y="737615"/>
                  </a:lnTo>
                  <a:lnTo>
                    <a:pt x="122936" y="737615"/>
                  </a:lnTo>
                  <a:lnTo>
                    <a:pt x="75062" y="727962"/>
                  </a:lnTo>
                  <a:lnTo>
                    <a:pt x="35988" y="701627"/>
                  </a:lnTo>
                  <a:lnTo>
                    <a:pt x="9653" y="662553"/>
                  </a:lnTo>
                  <a:lnTo>
                    <a:pt x="0" y="614679"/>
                  </a:lnTo>
                  <a:lnTo>
                    <a:pt x="0" y="122935"/>
                  </a:lnTo>
                  <a:close/>
                </a:path>
              </a:pathLst>
            </a:custGeom>
            <a:ln w="25400">
              <a:solidFill>
                <a:srgbClr val="122F7A"/>
              </a:solidFill>
            </a:ln>
          </p:spPr>
          <p:txBody>
            <a:bodyPr wrap="square" lIns="0" tIns="0" rIns="0" bIns="0" rtlCol="0"/>
            <a:lstStyle/>
            <a:p>
              <a:endParaRPr/>
            </a:p>
          </p:txBody>
        </p:sp>
      </p:grpSp>
      <p:sp>
        <p:nvSpPr>
          <p:cNvPr id="20" name="object 18">
            <a:extLst>
              <a:ext uri="{FF2B5EF4-FFF2-40B4-BE49-F238E27FC236}">
                <a16:creationId xmlns:a16="http://schemas.microsoft.com/office/drawing/2014/main" id="{51153877-7622-7C86-6B83-13F8D54123CB}"/>
              </a:ext>
            </a:extLst>
          </p:cNvPr>
          <p:cNvSpPr txBox="1">
            <a:spLocks/>
          </p:cNvSpPr>
          <p:nvPr/>
        </p:nvSpPr>
        <p:spPr>
          <a:xfrm>
            <a:off x="2362200" y="735600"/>
            <a:ext cx="14325599" cy="1026948"/>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760"/>
              </a:lnSpc>
              <a:spcBef>
                <a:spcPts val="100"/>
              </a:spcBef>
            </a:pPr>
            <a:r>
              <a:rPr lang="pt-BR" sz="4583" b="1" dirty="0">
                <a:solidFill>
                  <a:srgbClr val="000000"/>
                </a:solidFill>
                <a:latin typeface="Open Sans Bold"/>
                <a:ea typeface="Open Sans Bold"/>
                <a:cs typeface="Open Sans Bold"/>
              </a:rPr>
              <a:t>Reação Contrária às Práticas de ESG -</a:t>
            </a:r>
          </a:p>
          <a:p>
            <a:pPr>
              <a:lnSpc>
                <a:spcPts val="3940"/>
              </a:lnSpc>
            </a:pPr>
            <a:r>
              <a:rPr lang="pt-BR" sz="4583" b="1" dirty="0" err="1">
                <a:solidFill>
                  <a:srgbClr val="000000"/>
                </a:solidFill>
                <a:latin typeface="Open Sans Bold"/>
                <a:ea typeface="Open Sans Bold"/>
                <a:cs typeface="Open Sans Bold"/>
              </a:rPr>
              <a:t>Greenlash</a:t>
            </a:r>
            <a:r>
              <a:rPr lang="pt-BR" sz="4583" b="1" dirty="0">
                <a:solidFill>
                  <a:srgbClr val="000000"/>
                </a:solidFill>
                <a:latin typeface="Open Sans Bold"/>
                <a:ea typeface="Open Sans Bold"/>
                <a:cs typeface="Open Sans Bold"/>
              </a:rPr>
              <a:t> (EUA)</a:t>
            </a:r>
          </a:p>
        </p:txBody>
      </p:sp>
      <p:sp>
        <p:nvSpPr>
          <p:cNvPr id="21" name="object 19">
            <a:extLst>
              <a:ext uri="{FF2B5EF4-FFF2-40B4-BE49-F238E27FC236}">
                <a16:creationId xmlns:a16="http://schemas.microsoft.com/office/drawing/2014/main" id="{E51584BC-3403-8BBB-7337-4B17F7B8CAA9}"/>
              </a:ext>
            </a:extLst>
          </p:cNvPr>
          <p:cNvSpPr txBox="1"/>
          <p:nvPr/>
        </p:nvSpPr>
        <p:spPr>
          <a:xfrm>
            <a:off x="5046346" y="2182730"/>
            <a:ext cx="10477408" cy="3798604"/>
          </a:xfrm>
          <a:prstGeom prst="rect">
            <a:avLst/>
          </a:prstGeom>
        </p:spPr>
        <p:txBody>
          <a:bodyPr vert="horz" wrap="square" lIns="0" tIns="38735" rIns="0" bIns="0" rtlCol="0">
            <a:spAutoFit/>
          </a:bodyPr>
          <a:lstStyle/>
          <a:p>
            <a:pPr marL="12700" marR="5080">
              <a:lnSpc>
                <a:spcPct val="91600"/>
              </a:lnSpc>
              <a:spcBef>
                <a:spcPts val="305"/>
              </a:spcBef>
            </a:pPr>
            <a:r>
              <a:rPr sz="2000" b="1" dirty="0">
                <a:solidFill>
                  <a:srgbClr val="FFFFFF"/>
                </a:solidFill>
                <a:latin typeface="Tahoma"/>
                <a:cs typeface="Tahoma"/>
              </a:rPr>
              <a:t>“Ideologia</a:t>
            </a:r>
            <a:r>
              <a:rPr sz="2000" b="1" spc="120" dirty="0">
                <a:solidFill>
                  <a:srgbClr val="FFFFFF"/>
                </a:solidFill>
                <a:latin typeface="Tahoma"/>
                <a:cs typeface="Tahoma"/>
              </a:rPr>
              <a:t> </a:t>
            </a:r>
            <a:r>
              <a:rPr sz="2000" b="1" spc="70" dirty="0">
                <a:solidFill>
                  <a:srgbClr val="FFFFFF"/>
                </a:solidFill>
                <a:latin typeface="Tahoma"/>
                <a:cs typeface="Tahoma"/>
              </a:rPr>
              <a:t>política</a:t>
            </a:r>
            <a:r>
              <a:rPr sz="2000" b="1" spc="130" dirty="0">
                <a:solidFill>
                  <a:srgbClr val="FFFFFF"/>
                </a:solidFill>
                <a:latin typeface="Tahoma"/>
                <a:cs typeface="Tahoma"/>
              </a:rPr>
              <a:t> </a:t>
            </a:r>
            <a:r>
              <a:rPr sz="2000" b="1" spc="95" dirty="0">
                <a:solidFill>
                  <a:srgbClr val="FFFFFF"/>
                </a:solidFill>
                <a:latin typeface="Tahoma"/>
                <a:cs typeface="Tahoma"/>
              </a:rPr>
              <a:t>no</a:t>
            </a:r>
            <a:r>
              <a:rPr sz="2000" b="1" spc="110" dirty="0">
                <a:solidFill>
                  <a:srgbClr val="FFFFFF"/>
                </a:solidFill>
                <a:latin typeface="Tahoma"/>
                <a:cs typeface="Tahoma"/>
              </a:rPr>
              <a:t> </a:t>
            </a:r>
            <a:r>
              <a:rPr sz="2000" b="1" spc="60" dirty="0">
                <a:solidFill>
                  <a:srgbClr val="FFFFFF"/>
                </a:solidFill>
                <a:latin typeface="Tahoma"/>
                <a:cs typeface="Tahoma"/>
              </a:rPr>
              <a:t>setor</a:t>
            </a:r>
            <a:r>
              <a:rPr sz="2000" b="1" spc="125" dirty="0">
                <a:solidFill>
                  <a:srgbClr val="FFFFFF"/>
                </a:solidFill>
                <a:latin typeface="Tahoma"/>
                <a:cs typeface="Tahoma"/>
              </a:rPr>
              <a:t> </a:t>
            </a:r>
            <a:r>
              <a:rPr sz="2000" b="1" spc="50" dirty="0">
                <a:solidFill>
                  <a:srgbClr val="FFFFFF"/>
                </a:solidFill>
                <a:latin typeface="Tahoma"/>
                <a:cs typeface="Tahoma"/>
              </a:rPr>
              <a:t>financeiro:</a:t>
            </a:r>
            <a:r>
              <a:rPr sz="2000" b="1" spc="120" dirty="0">
                <a:solidFill>
                  <a:srgbClr val="FFFFFF"/>
                </a:solidFill>
                <a:latin typeface="Tahoma"/>
                <a:cs typeface="Tahoma"/>
              </a:rPr>
              <a:t> </a:t>
            </a:r>
            <a:r>
              <a:rPr sz="2000" b="1" spc="55" dirty="0">
                <a:solidFill>
                  <a:srgbClr val="FFFFFF"/>
                </a:solidFill>
                <a:latin typeface="Tahoma"/>
                <a:cs typeface="Tahoma"/>
              </a:rPr>
              <a:t>objetivos</a:t>
            </a:r>
            <a:r>
              <a:rPr sz="2000" b="1" spc="120" dirty="0">
                <a:solidFill>
                  <a:srgbClr val="FFFFFF"/>
                </a:solidFill>
                <a:latin typeface="Tahoma"/>
                <a:cs typeface="Tahoma"/>
              </a:rPr>
              <a:t> </a:t>
            </a:r>
            <a:r>
              <a:rPr sz="2000" b="1" spc="60" dirty="0">
                <a:solidFill>
                  <a:srgbClr val="FFFFFF"/>
                </a:solidFill>
                <a:latin typeface="Tahoma"/>
                <a:cs typeface="Tahoma"/>
              </a:rPr>
              <a:t>políticos </a:t>
            </a:r>
            <a:r>
              <a:rPr sz="2000" b="1" dirty="0">
                <a:solidFill>
                  <a:srgbClr val="FFFFFF"/>
                </a:solidFill>
                <a:latin typeface="Tahoma"/>
                <a:cs typeface="Tahoma"/>
              </a:rPr>
              <a:t>(ambientais,</a:t>
            </a:r>
            <a:r>
              <a:rPr sz="2000" b="1" spc="175" dirty="0">
                <a:solidFill>
                  <a:srgbClr val="FFFFFF"/>
                </a:solidFill>
                <a:latin typeface="Tahoma"/>
                <a:cs typeface="Tahoma"/>
              </a:rPr>
              <a:t>  </a:t>
            </a:r>
            <a:endParaRPr lang="pt-BR" sz="2000" b="1" spc="175" dirty="0">
              <a:solidFill>
                <a:srgbClr val="FFFFFF"/>
              </a:solidFill>
              <a:latin typeface="Tahoma"/>
              <a:cs typeface="Tahoma"/>
            </a:endParaRPr>
          </a:p>
          <a:p>
            <a:pPr marL="12700" marR="5080">
              <a:lnSpc>
                <a:spcPct val="91600"/>
              </a:lnSpc>
              <a:spcBef>
                <a:spcPts val="305"/>
              </a:spcBef>
            </a:pPr>
            <a:r>
              <a:rPr sz="2000" b="1" spc="65" dirty="0" err="1">
                <a:solidFill>
                  <a:srgbClr val="FFFFFF"/>
                </a:solidFill>
                <a:latin typeface="Tahoma"/>
                <a:cs typeface="Tahoma"/>
              </a:rPr>
              <a:t>sociais</a:t>
            </a:r>
            <a:r>
              <a:rPr sz="2000" b="1" spc="175" dirty="0">
                <a:solidFill>
                  <a:srgbClr val="FFFFFF"/>
                </a:solidFill>
                <a:latin typeface="Tahoma"/>
                <a:cs typeface="Tahoma"/>
              </a:rPr>
              <a:t>   </a:t>
            </a:r>
            <a:r>
              <a:rPr sz="2000" b="1" spc="95" dirty="0">
                <a:solidFill>
                  <a:srgbClr val="FFFFFF"/>
                </a:solidFill>
                <a:latin typeface="Tahoma"/>
                <a:cs typeface="Tahoma"/>
              </a:rPr>
              <a:t>e</a:t>
            </a:r>
            <a:r>
              <a:rPr sz="2000" b="1" spc="175" dirty="0">
                <a:solidFill>
                  <a:srgbClr val="FFFFFF"/>
                </a:solidFill>
                <a:latin typeface="Tahoma"/>
                <a:cs typeface="Tahoma"/>
              </a:rPr>
              <a:t>   </a:t>
            </a:r>
            <a:r>
              <a:rPr sz="2000" b="1" spc="110" dirty="0">
                <a:solidFill>
                  <a:srgbClr val="FFFFFF"/>
                </a:solidFill>
                <a:latin typeface="Tahoma"/>
                <a:cs typeface="Tahoma"/>
              </a:rPr>
              <a:t>de</a:t>
            </a:r>
            <a:r>
              <a:rPr sz="2000" b="1" spc="170" dirty="0">
                <a:solidFill>
                  <a:srgbClr val="FFFFFF"/>
                </a:solidFill>
                <a:latin typeface="Tahoma"/>
                <a:cs typeface="Tahoma"/>
              </a:rPr>
              <a:t>   </a:t>
            </a:r>
            <a:r>
              <a:rPr sz="2000" b="1" spc="65" dirty="0">
                <a:solidFill>
                  <a:srgbClr val="FFFFFF"/>
                </a:solidFill>
                <a:latin typeface="Tahoma"/>
                <a:cs typeface="Tahoma"/>
              </a:rPr>
              <a:t>governança)</a:t>
            </a:r>
            <a:r>
              <a:rPr sz="2000" b="1" spc="170" dirty="0">
                <a:solidFill>
                  <a:srgbClr val="FFFFFF"/>
                </a:solidFill>
                <a:latin typeface="Tahoma"/>
                <a:cs typeface="Tahoma"/>
              </a:rPr>
              <a:t>   </a:t>
            </a:r>
            <a:r>
              <a:rPr sz="2000" b="1" spc="85" dirty="0">
                <a:solidFill>
                  <a:srgbClr val="FFFFFF"/>
                </a:solidFill>
                <a:latin typeface="Tahoma"/>
                <a:cs typeface="Tahoma"/>
              </a:rPr>
              <a:t>acima</a:t>
            </a:r>
            <a:r>
              <a:rPr sz="2000" b="1" spc="170" dirty="0">
                <a:solidFill>
                  <a:srgbClr val="FFFFFF"/>
                </a:solidFill>
                <a:latin typeface="Tahoma"/>
                <a:cs typeface="Tahoma"/>
              </a:rPr>
              <a:t>   </a:t>
            </a:r>
            <a:r>
              <a:rPr sz="2000" b="1" spc="65" dirty="0">
                <a:solidFill>
                  <a:srgbClr val="FFFFFF"/>
                </a:solidFill>
                <a:latin typeface="Tahoma"/>
                <a:cs typeface="Tahoma"/>
              </a:rPr>
              <a:t>dos </a:t>
            </a:r>
            <a:r>
              <a:rPr sz="2000" b="1" spc="70" dirty="0">
                <a:solidFill>
                  <a:srgbClr val="FFFFFF"/>
                </a:solidFill>
                <a:latin typeface="Tahoma"/>
                <a:cs typeface="Tahoma"/>
              </a:rPr>
              <a:t>financeiros</a:t>
            </a:r>
            <a:r>
              <a:rPr sz="2000" b="1" spc="25" dirty="0">
                <a:solidFill>
                  <a:srgbClr val="FFFFFF"/>
                </a:solidFill>
                <a:latin typeface="Tahoma"/>
                <a:cs typeface="Tahoma"/>
              </a:rPr>
              <a:t> </a:t>
            </a:r>
            <a:r>
              <a:rPr sz="2000" b="1" spc="-10" dirty="0">
                <a:solidFill>
                  <a:srgbClr val="FFFFFF"/>
                </a:solidFill>
                <a:latin typeface="Tahoma"/>
                <a:cs typeface="Tahoma"/>
              </a:rPr>
              <a:t>(lucros)”</a:t>
            </a:r>
            <a:endParaRPr sz="2000" dirty="0">
              <a:latin typeface="Tahoma"/>
              <a:cs typeface="Tahoma"/>
            </a:endParaRPr>
          </a:p>
          <a:p>
            <a:pPr>
              <a:lnSpc>
                <a:spcPct val="100000"/>
              </a:lnSpc>
              <a:spcBef>
                <a:spcPts val="1060"/>
              </a:spcBef>
            </a:pPr>
            <a:endParaRPr lang="pt-BR" sz="2000" dirty="0">
              <a:latin typeface="Tahoma"/>
              <a:cs typeface="Tahoma"/>
            </a:endParaRPr>
          </a:p>
          <a:p>
            <a:pPr marL="12700" marR="6350">
              <a:lnSpc>
                <a:spcPts val="2200"/>
              </a:lnSpc>
            </a:pPr>
            <a:r>
              <a:rPr sz="2000" b="1" spc="150" dirty="0">
                <a:solidFill>
                  <a:srgbClr val="FFFFFF"/>
                </a:solidFill>
                <a:latin typeface="Tahoma"/>
                <a:cs typeface="Tahoma"/>
              </a:rPr>
              <a:t>“A</a:t>
            </a:r>
            <a:r>
              <a:rPr sz="2000" b="1" spc="35" dirty="0">
                <a:solidFill>
                  <a:srgbClr val="FFFFFF"/>
                </a:solidFill>
                <a:latin typeface="Tahoma"/>
                <a:cs typeface="Tahoma"/>
              </a:rPr>
              <a:t> </a:t>
            </a:r>
            <a:r>
              <a:rPr sz="2000" b="1" spc="70" dirty="0">
                <a:solidFill>
                  <a:srgbClr val="FFFFFF"/>
                </a:solidFill>
                <a:latin typeface="Tahoma"/>
                <a:cs typeface="Tahoma"/>
              </a:rPr>
              <a:t>prioridade</a:t>
            </a:r>
            <a:r>
              <a:rPr sz="2000" b="1" spc="25" dirty="0">
                <a:solidFill>
                  <a:srgbClr val="FFFFFF"/>
                </a:solidFill>
                <a:latin typeface="Tahoma"/>
                <a:cs typeface="Tahoma"/>
              </a:rPr>
              <a:t> </a:t>
            </a:r>
            <a:r>
              <a:rPr sz="2000" b="1" spc="110" dirty="0">
                <a:solidFill>
                  <a:srgbClr val="FFFFFF"/>
                </a:solidFill>
                <a:latin typeface="Tahoma"/>
                <a:cs typeface="Tahoma"/>
              </a:rPr>
              <a:t>de</a:t>
            </a:r>
            <a:r>
              <a:rPr sz="2000" b="1" spc="30" dirty="0">
                <a:solidFill>
                  <a:srgbClr val="FFFFFF"/>
                </a:solidFill>
                <a:latin typeface="Tahoma"/>
                <a:cs typeface="Tahoma"/>
              </a:rPr>
              <a:t> </a:t>
            </a:r>
            <a:r>
              <a:rPr sz="2000" b="1" spc="100" dirty="0">
                <a:solidFill>
                  <a:srgbClr val="FFFFFF"/>
                </a:solidFill>
                <a:latin typeface="Tahoma"/>
                <a:cs typeface="Tahoma"/>
              </a:rPr>
              <a:t>uma</a:t>
            </a:r>
            <a:r>
              <a:rPr sz="2000" b="1" spc="30" dirty="0">
                <a:solidFill>
                  <a:srgbClr val="FFFFFF"/>
                </a:solidFill>
                <a:latin typeface="Tahoma"/>
                <a:cs typeface="Tahoma"/>
              </a:rPr>
              <a:t> </a:t>
            </a:r>
            <a:r>
              <a:rPr sz="2000" b="1" spc="85" dirty="0">
                <a:solidFill>
                  <a:srgbClr val="FFFFFF"/>
                </a:solidFill>
                <a:latin typeface="Tahoma"/>
                <a:cs typeface="Tahoma"/>
              </a:rPr>
              <a:t>empresa</a:t>
            </a:r>
            <a:r>
              <a:rPr sz="2000" b="1" spc="20" dirty="0">
                <a:solidFill>
                  <a:srgbClr val="FFFFFF"/>
                </a:solidFill>
                <a:latin typeface="Tahoma"/>
                <a:cs typeface="Tahoma"/>
              </a:rPr>
              <a:t> </a:t>
            </a:r>
            <a:r>
              <a:rPr sz="2000" b="1" spc="95" dirty="0">
                <a:solidFill>
                  <a:srgbClr val="FFFFFF"/>
                </a:solidFill>
                <a:latin typeface="Tahoma"/>
                <a:cs typeface="Tahoma"/>
              </a:rPr>
              <a:t>deve</a:t>
            </a:r>
            <a:r>
              <a:rPr sz="2000" b="1" spc="40" dirty="0">
                <a:solidFill>
                  <a:srgbClr val="FFFFFF"/>
                </a:solidFill>
                <a:latin typeface="Tahoma"/>
                <a:cs typeface="Tahoma"/>
              </a:rPr>
              <a:t> </a:t>
            </a:r>
            <a:r>
              <a:rPr sz="2000" b="1" spc="50" dirty="0">
                <a:solidFill>
                  <a:srgbClr val="FFFFFF"/>
                </a:solidFill>
                <a:latin typeface="Tahoma"/>
                <a:cs typeface="Tahoma"/>
              </a:rPr>
              <a:t>ser</a:t>
            </a:r>
            <a:r>
              <a:rPr sz="2000" b="1" spc="35" dirty="0">
                <a:solidFill>
                  <a:srgbClr val="FFFFFF"/>
                </a:solidFill>
                <a:latin typeface="Tahoma"/>
                <a:cs typeface="Tahoma"/>
              </a:rPr>
              <a:t> </a:t>
            </a:r>
            <a:r>
              <a:rPr sz="2000" b="1" dirty="0">
                <a:solidFill>
                  <a:srgbClr val="FFFFFF"/>
                </a:solidFill>
                <a:latin typeface="Tahoma"/>
                <a:cs typeface="Tahoma"/>
              </a:rPr>
              <a:t>a</a:t>
            </a:r>
            <a:r>
              <a:rPr sz="2000" b="1" spc="35" dirty="0">
                <a:solidFill>
                  <a:srgbClr val="FFFFFF"/>
                </a:solidFill>
                <a:latin typeface="Tahoma"/>
                <a:cs typeface="Tahoma"/>
              </a:rPr>
              <a:t> </a:t>
            </a:r>
            <a:r>
              <a:rPr sz="2000" b="1" spc="105" dirty="0">
                <a:solidFill>
                  <a:srgbClr val="FFFFFF"/>
                </a:solidFill>
                <a:latin typeface="Tahoma"/>
                <a:cs typeface="Tahoma"/>
              </a:rPr>
              <a:t>de</a:t>
            </a:r>
            <a:r>
              <a:rPr sz="2000" b="1" spc="45" dirty="0">
                <a:solidFill>
                  <a:srgbClr val="FFFFFF"/>
                </a:solidFill>
                <a:latin typeface="Tahoma"/>
                <a:cs typeface="Tahoma"/>
              </a:rPr>
              <a:t> </a:t>
            </a:r>
            <a:r>
              <a:rPr sz="2000" b="1" spc="65" dirty="0">
                <a:solidFill>
                  <a:srgbClr val="FFFFFF"/>
                </a:solidFill>
                <a:latin typeface="Tahoma"/>
                <a:cs typeface="Tahoma"/>
              </a:rPr>
              <a:t>gerar</a:t>
            </a:r>
            <a:r>
              <a:rPr sz="2000" b="1" spc="50" dirty="0">
                <a:solidFill>
                  <a:srgbClr val="FFFFFF"/>
                </a:solidFill>
                <a:latin typeface="Tahoma"/>
                <a:cs typeface="Tahoma"/>
              </a:rPr>
              <a:t> </a:t>
            </a:r>
            <a:r>
              <a:rPr sz="2000" b="1" spc="60" dirty="0">
                <a:solidFill>
                  <a:srgbClr val="FFFFFF"/>
                </a:solidFill>
                <a:latin typeface="Tahoma"/>
                <a:cs typeface="Tahoma"/>
              </a:rPr>
              <a:t>lucros </a:t>
            </a:r>
            <a:r>
              <a:rPr sz="2000" b="1" spc="65" dirty="0">
                <a:solidFill>
                  <a:srgbClr val="FFFFFF"/>
                </a:solidFill>
                <a:latin typeface="Tahoma"/>
                <a:cs typeface="Tahoma"/>
              </a:rPr>
              <a:t>para</a:t>
            </a:r>
            <a:r>
              <a:rPr sz="2000" b="1" dirty="0">
                <a:solidFill>
                  <a:srgbClr val="FFFFFF"/>
                </a:solidFill>
                <a:latin typeface="Tahoma"/>
                <a:cs typeface="Tahoma"/>
              </a:rPr>
              <a:t> </a:t>
            </a:r>
            <a:r>
              <a:rPr sz="2000" b="1" spc="75" dirty="0">
                <a:solidFill>
                  <a:srgbClr val="FFFFFF"/>
                </a:solidFill>
                <a:latin typeface="Tahoma"/>
                <a:cs typeface="Tahoma"/>
              </a:rPr>
              <a:t>os</a:t>
            </a:r>
            <a:r>
              <a:rPr sz="2000" b="1" spc="20" dirty="0">
                <a:solidFill>
                  <a:srgbClr val="FFFFFF"/>
                </a:solidFill>
                <a:latin typeface="Tahoma"/>
                <a:cs typeface="Tahoma"/>
              </a:rPr>
              <a:t> </a:t>
            </a:r>
            <a:r>
              <a:rPr sz="2000" b="1" spc="75" dirty="0">
                <a:solidFill>
                  <a:srgbClr val="FFFFFF"/>
                </a:solidFill>
                <a:latin typeface="Tahoma"/>
                <a:cs typeface="Tahoma"/>
              </a:rPr>
              <a:t>seus</a:t>
            </a:r>
            <a:r>
              <a:rPr sz="2000" b="1" spc="15" dirty="0">
                <a:solidFill>
                  <a:srgbClr val="FFFFFF"/>
                </a:solidFill>
                <a:latin typeface="Tahoma"/>
                <a:cs typeface="Tahoma"/>
              </a:rPr>
              <a:t> </a:t>
            </a:r>
            <a:r>
              <a:rPr sz="2000" b="1" spc="45" dirty="0">
                <a:solidFill>
                  <a:srgbClr val="FFFFFF"/>
                </a:solidFill>
                <a:latin typeface="Tahoma"/>
                <a:cs typeface="Tahoma"/>
              </a:rPr>
              <a:t>acionistas:</a:t>
            </a:r>
            <a:r>
              <a:rPr sz="2000" b="1" spc="10" dirty="0">
                <a:solidFill>
                  <a:srgbClr val="FFFFFF"/>
                </a:solidFill>
                <a:latin typeface="Tahoma"/>
                <a:cs typeface="Tahoma"/>
              </a:rPr>
              <a:t> </a:t>
            </a:r>
            <a:r>
              <a:rPr sz="2000" b="1" i="1" spc="-135" dirty="0">
                <a:solidFill>
                  <a:srgbClr val="FFFFFF"/>
                </a:solidFill>
                <a:latin typeface="Verdana"/>
                <a:cs typeface="Verdana"/>
              </a:rPr>
              <a:t>shareholder</a:t>
            </a:r>
            <a:r>
              <a:rPr sz="2000" b="1" i="1" spc="-120" dirty="0">
                <a:solidFill>
                  <a:srgbClr val="FFFFFF"/>
                </a:solidFill>
                <a:latin typeface="Verdana"/>
                <a:cs typeface="Verdana"/>
              </a:rPr>
              <a:t> </a:t>
            </a:r>
            <a:r>
              <a:rPr sz="2000" b="1" i="1" spc="-10" dirty="0">
                <a:solidFill>
                  <a:srgbClr val="FFFFFF"/>
                </a:solidFill>
                <a:latin typeface="Verdana"/>
                <a:cs typeface="Verdana"/>
              </a:rPr>
              <a:t>primacy”</a:t>
            </a:r>
            <a:endParaRPr sz="2000" dirty="0">
              <a:latin typeface="Verdana"/>
              <a:cs typeface="Verdana"/>
            </a:endParaRPr>
          </a:p>
          <a:p>
            <a:pPr>
              <a:lnSpc>
                <a:spcPct val="100000"/>
              </a:lnSpc>
              <a:spcBef>
                <a:spcPts val="1860"/>
              </a:spcBef>
            </a:pPr>
            <a:endParaRPr sz="2000" dirty="0">
              <a:latin typeface="Verdana"/>
              <a:cs typeface="Verdana"/>
            </a:endParaRPr>
          </a:p>
          <a:p>
            <a:pPr marL="12700">
              <a:lnSpc>
                <a:spcPts val="2300"/>
              </a:lnSpc>
              <a:tabLst>
                <a:tab pos="1602105" algn="l"/>
                <a:tab pos="2146300" algn="l"/>
                <a:tab pos="3536315" algn="l"/>
                <a:tab pos="4347210" algn="l"/>
                <a:tab pos="6026785" algn="l"/>
                <a:tab pos="6538595" algn="l"/>
              </a:tabLst>
            </a:pPr>
            <a:endParaRPr lang="pt-BR" sz="2000" b="1" spc="90" dirty="0">
              <a:solidFill>
                <a:srgbClr val="FFFFFF"/>
              </a:solidFill>
              <a:latin typeface="Tahoma"/>
              <a:cs typeface="Tahoma"/>
            </a:endParaRPr>
          </a:p>
          <a:p>
            <a:pPr marL="12700">
              <a:lnSpc>
                <a:spcPts val="2300"/>
              </a:lnSpc>
              <a:tabLst>
                <a:tab pos="1602105" algn="l"/>
                <a:tab pos="2146300" algn="l"/>
                <a:tab pos="3536315" algn="l"/>
                <a:tab pos="4347210" algn="l"/>
                <a:tab pos="6026785" algn="l"/>
                <a:tab pos="6538595" algn="l"/>
              </a:tabLst>
            </a:pPr>
            <a:r>
              <a:rPr sz="2000" b="1" spc="90" dirty="0">
                <a:solidFill>
                  <a:srgbClr val="FFFFFF"/>
                </a:solidFill>
                <a:latin typeface="Tahoma"/>
                <a:cs typeface="Tahoma"/>
              </a:rPr>
              <a:t>“Ausência</a:t>
            </a:r>
            <a:r>
              <a:rPr sz="2000" b="1" dirty="0">
                <a:solidFill>
                  <a:srgbClr val="FFFFFF"/>
                </a:solidFill>
                <a:latin typeface="Tahoma"/>
                <a:cs typeface="Tahoma"/>
              </a:rPr>
              <a:t>	</a:t>
            </a:r>
            <a:r>
              <a:rPr sz="2000" b="1" spc="85" dirty="0">
                <a:solidFill>
                  <a:srgbClr val="FFFFFF"/>
                </a:solidFill>
                <a:latin typeface="Tahoma"/>
                <a:cs typeface="Tahoma"/>
              </a:rPr>
              <a:t>de</a:t>
            </a:r>
            <a:r>
              <a:rPr sz="2000" b="1" dirty="0">
                <a:solidFill>
                  <a:srgbClr val="FFFFFF"/>
                </a:solidFill>
                <a:latin typeface="Tahoma"/>
                <a:cs typeface="Tahoma"/>
              </a:rPr>
              <a:t>	</a:t>
            </a:r>
            <a:r>
              <a:rPr sz="2000" b="1" spc="65" dirty="0">
                <a:solidFill>
                  <a:srgbClr val="FFFFFF"/>
                </a:solidFill>
                <a:latin typeface="Tahoma"/>
                <a:cs typeface="Tahoma"/>
              </a:rPr>
              <a:t>métricas</a:t>
            </a:r>
            <a:r>
              <a:rPr sz="2000" b="1" dirty="0">
                <a:solidFill>
                  <a:srgbClr val="FFFFFF"/>
                </a:solidFill>
                <a:latin typeface="Tahoma"/>
                <a:cs typeface="Tahoma"/>
              </a:rPr>
              <a:t>	</a:t>
            </a:r>
            <a:r>
              <a:rPr sz="2000" b="1" spc="40" dirty="0">
                <a:solidFill>
                  <a:srgbClr val="FFFFFF"/>
                </a:solidFill>
                <a:latin typeface="Tahoma"/>
                <a:cs typeface="Tahoma"/>
              </a:rPr>
              <a:t>para</a:t>
            </a:r>
            <a:r>
              <a:rPr sz="2000" b="1" dirty="0">
                <a:solidFill>
                  <a:srgbClr val="FFFFFF"/>
                </a:solidFill>
                <a:latin typeface="Tahoma"/>
                <a:cs typeface="Tahoma"/>
              </a:rPr>
              <a:t>	</a:t>
            </a:r>
            <a:r>
              <a:rPr sz="2000" b="1" spc="70" dirty="0">
                <a:solidFill>
                  <a:srgbClr val="FFFFFF"/>
                </a:solidFill>
                <a:latin typeface="Tahoma"/>
                <a:cs typeface="Tahoma"/>
              </a:rPr>
              <a:t>comprovar</a:t>
            </a:r>
            <a:r>
              <a:rPr sz="2000" b="1" dirty="0">
                <a:solidFill>
                  <a:srgbClr val="FFFFFF"/>
                </a:solidFill>
                <a:latin typeface="Tahoma"/>
                <a:cs typeface="Tahoma"/>
              </a:rPr>
              <a:t>	</a:t>
            </a:r>
            <a:r>
              <a:rPr sz="2000" b="1" spc="50" dirty="0">
                <a:solidFill>
                  <a:srgbClr val="FFFFFF"/>
                </a:solidFill>
                <a:latin typeface="Tahoma"/>
                <a:cs typeface="Tahoma"/>
              </a:rPr>
              <a:t>os</a:t>
            </a:r>
            <a:r>
              <a:rPr sz="2000" b="1" dirty="0">
                <a:solidFill>
                  <a:srgbClr val="FFFFFF"/>
                </a:solidFill>
                <a:latin typeface="Tahoma"/>
                <a:cs typeface="Tahoma"/>
              </a:rPr>
              <a:t>	</a:t>
            </a:r>
            <a:r>
              <a:rPr sz="2000" b="1" spc="75" dirty="0" err="1">
                <a:solidFill>
                  <a:srgbClr val="FFFFFF"/>
                </a:solidFill>
                <a:latin typeface="Tahoma"/>
                <a:cs typeface="Tahoma"/>
              </a:rPr>
              <a:t>impactos</a:t>
            </a:r>
            <a:r>
              <a:rPr lang="pt-BR" sz="2000" b="1" spc="75" dirty="0">
                <a:solidFill>
                  <a:srgbClr val="FFFFFF"/>
                </a:solidFill>
                <a:latin typeface="Tahoma"/>
                <a:cs typeface="Tahoma"/>
              </a:rPr>
              <a:t> </a:t>
            </a:r>
            <a:r>
              <a:rPr lang="pt-BR" sz="2000" dirty="0">
                <a:latin typeface="Tahoma"/>
                <a:cs typeface="Tahoma"/>
              </a:rPr>
              <a:t> </a:t>
            </a:r>
            <a:r>
              <a:rPr sz="2000" b="1" spc="65" dirty="0" err="1">
                <a:solidFill>
                  <a:srgbClr val="FFFFFF"/>
                </a:solidFill>
                <a:latin typeface="Tahoma"/>
                <a:cs typeface="Tahoma"/>
              </a:rPr>
              <a:t>ambientais</a:t>
            </a:r>
            <a:r>
              <a:rPr sz="2000" b="1" spc="65" dirty="0">
                <a:solidFill>
                  <a:srgbClr val="FFFFFF"/>
                </a:solidFill>
                <a:latin typeface="Tahoma"/>
                <a:cs typeface="Tahoma"/>
              </a:rPr>
              <a:t>”</a:t>
            </a:r>
            <a:endParaRPr sz="2000" dirty="0">
              <a:latin typeface="Tahoma"/>
              <a:cs typeface="Tahoma"/>
            </a:endParaRPr>
          </a:p>
          <a:p>
            <a:pPr>
              <a:lnSpc>
                <a:spcPct val="100000"/>
              </a:lnSpc>
            </a:pPr>
            <a:endParaRPr sz="2000" dirty="0">
              <a:latin typeface="Tahoma"/>
              <a:cs typeface="Tahoma"/>
            </a:endParaRPr>
          </a:p>
          <a:p>
            <a:pPr>
              <a:lnSpc>
                <a:spcPct val="100000"/>
              </a:lnSpc>
              <a:spcBef>
                <a:spcPts val="600"/>
              </a:spcBef>
            </a:pPr>
            <a:endParaRPr sz="2000" dirty="0">
              <a:latin typeface="Tahoma"/>
              <a:cs typeface="Tahoma"/>
            </a:endParaRPr>
          </a:p>
          <a:p>
            <a:pPr marL="12700">
              <a:lnSpc>
                <a:spcPct val="100000"/>
              </a:lnSpc>
            </a:pPr>
            <a:r>
              <a:rPr sz="2000" b="1" spc="75" dirty="0">
                <a:solidFill>
                  <a:srgbClr val="FFFFFF"/>
                </a:solidFill>
                <a:latin typeface="Tahoma"/>
                <a:cs typeface="Tahoma"/>
              </a:rPr>
              <a:t>“Exagero</a:t>
            </a:r>
            <a:r>
              <a:rPr sz="2000" b="1" dirty="0">
                <a:solidFill>
                  <a:srgbClr val="FFFFFF"/>
                </a:solidFill>
                <a:latin typeface="Tahoma"/>
                <a:cs typeface="Tahoma"/>
              </a:rPr>
              <a:t> </a:t>
            </a:r>
            <a:r>
              <a:rPr sz="2000" b="1" spc="75" dirty="0">
                <a:solidFill>
                  <a:srgbClr val="FFFFFF"/>
                </a:solidFill>
                <a:latin typeface="Tahoma"/>
                <a:cs typeface="Tahoma"/>
              </a:rPr>
              <a:t>das</a:t>
            </a:r>
            <a:r>
              <a:rPr sz="2000" b="1" spc="10" dirty="0">
                <a:solidFill>
                  <a:srgbClr val="FFFFFF"/>
                </a:solidFill>
                <a:latin typeface="Tahoma"/>
                <a:cs typeface="Tahoma"/>
              </a:rPr>
              <a:t> </a:t>
            </a:r>
            <a:r>
              <a:rPr sz="2000" b="1" spc="65" dirty="0">
                <a:solidFill>
                  <a:srgbClr val="FFFFFF"/>
                </a:solidFill>
                <a:latin typeface="Tahoma"/>
                <a:cs typeface="Tahoma"/>
              </a:rPr>
              <a:t>políticas</a:t>
            </a:r>
            <a:r>
              <a:rPr sz="2000" b="1" spc="10" dirty="0">
                <a:solidFill>
                  <a:srgbClr val="FFFFFF"/>
                </a:solidFill>
                <a:latin typeface="Tahoma"/>
                <a:cs typeface="Tahoma"/>
              </a:rPr>
              <a:t> </a:t>
            </a:r>
            <a:r>
              <a:rPr sz="2000" b="1" dirty="0">
                <a:solidFill>
                  <a:srgbClr val="FFFFFF"/>
                </a:solidFill>
                <a:latin typeface="Tahoma"/>
                <a:cs typeface="Tahoma"/>
              </a:rPr>
              <a:t>a</a:t>
            </a:r>
            <a:r>
              <a:rPr sz="2000" b="1" spc="15" dirty="0">
                <a:solidFill>
                  <a:srgbClr val="FFFFFF"/>
                </a:solidFill>
                <a:latin typeface="Tahoma"/>
                <a:cs typeface="Tahoma"/>
              </a:rPr>
              <a:t> </a:t>
            </a:r>
            <a:r>
              <a:rPr sz="2000" b="1" spc="55" dirty="0">
                <a:solidFill>
                  <a:srgbClr val="FFFFFF"/>
                </a:solidFill>
                <a:latin typeface="Tahoma"/>
                <a:cs typeface="Tahoma"/>
              </a:rPr>
              <a:t>favor</a:t>
            </a:r>
            <a:r>
              <a:rPr sz="2000" b="1" spc="-5" dirty="0">
                <a:solidFill>
                  <a:srgbClr val="FFFFFF"/>
                </a:solidFill>
                <a:latin typeface="Tahoma"/>
                <a:cs typeface="Tahoma"/>
              </a:rPr>
              <a:t> </a:t>
            </a:r>
            <a:r>
              <a:rPr sz="2000" b="1" spc="75" dirty="0">
                <a:solidFill>
                  <a:srgbClr val="FFFFFF"/>
                </a:solidFill>
                <a:latin typeface="Tahoma"/>
                <a:cs typeface="Tahoma"/>
              </a:rPr>
              <a:t>das</a:t>
            </a:r>
            <a:r>
              <a:rPr sz="2000" b="1" spc="15" dirty="0">
                <a:solidFill>
                  <a:srgbClr val="FFFFFF"/>
                </a:solidFill>
                <a:latin typeface="Tahoma"/>
                <a:cs typeface="Tahoma"/>
              </a:rPr>
              <a:t> </a:t>
            </a:r>
            <a:r>
              <a:rPr sz="2000" b="1" spc="60" dirty="0">
                <a:solidFill>
                  <a:srgbClr val="FFFFFF"/>
                </a:solidFill>
                <a:latin typeface="Tahoma"/>
                <a:cs typeface="Tahoma"/>
              </a:rPr>
              <a:t>minorias”</a:t>
            </a:r>
            <a:endParaRPr sz="2000" dirty="0">
              <a:latin typeface="Tahoma"/>
              <a:cs typeface="Tahoma"/>
            </a:endParaRPr>
          </a:p>
        </p:txBody>
      </p:sp>
      <p:grpSp>
        <p:nvGrpSpPr>
          <p:cNvPr id="22" name="object 20">
            <a:extLst>
              <a:ext uri="{FF2B5EF4-FFF2-40B4-BE49-F238E27FC236}">
                <a16:creationId xmlns:a16="http://schemas.microsoft.com/office/drawing/2014/main" id="{E33CCB13-CB53-5B8A-C3D7-7D466225BF71}"/>
              </a:ext>
            </a:extLst>
          </p:cNvPr>
          <p:cNvGrpSpPr/>
          <p:nvPr/>
        </p:nvGrpSpPr>
        <p:grpSpPr>
          <a:xfrm>
            <a:off x="4095750" y="6979602"/>
            <a:ext cx="12136120" cy="998728"/>
            <a:chOff x="4095750" y="6933438"/>
            <a:chExt cx="12136120" cy="998728"/>
          </a:xfrm>
        </p:grpSpPr>
        <p:sp>
          <p:nvSpPr>
            <p:cNvPr id="23" name="object 21">
              <a:extLst>
                <a:ext uri="{FF2B5EF4-FFF2-40B4-BE49-F238E27FC236}">
                  <a16:creationId xmlns:a16="http://schemas.microsoft.com/office/drawing/2014/main" id="{A62A1029-0783-ACCD-DB3C-D248B9B36A3F}"/>
                </a:ext>
              </a:extLst>
            </p:cNvPr>
            <p:cNvSpPr/>
            <p:nvPr/>
          </p:nvSpPr>
          <p:spPr>
            <a:xfrm>
              <a:off x="4095750" y="7302246"/>
              <a:ext cx="12136120" cy="629920"/>
            </a:xfrm>
            <a:custGeom>
              <a:avLst/>
              <a:gdLst/>
              <a:ahLst/>
              <a:cxnLst/>
              <a:rect l="l" t="t" r="r" b="b"/>
              <a:pathLst>
                <a:path w="12136119" h="629920">
                  <a:moveTo>
                    <a:pt x="12135612" y="0"/>
                  </a:moveTo>
                  <a:lnTo>
                    <a:pt x="0" y="0"/>
                  </a:lnTo>
                  <a:lnTo>
                    <a:pt x="0" y="629411"/>
                  </a:lnTo>
                  <a:lnTo>
                    <a:pt x="12135612" y="629411"/>
                  </a:lnTo>
                  <a:lnTo>
                    <a:pt x="12135612" y="0"/>
                  </a:lnTo>
                  <a:close/>
                </a:path>
              </a:pathLst>
            </a:custGeom>
            <a:solidFill>
              <a:srgbClr val="FFFFFF">
                <a:alpha val="90194"/>
              </a:srgbClr>
            </a:solidFill>
          </p:spPr>
          <p:txBody>
            <a:bodyPr wrap="square" lIns="0" tIns="0" rIns="0" bIns="0" rtlCol="0"/>
            <a:lstStyle/>
            <a:p>
              <a:endParaRPr/>
            </a:p>
          </p:txBody>
        </p:sp>
        <p:sp>
          <p:nvSpPr>
            <p:cNvPr id="24" name="object 22">
              <a:extLst>
                <a:ext uri="{FF2B5EF4-FFF2-40B4-BE49-F238E27FC236}">
                  <a16:creationId xmlns:a16="http://schemas.microsoft.com/office/drawing/2014/main" id="{BA1ACDAC-59AD-DA86-E029-90E03482D208}"/>
                </a:ext>
              </a:extLst>
            </p:cNvPr>
            <p:cNvSpPr/>
            <p:nvPr/>
          </p:nvSpPr>
          <p:spPr>
            <a:xfrm>
              <a:off x="4095750" y="7302246"/>
              <a:ext cx="12136120" cy="629920"/>
            </a:xfrm>
            <a:custGeom>
              <a:avLst/>
              <a:gdLst/>
              <a:ahLst/>
              <a:cxnLst/>
              <a:rect l="l" t="t" r="r" b="b"/>
              <a:pathLst>
                <a:path w="12136119" h="629920">
                  <a:moveTo>
                    <a:pt x="0" y="629411"/>
                  </a:moveTo>
                  <a:lnTo>
                    <a:pt x="12135612" y="629411"/>
                  </a:lnTo>
                  <a:lnTo>
                    <a:pt x="12135612" y="0"/>
                  </a:lnTo>
                  <a:lnTo>
                    <a:pt x="0" y="0"/>
                  </a:lnTo>
                  <a:lnTo>
                    <a:pt x="0" y="629411"/>
                  </a:lnTo>
                  <a:close/>
                </a:path>
              </a:pathLst>
            </a:custGeom>
            <a:ln w="25400">
              <a:solidFill>
                <a:srgbClr val="ECC607"/>
              </a:solidFill>
            </a:ln>
          </p:spPr>
          <p:txBody>
            <a:bodyPr wrap="square" lIns="0" tIns="0" rIns="0" bIns="0" rtlCol="0"/>
            <a:lstStyle/>
            <a:p>
              <a:endParaRPr/>
            </a:p>
          </p:txBody>
        </p:sp>
        <p:sp>
          <p:nvSpPr>
            <p:cNvPr id="25" name="object 23">
              <a:extLst>
                <a:ext uri="{FF2B5EF4-FFF2-40B4-BE49-F238E27FC236}">
                  <a16:creationId xmlns:a16="http://schemas.microsoft.com/office/drawing/2014/main" id="{15648060-F458-F34E-2379-A707DC098908}"/>
                </a:ext>
              </a:extLst>
            </p:cNvPr>
            <p:cNvSpPr/>
            <p:nvPr/>
          </p:nvSpPr>
          <p:spPr>
            <a:xfrm>
              <a:off x="4702300" y="6933438"/>
              <a:ext cx="10461499" cy="737870"/>
            </a:xfrm>
            <a:custGeom>
              <a:avLst/>
              <a:gdLst/>
              <a:ahLst/>
              <a:cxnLst/>
              <a:rect l="l" t="t" r="r" b="b"/>
              <a:pathLst>
                <a:path w="8495030" h="737870">
                  <a:moveTo>
                    <a:pt x="8371840" y="0"/>
                  </a:moveTo>
                  <a:lnTo>
                    <a:pt x="122936" y="0"/>
                  </a:lnTo>
                  <a:lnTo>
                    <a:pt x="75062" y="9653"/>
                  </a:lnTo>
                  <a:lnTo>
                    <a:pt x="35988" y="35988"/>
                  </a:lnTo>
                  <a:lnTo>
                    <a:pt x="9653" y="75062"/>
                  </a:lnTo>
                  <a:lnTo>
                    <a:pt x="0" y="122935"/>
                  </a:lnTo>
                  <a:lnTo>
                    <a:pt x="0" y="614679"/>
                  </a:lnTo>
                  <a:lnTo>
                    <a:pt x="9653" y="662553"/>
                  </a:lnTo>
                  <a:lnTo>
                    <a:pt x="35988" y="701627"/>
                  </a:lnTo>
                  <a:lnTo>
                    <a:pt x="75062" y="727962"/>
                  </a:lnTo>
                  <a:lnTo>
                    <a:pt x="122936" y="737615"/>
                  </a:lnTo>
                  <a:lnTo>
                    <a:pt x="8371840" y="737615"/>
                  </a:lnTo>
                  <a:lnTo>
                    <a:pt x="8419713" y="727962"/>
                  </a:lnTo>
                  <a:lnTo>
                    <a:pt x="8458787" y="701627"/>
                  </a:lnTo>
                  <a:lnTo>
                    <a:pt x="8485122" y="662553"/>
                  </a:lnTo>
                  <a:lnTo>
                    <a:pt x="8494776" y="614679"/>
                  </a:lnTo>
                  <a:lnTo>
                    <a:pt x="8494776" y="122935"/>
                  </a:lnTo>
                  <a:lnTo>
                    <a:pt x="8485122" y="75062"/>
                  </a:lnTo>
                  <a:lnTo>
                    <a:pt x="8458787" y="35988"/>
                  </a:lnTo>
                  <a:lnTo>
                    <a:pt x="8419713" y="9653"/>
                  </a:lnTo>
                  <a:lnTo>
                    <a:pt x="8371840" y="0"/>
                  </a:lnTo>
                  <a:close/>
                </a:path>
              </a:pathLst>
            </a:custGeom>
            <a:solidFill>
              <a:srgbClr val="122F7A"/>
            </a:solidFill>
          </p:spPr>
          <p:txBody>
            <a:bodyPr wrap="square" lIns="0" tIns="0" rIns="0" bIns="0" rtlCol="0"/>
            <a:lstStyle/>
            <a:p>
              <a:endParaRPr/>
            </a:p>
          </p:txBody>
        </p:sp>
        <p:sp>
          <p:nvSpPr>
            <p:cNvPr id="26" name="object 24">
              <a:extLst>
                <a:ext uri="{FF2B5EF4-FFF2-40B4-BE49-F238E27FC236}">
                  <a16:creationId xmlns:a16="http://schemas.microsoft.com/office/drawing/2014/main" id="{02488FD2-8C07-D1C8-74F7-D274925628D0}"/>
                </a:ext>
              </a:extLst>
            </p:cNvPr>
            <p:cNvSpPr/>
            <p:nvPr/>
          </p:nvSpPr>
          <p:spPr>
            <a:xfrm>
              <a:off x="4702301" y="6933438"/>
              <a:ext cx="8495030" cy="737870"/>
            </a:xfrm>
            <a:custGeom>
              <a:avLst/>
              <a:gdLst/>
              <a:ahLst/>
              <a:cxnLst/>
              <a:rect l="l" t="t" r="r" b="b"/>
              <a:pathLst>
                <a:path w="8495030" h="737870">
                  <a:moveTo>
                    <a:pt x="0" y="122935"/>
                  </a:moveTo>
                  <a:lnTo>
                    <a:pt x="9653" y="75062"/>
                  </a:lnTo>
                  <a:lnTo>
                    <a:pt x="35988" y="35988"/>
                  </a:lnTo>
                  <a:lnTo>
                    <a:pt x="75062" y="9653"/>
                  </a:lnTo>
                  <a:lnTo>
                    <a:pt x="122936" y="0"/>
                  </a:lnTo>
                  <a:lnTo>
                    <a:pt x="8371840" y="0"/>
                  </a:lnTo>
                  <a:lnTo>
                    <a:pt x="8419713" y="9653"/>
                  </a:lnTo>
                  <a:lnTo>
                    <a:pt x="8458787" y="35988"/>
                  </a:lnTo>
                  <a:lnTo>
                    <a:pt x="8485122" y="75062"/>
                  </a:lnTo>
                  <a:lnTo>
                    <a:pt x="8494776" y="122935"/>
                  </a:lnTo>
                  <a:lnTo>
                    <a:pt x="8494776" y="614679"/>
                  </a:lnTo>
                  <a:lnTo>
                    <a:pt x="8485122" y="662553"/>
                  </a:lnTo>
                  <a:lnTo>
                    <a:pt x="8458787" y="701627"/>
                  </a:lnTo>
                  <a:lnTo>
                    <a:pt x="8419713" y="727962"/>
                  </a:lnTo>
                  <a:lnTo>
                    <a:pt x="8371840" y="737615"/>
                  </a:lnTo>
                  <a:lnTo>
                    <a:pt x="122936" y="737615"/>
                  </a:lnTo>
                  <a:lnTo>
                    <a:pt x="75062" y="727962"/>
                  </a:lnTo>
                  <a:lnTo>
                    <a:pt x="35988" y="701627"/>
                  </a:lnTo>
                  <a:lnTo>
                    <a:pt x="9653" y="662553"/>
                  </a:lnTo>
                  <a:lnTo>
                    <a:pt x="0" y="614679"/>
                  </a:lnTo>
                  <a:lnTo>
                    <a:pt x="0" y="122935"/>
                  </a:lnTo>
                  <a:close/>
                </a:path>
              </a:pathLst>
            </a:custGeom>
            <a:ln w="25400">
              <a:solidFill>
                <a:srgbClr val="122F7A"/>
              </a:solidFill>
            </a:ln>
          </p:spPr>
          <p:txBody>
            <a:bodyPr wrap="square" lIns="0" tIns="0" rIns="0" bIns="0" rtlCol="0"/>
            <a:lstStyle/>
            <a:p>
              <a:endParaRPr/>
            </a:p>
          </p:txBody>
        </p:sp>
      </p:grpSp>
      <p:sp>
        <p:nvSpPr>
          <p:cNvPr id="27" name="object 25">
            <a:extLst>
              <a:ext uri="{FF2B5EF4-FFF2-40B4-BE49-F238E27FC236}">
                <a16:creationId xmlns:a16="http://schemas.microsoft.com/office/drawing/2014/main" id="{C090FE51-4A4C-2AD1-F39F-79CF058D3352}"/>
              </a:ext>
            </a:extLst>
          </p:cNvPr>
          <p:cNvSpPr txBox="1"/>
          <p:nvPr/>
        </p:nvSpPr>
        <p:spPr>
          <a:xfrm>
            <a:off x="5046345" y="7111110"/>
            <a:ext cx="5230495" cy="330835"/>
          </a:xfrm>
          <a:prstGeom prst="rect">
            <a:avLst/>
          </a:prstGeom>
        </p:spPr>
        <p:txBody>
          <a:bodyPr vert="horz" wrap="square" lIns="0" tIns="12700" rIns="0" bIns="0" rtlCol="0">
            <a:spAutoFit/>
          </a:bodyPr>
          <a:lstStyle/>
          <a:p>
            <a:pPr marL="12700">
              <a:lnSpc>
                <a:spcPct val="100000"/>
              </a:lnSpc>
              <a:spcBef>
                <a:spcPts val="100"/>
              </a:spcBef>
            </a:pPr>
            <a:r>
              <a:rPr sz="2000" b="1" spc="80" dirty="0">
                <a:solidFill>
                  <a:srgbClr val="FFFFFF"/>
                </a:solidFill>
                <a:latin typeface="Tahoma"/>
                <a:cs typeface="Tahoma"/>
              </a:rPr>
              <a:t>“Discriminação</a:t>
            </a:r>
            <a:r>
              <a:rPr sz="2000" b="1" spc="-20" dirty="0">
                <a:solidFill>
                  <a:srgbClr val="FFFFFF"/>
                </a:solidFill>
                <a:latin typeface="Tahoma"/>
                <a:cs typeface="Tahoma"/>
              </a:rPr>
              <a:t> </a:t>
            </a:r>
            <a:r>
              <a:rPr sz="2000" b="1" spc="110" dirty="0">
                <a:solidFill>
                  <a:srgbClr val="FFFFFF"/>
                </a:solidFill>
                <a:latin typeface="Tahoma"/>
                <a:cs typeface="Tahoma"/>
              </a:rPr>
              <a:t>de</a:t>
            </a:r>
            <a:r>
              <a:rPr sz="2000" b="1" spc="-5" dirty="0">
                <a:solidFill>
                  <a:srgbClr val="FFFFFF"/>
                </a:solidFill>
                <a:latin typeface="Tahoma"/>
                <a:cs typeface="Tahoma"/>
              </a:rPr>
              <a:t> </a:t>
            </a:r>
            <a:r>
              <a:rPr sz="2000" b="1" spc="80" dirty="0">
                <a:solidFill>
                  <a:srgbClr val="FFFFFF"/>
                </a:solidFill>
                <a:latin typeface="Tahoma"/>
                <a:cs typeface="Tahoma"/>
              </a:rPr>
              <a:t>empresas</a:t>
            </a:r>
            <a:r>
              <a:rPr sz="2000" b="1" spc="-15" dirty="0">
                <a:solidFill>
                  <a:srgbClr val="FFFFFF"/>
                </a:solidFill>
                <a:latin typeface="Tahoma"/>
                <a:cs typeface="Tahoma"/>
              </a:rPr>
              <a:t> </a:t>
            </a:r>
            <a:r>
              <a:rPr sz="2000" b="1" spc="85" dirty="0">
                <a:solidFill>
                  <a:srgbClr val="FFFFFF"/>
                </a:solidFill>
                <a:latin typeface="Tahoma"/>
                <a:cs typeface="Tahoma"/>
              </a:rPr>
              <a:t>não</a:t>
            </a:r>
            <a:r>
              <a:rPr sz="2000" b="1" spc="-5" dirty="0">
                <a:solidFill>
                  <a:srgbClr val="FFFFFF"/>
                </a:solidFill>
                <a:latin typeface="Tahoma"/>
                <a:cs typeface="Tahoma"/>
              </a:rPr>
              <a:t> </a:t>
            </a:r>
            <a:r>
              <a:rPr sz="2000" b="1" spc="50" dirty="0">
                <a:solidFill>
                  <a:srgbClr val="FFFFFF"/>
                </a:solidFill>
                <a:latin typeface="Tahoma"/>
                <a:cs typeface="Tahoma"/>
              </a:rPr>
              <a:t>ESG”</a:t>
            </a:r>
            <a:endParaRPr sz="2000">
              <a:latin typeface="Tahoma"/>
              <a:cs typeface="Tahoma"/>
            </a:endParaRPr>
          </a:p>
        </p:txBody>
      </p:sp>
      <p:grpSp>
        <p:nvGrpSpPr>
          <p:cNvPr id="28" name="object 26">
            <a:extLst>
              <a:ext uri="{FF2B5EF4-FFF2-40B4-BE49-F238E27FC236}">
                <a16:creationId xmlns:a16="http://schemas.microsoft.com/office/drawing/2014/main" id="{78391F33-DD60-DFFC-E1CF-0F437E78CBD5}"/>
              </a:ext>
            </a:extLst>
          </p:cNvPr>
          <p:cNvGrpSpPr/>
          <p:nvPr/>
        </p:nvGrpSpPr>
        <p:grpSpPr>
          <a:xfrm>
            <a:off x="4095750" y="8067293"/>
            <a:ext cx="12136120" cy="999998"/>
            <a:chOff x="4095750" y="8067293"/>
            <a:chExt cx="12136120" cy="999998"/>
          </a:xfrm>
        </p:grpSpPr>
        <p:sp>
          <p:nvSpPr>
            <p:cNvPr id="29" name="object 27">
              <a:extLst>
                <a:ext uri="{FF2B5EF4-FFF2-40B4-BE49-F238E27FC236}">
                  <a16:creationId xmlns:a16="http://schemas.microsoft.com/office/drawing/2014/main" id="{2013BC47-231A-EA70-E6A2-AB29B9A5212A}"/>
                </a:ext>
              </a:extLst>
            </p:cNvPr>
            <p:cNvSpPr/>
            <p:nvPr/>
          </p:nvSpPr>
          <p:spPr>
            <a:xfrm>
              <a:off x="4095750" y="8436101"/>
              <a:ext cx="12136120" cy="631190"/>
            </a:xfrm>
            <a:custGeom>
              <a:avLst/>
              <a:gdLst/>
              <a:ahLst/>
              <a:cxnLst/>
              <a:rect l="l" t="t" r="r" b="b"/>
              <a:pathLst>
                <a:path w="12136119" h="631190">
                  <a:moveTo>
                    <a:pt x="12135612" y="0"/>
                  </a:moveTo>
                  <a:lnTo>
                    <a:pt x="0" y="0"/>
                  </a:lnTo>
                  <a:lnTo>
                    <a:pt x="0" y="630936"/>
                  </a:lnTo>
                  <a:lnTo>
                    <a:pt x="12135612" y="630936"/>
                  </a:lnTo>
                  <a:lnTo>
                    <a:pt x="12135612" y="0"/>
                  </a:lnTo>
                  <a:close/>
                </a:path>
              </a:pathLst>
            </a:custGeom>
            <a:solidFill>
              <a:srgbClr val="FFFFFF">
                <a:alpha val="90194"/>
              </a:srgbClr>
            </a:solidFill>
          </p:spPr>
          <p:txBody>
            <a:bodyPr wrap="square" lIns="0" tIns="0" rIns="0" bIns="0" rtlCol="0"/>
            <a:lstStyle/>
            <a:p>
              <a:endParaRPr/>
            </a:p>
          </p:txBody>
        </p:sp>
        <p:sp>
          <p:nvSpPr>
            <p:cNvPr id="30" name="object 28">
              <a:extLst>
                <a:ext uri="{FF2B5EF4-FFF2-40B4-BE49-F238E27FC236}">
                  <a16:creationId xmlns:a16="http://schemas.microsoft.com/office/drawing/2014/main" id="{6BF4AEA9-184E-543F-627E-72EDD875F0BC}"/>
                </a:ext>
              </a:extLst>
            </p:cNvPr>
            <p:cNvSpPr/>
            <p:nvPr/>
          </p:nvSpPr>
          <p:spPr>
            <a:xfrm>
              <a:off x="4095750" y="8436101"/>
              <a:ext cx="12136120" cy="631190"/>
            </a:xfrm>
            <a:custGeom>
              <a:avLst/>
              <a:gdLst/>
              <a:ahLst/>
              <a:cxnLst/>
              <a:rect l="l" t="t" r="r" b="b"/>
              <a:pathLst>
                <a:path w="12136119" h="631190">
                  <a:moveTo>
                    <a:pt x="0" y="630936"/>
                  </a:moveTo>
                  <a:lnTo>
                    <a:pt x="12135612" y="630936"/>
                  </a:lnTo>
                  <a:lnTo>
                    <a:pt x="12135612" y="0"/>
                  </a:lnTo>
                  <a:lnTo>
                    <a:pt x="0" y="0"/>
                  </a:lnTo>
                  <a:lnTo>
                    <a:pt x="0" y="630936"/>
                  </a:lnTo>
                  <a:close/>
                </a:path>
              </a:pathLst>
            </a:custGeom>
            <a:ln w="25400">
              <a:solidFill>
                <a:srgbClr val="ECC607"/>
              </a:solidFill>
            </a:ln>
          </p:spPr>
          <p:txBody>
            <a:bodyPr wrap="square" lIns="0" tIns="0" rIns="0" bIns="0" rtlCol="0"/>
            <a:lstStyle/>
            <a:p>
              <a:endParaRPr/>
            </a:p>
          </p:txBody>
        </p:sp>
        <p:sp>
          <p:nvSpPr>
            <p:cNvPr id="31" name="object 29">
              <a:extLst>
                <a:ext uri="{FF2B5EF4-FFF2-40B4-BE49-F238E27FC236}">
                  <a16:creationId xmlns:a16="http://schemas.microsoft.com/office/drawing/2014/main" id="{06183277-751C-F840-3EC9-509BB08CE008}"/>
                </a:ext>
              </a:extLst>
            </p:cNvPr>
            <p:cNvSpPr/>
            <p:nvPr/>
          </p:nvSpPr>
          <p:spPr>
            <a:xfrm>
              <a:off x="4702300" y="8067293"/>
              <a:ext cx="10461497" cy="737870"/>
            </a:xfrm>
            <a:custGeom>
              <a:avLst/>
              <a:gdLst/>
              <a:ahLst/>
              <a:cxnLst/>
              <a:rect l="l" t="t" r="r" b="b"/>
              <a:pathLst>
                <a:path w="8495030" h="737870">
                  <a:moveTo>
                    <a:pt x="8371840" y="0"/>
                  </a:moveTo>
                  <a:lnTo>
                    <a:pt x="122936" y="0"/>
                  </a:lnTo>
                  <a:lnTo>
                    <a:pt x="75062" y="9653"/>
                  </a:lnTo>
                  <a:lnTo>
                    <a:pt x="35988" y="35988"/>
                  </a:lnTo>
                  <a:lnTo>
                    <a:pt x="9653" y="75062"/>
                  </a:lnTo>
                  <a:lnTo>
                    <a:pt x="0" y="122935"/>
                  </a:lnTo>
                  <a:lnTo>
                    <a:pt x="0" y="614679"/>
                  </a:lnTo>
                  <a:lnTo>
                    <a:pt x="9653" y="662553"/>
                  </a:lnTo>
                  <a:lnTo>
                    <a:pt x="35988" y="701627"/>
                  </a:lnTo>
                  <a:lnTo>
                    <a:pt x="75062" y="727962"/>
                  </a:lnTo>
                  <a:lnTo>
                    <a:pt x="122936" y="737615"/>
                  </a:lnTo>
                  <a:lnTo>
                    <a:pt x="8371840" y="737615"/>
                  </a:lnTo>
                  <a:lnTo>
                    <a:pt x="8419713" y="727962"/>
                  </a:lnTo>
                  <a:lnTo>
                    <a:pt x="8458787" y="701627"/>
                  </a:lnTo>
                  <a:lnTo>
                    <a:pt x="8485122" y="662553"/>
                  </a:lnTo>
                  <a:lnTo>
                    <a:pt x="8494776" y="614679"/>
                  </a:lnTo>
                  <a:lnTo>
                    <a:pt x="8494776" y="122935"/>
                  </a:lnTo>
                  <a:lnTo>
                    <a:pt x="8485122" y="75062"/>
                  </a:lnTo>
                  <a:lnTo>
                    <a:pt x="8458787" y="35988"/>
                  </a:lnTo>
                  <a:lnTo>
                    <a:pt x="8419713" y="9653"/>
                  </a:lnTo>
                  <a:lnTo>
                    <a:pt x="8371840" y="0"/>
                  </a:lnTo>
                  <a:close/>
                </a:path>
              </a:pathLst>
            </a:custGeom>
            <a:solidFill>
              <a:srgbClr val="122F7A"/>
            </a:solidFill>
          </p:spPr>
          <p:txBody>
            <a:bodyPr wrap="square" lIns="0" tIns="0" rIns="0" bIns="0" rtlCol="0"/>
            <a:lstStyle/>
            <a:p>
              <a:endParaRPr/>
            </a:p>
          </p:txBody>
        </p:sp>
        <p:sp>
          <p:nvSpPr>
            <p:cNvPr id="32" name="object 30">
              <a:extLst>
                <a:ext uri="{FF2B5EF4-FFF2-40B4-BE49-F238E27FC236}">
                  <a16:creationId xmlns:a16="http://schemas.microsoft.com/office/drawing/2014/main" id="{2A0DB414-7B22-B57B-E561-D5E4D579C502}"/>
                </a:ext>
              </a:extLst>
            </p:cNvPr>
            <p:cNvSpPr/>
            <p:nvPr/>
          </p:nvSpPr>
          <p:spPr>
            <a:xfrm>
              <a:off x="4702301" y="8067293"/>
              <a:ext cx="10461498" cy="737870"/>
            </a:xfrm>
            <a:custGeom>
              <a:avLst/>
              <a:gdLst/>
              <a:ahLst/>
              <a:cxnLst/>
              <a:rect l="l" t="t" r="r" b="b"/>
              <a:pathLst>
                <a:path w="8495030" h="737870">
                  <a:moveTo>
                    <a:pt x="0" y="122935"/>
                  </a:moveTo>
                  <a:lnTo>
                    <a:pt x="9653" y="75062"/>
                  </a:lnTo>
                  <a:lnTo>
                    <a:pt x="35988" y="35988"/>
                  </a:lnTo>
                  <a:lnTo>
                    <a:pt x="75062" y="9653"/>
                  </a:lnTo>
                  <a:lnTo>
                    <a:pt x="122936" y="0"/>
                  </a:lnTo>
                  <a:lnTo>
                    <a:pt x="8371840" y="0"/>
                  </a:lnTo>
                  <a:lnTo>
                    <a:pt x="8419713" y="9653"/>
                  </a:lnTo>
                  <a:lnTo>
                    <a:pt x="8458787" y="35988"/>
                  </a:lnTo>
                  <a:lnTo>
                    <a:pt x="8485122" y="75062"/>
                  </a:lnTo>
                  <a:lnTo>
                    <a:pt x="8494776" y="122935"/>
                  </a:lnTo>
                  <a:lnTo>
                    <a:pt x="8494776" y="614679"/>
                  </a:lnTo>
                  <a:lnTo>
                    <a:pt x="8485122" y="662553"/>
                  </a:lnTo>
                  <a:lnTo>
                    <a:pt x="8458787" y="701627"/>
                  </a:lnTo>
                  <a:lnTo>
                    <a:pt x="8419713" y="727962"/>
                  </a:lnTo>
                  <a:lnTo>
                    <a:pt x="8371840" y="737615"/>
                  </a:lnTo>
                  <a:lnTo>
                    <a:pt x="122936" y="737615"/>
                  </a:lnTo>
                  <a:lnTo>
                    <a:pt x="75062" y="727962"/>
                  </a:lnTo>
                  <a:lnTo>
                    <a:pt x="35988" y="701627"/>
                  </a:lnTo>
                  <a:lnTo>
                    <a:pt x="9653" y="662553"/>
                  </a:lnTo>
                  <a:lnTo>
                    <a:pt x="0" y="614679"/>
                  </a:lnTo>
                  <a:lnTo>
                    <a:pt x="0" y="122935"/>
                  </a:lnTo>
                  <a:close/>
                </a:path>
              </a:pathLst>
            </a:custGeom>
            <a:ln w="25400">
              <a:solidFill>
                <a:srgbClr val="122F7A"/>
              </a:solidFill>
            </a:ln>
          </p:spPr>
          <p:txBody>
            <a:bodyPr wrap="square" lIns="0" tIns="0" rIns="0" bIns="0" rtlCol="0"/>
            <a:lstStyle/>
            <a:p>
              <a:endParaRPr/>
            </a:p>
          </p:txBody>
        </p:sp>
      </p:grpSp>
      <p:sp>
        <p:nvSpPr>
          <p:cNvPr id="33" name="object 31">
            <a:extLst>
              <a:ext uri="{FF2B5EF4-FFF2-40B4-BE49-F238E27FC236}">
                <a16:creationId xmlns:a16="http://schemas.microsoft.com/office/drawing/2014/main" id="{0419593B-EA13-7DB0-D38B-24D6F8E26254}"/>
              </a:ext>
            </a:extLst>
          </p:cNvPr>
          <p:cNvSpPr txBox="1"/>
          <p:nvPr/>
        </p:nvSpPr>
        <p:spPr>
          <a:xfrm>
            <a:off x="5046345" y="8245220"/>
            <a:ext cx="6921500" cy="330835"/>
          </a:xfrm>
          <a:prstGeom prst="rect">
            <a:avLst/>
          </a:prstGeom>
        </p:spPr>
        <p:txBody>
          <a:bodyPr vert="horz" wrap="square" lIns="0" tIns="12700" rIns="0" bIns="0" rtlCol="0">
            <a:spAutoFit/>
          </a:bodyPr>
          <a:lstStyle/>
          <a:p>
            <a:pPr marL="12700">
              <a:lnSpc>
                <a:spcPct val="100000"/>
              </a:lnSpc>
              <a:spcBef>
                <a:spcPts val="100"/>
              </a:spcBef>
            </a:pPr>
            <a:r>
              <a:rPr sz="2000" b="1" spc="70" dirty="0">
                <a:solidFill>
                  <a:srgbClr val="FFFFFF"/>
                </a:solidFill>
                <a:latin typeface="Tahoma"/>
                <a:cs typeface="Tahoma"/>
              </a:rPr>
              <a:t>“Polarização</a:t>
            </a:r>
            <a:r>
              <a:rPr sz="2000" b="1" spc="-5" dirty="0">
                <a:solidFill>
                  <a:srgbClr val="FFFFFF"/>
                </a:solidFill>
                <a:latin typeface="Tahoma"/>
                <a:cs typeface="Tahoma"/>
              </a:rPr>
              <a:t> </a:t>
            </a:r>
            <a:r>
              <a:rPr sz="2000" b="1" spc="85" dirty="0">
                <a:solidFill>
                  <a:srgbClr val="FFFFFF"/>
                </a:solidFill>
                <a:latin typeface="Tahoma"/>
                <a:cs typeface="Tahoma"/>
              </a:rPr>
              <a:t>da</a:t>
            </a:r>
            <a:r>
              <a:rPr sz="2000" b="1" spc="-10" dirty="0">
                <a:solidFill>
                  <a:srgbClr val="FFFFFF"/>
                </a:solidFill>
                <a:latin typeface="Tahoma"/>
                <a:cs typeface="Tahoma"/>
              </a:rPr>
              <a:t> </a:t>
            </a:r>
            <a:r>
              <a:rPr sz="2000" b="1" spc="95" dirty="0">
                <a:solidFill>
                  <a:srgbClr val="FFFFFF"/>
                </a:solidFill>
                <a:latin typeface="Tahoma"/>
                <a:cs typeface="Tahoma"/>
              </a:rPr>
              <a:t>agenda</a:t>
            </a:r>
            <a:r>
              <a:rPr sz="2000" b="1" spc="-5" dirty="0">
                <a:solidFill>
                  <a:srgbClr val="FFFFFF"/>
                </a:solidFill>
                <a:latin typeface="Tahoma"/>
                <a:cs typeface="Tahoma"/>
              </a:rPr>
              <a:t> </a:t>
            </a:r>
            <a:r>
              <a:rPr sz="2000" b="1" spc="60" dirty="0">
                <a:solidFill>
                  <a:srgbClr val="FFFFFF"/>
                </a:solidFill>
                <a:latin typeface="Tahoma"/>
                <a:cs typeface="Tahoma"/>
              </a:rPr>
              <a:t>(potencial</a:t>
            </a:r>
            <a:r>
              <a:rPr sz="2000" b="1" spc="-10" dirty="0">
                <a:solidFill>
                  <a:srgbClr val="FFFFFF"/>
                </a:solidFill>
                <a:latin typeface="Tahoma"/>
                <a:cs typeface="Tahoma"/>
              </a:rPr>
              <a:t> </a:t>
            </a:r>
            <a:r>
              <a:rPr sz="2000" b="1" spc="80" dirty="0">
                <a:solidFill>
                  <a:srgbClr val="FFFFFF"/>
                </a:solidFill>
                <a:latin typeface="Tahoma"/>
                <a:cs typeface="Tahoma"/>
              </a:rPr>
              <a:t>bélico</a:t>
            </a:r>
            <a:r>
              <a:rPr sz="2000" b="1" spc="5" dirty="0">
                <a:solidFill>
                  <a:srgbClr val="FFFFFF"/>
                </a:solidFill>
                <a:latin typeface="Tahoma"/>
                <a:cs typeface="Tahoma"/>
              </a:rPr>
              <a:t> </a:t>
            </a:r>
            <a:r>
              <a:rPr sz="2000" b="1" spc="85" dirty="0">
                <a:solidFill>
                  <a:srgbClr val="FFFFFF"/>
                </a:solidFill>
                <a:latin typeface="Tahoma"/>
                <a:cs typeface="Tahoma"/>
              </a:rPr>
              <a:t>da</a:t>
            </a:r>
            <a:r>
              <a:rPr sz="2000" b="1" spc="-10" dirty="0">
                <a:solidFill>
                  <a:srgbClr val="FFFFFF"/>
                </a:solidFill>
                <a:latin typeface="Tahoma"/>
                <a:cs typeface="Tahoma"/>
              </a:rPr>
              <a:t> sigla)”</a:t>
            </a:r>
            <a:endParaRPr sz="2000">
              <a:latin typeface="Tahoma"/>
              <a:cs typeface="Tahoma"/>
            </a:endParaRPr>
          </a:p>
        </p:txBody>
      </p:sp>
      <p:sp>
        <p:nvSpPr>
          <p:cNvPr id="34" name="CaixaDeTexto 33">
            <a:extLst>
              <a:ext uri="{FF2B5EF4-FFF2-40B4-BE49-F238E27FC236}">
                <a16:creationId xmlns:a16="http://schemas.microsoft.com/office/drawing/2014/main" id="{407DC851-2174-F052-BC37-A349CD815B05}"/>
              </a:ext>
            </a:extLst>
          </p:cNvPr>
          <p:cNvSpPr txBox="1"/>
          <p:nvPr/>
        </p:nvSpPr>
        <p:spPr>
          <a:xfrm>
            <a:off x="8077200" y="9258172"/>
            <a:ext cx="6607629" cy="677108"/>
          </a:xfrm>
          <a:prstGeom prst="rect">
            <a:avLst/>
          </a:prstGeom>
          <a:noFill/>
        </p:spPr>
        <p:txBody>
          <a:bodyPr wrap="square" rtlCol="0">
            <a:spAutoFit/>
          </a:bodyPr>
          <a:lstStyle/>
          <a:p>
            <a:r>
              <a:rPr lang="pt-BR" sz="2000" dirty="0"/>
              <a:t>Slide inspirado na professora Patrícia Fernandes Marques</a:t>
            </a:r>
          </a:p>
          <a:p>
            <a:endParaRPr lang="pt-BR" dirty="0"/>
          </a:p>
        </p:txBody>
      </p:sp>
    </p:spTree>
    <p:extLst>
      <p:ext uri="{BB962C8B-B14F-4D97-AF65-F5344CB8AC3E}">
        <p14:creationId xmlns:p14="http://schemas.microsoft.com/office/powerpoint/2010/main" val="3944938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BB8B7-7C47-09E0-A815-62BCCBAA22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E09503-3B5E-C5AE-7CF1-2C87F569ADE0}"/>
              </a:ext>
            </a:extLst>
          </p:cNvPr>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pic>
        <p:nvPicPr>
          <p:cNvPr id="5" name="object 4">
            <a:extLst>
              <a:ext uri="{FF2B5EF4-FFF2-40B4-BE49-F238E27FC236}">
                <a16:creationId xmlns:a16="http://schemas.microsoft.com/office/drawing/2014/main" id="{82E2FCEB-67D6-AD08-1A44-6D719688A54C}"/>
              </a:ext>
            </a:extLst>
          </p:cNvPr>
          <p:cNvPicPr/>
          <p:nvPr/>
        </p:nvPicPr>
        <p:blipFill>
          <a:blip r:embed="rId4" cstate="print"/>
          <a:stretch>
            <a:fillRect/>
          </a:stretch>
        </p:blipFill>
        <p:spPr>
          <a:xfrm>
            <a:off x="9020527" y="1028700"/>
            <a:ext cx="8530307" cy="6211118"/>
          </a:xfrm>
          <a:prstGeom prst="rect">
            <a:avLst/>
          </a:prstGeom>
        </p:spPr>
      </p:pic>
      <p:pic>
        <p:nvPicPr>
          <p:cNvPr id="6" name="object 4">
            <a:extLst>
              <a:ext uri="{FF2B5EF4-FFF2-40B4-BE49-F238E27FC236}">
                <a16:creationId xmlns:a16="http://schemas.microsoft.com/office/drawing/2014/main" id="{155466D3-0770-B61F-1790-6E19950B4EB5}"/>
              </a:ext>
            </a:extLst>
          </p:cNvPr>
          <p:cNvPicPr/>
          <p:nvPr/>
        </p:nvPicPr>
        <p:blipFill>
          <a:blip r:embed="rId5" cstate="print"/>
          <a:stretch>
            <a:fillRect/>
          </a:stretch>
        </p:blipFill>
        <p:spPr>
          <a:xfrm>
            <a:off x="715395" y="2271522"/>
            <a:ext cx="8530308" cy="5743956"/>
          </a:xfrm>
          <a:prstGeom prst="rect">
            <a:avLst/>
          </a:prstGeom>
        </p:spPr>
      </p:pic>
      <p:sp>
        <p:nvSpPr>
          <p:cNvPr id="3" name="object 18">
            <a:extLst>
              <a:ext uri="{FF2B5EF4-FFF2-40B4-BE49-F238E27FC236}">
                <a16:creationId xmlns:a16="http://schemas.microsoft.com/office/drawing/2014/main" id="{499C4C0B-CFDA-B7FF-3F2F-CDE886DEDD87}"/>
              </a:ext>
            </a:extLst>
          </p:cNvPr>
          <p:cNvSpPr txBox="1">
            <a:spLocks/>
          </p:cNvSpPr>
          <p:nvPr/>
        </p:nvSpPr>
        <p:spPr>
          <a:xfrm>
            <a:off x="1447800" y="1333500"/>
            <a:ext cx="6658327" cy="1514261"/>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760"/>
              </a:lnSpc>
              <a:spcBef>
                <a:spcPts val="100"/>
              </a:spcBef>
            </a:pPr>
            <a:r>
              <a:rPr lang="pt-BR" sz="4583" b="1" dirty="0">
                <a:solidFill>
                  <a:srgbClr val="000000"/>
                </a:solidFill>
                <a:latin typeface="Open Sans Bold"/>
                <a:ea typeface="Open Sans Bold"/>
                <a:cs typeface="Open Sans Bold"/>
              </a:rPr>
              <a:t>Reação Contrária às Práticas de ESG -</a:t>
            </a:r>
          </a:p>
          <a:p>
            <a:pPr>
              <a:lnSpc>
                <a:spcPts val="3940"/>
              </a:lnSpc>
            </a:pPr>
            <a:r>
              <a:rPr lang="pt-BR" sz="4583" b="1" dirty="0" err="1">
                <a:solidFill>
                  <a:srgbClr val="000000"/>
                </a:solidFill>
                <a:latin typeface="Open Sans Bold"/>
                <a:ea typeface="Open Sans Bold"/>
                <a:cs typeface="Open Sans Bold"/>
              </a:rPr>
              <a:t>Greenlash</a:t>
            </a:r>
            <a:r>
              <a:rPr lang="pt-BR" sz="4583" b="1" dirty="0">
                <a:solidFill>
                  <a:srgbClr val="000000"/>
                </a:solidFill>
                <a:latin typeface="Open Sans Bold"/>
                <a:ea typeface="Open Sans Bold"/>
                <a:cs typeface="Open Sans Bold"/>
              </a:rPr>
              <a:t> (EUA)</a:t>
            </a:r>
          </a:p>
        </p:txBody>
      </p:sp>
    </p:spTree>
    <p:extLst>
      <p:ext uri="{BB962C8B-B14F-4D97-AF65-F5344CB8AC3E}">
        <p14:creationId xmlns:p14="http://schemas.microsoft.com/office/powerpoint/2010/main" val="224389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791D-18C8-F2EB-5F8C-847970BA64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D855B08-A752-4E47-8BA5-4E4E61EA357F}"/>
              </a:ext>
            </a:extLst>
          </p:cNvPr>
          <p:cNvSpPr/>
          <p:nvPr/>
        </p:nvSpPr>
        <p:spPr>
          <a:xfrm>
            <a:off x="0" y="5443"/>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pic>
        <p:nvPicPr>
          <p:cNvPr id="3" name="object 4">
            <a:extLst>
              <a:ext uri="{FF2B5EF4-FFF2-40B4-BE49-F238E27FC236}">
                <a16:creationId xmlns:a16="http://schemas.microsoft.com/office/drawing/2014/main" id="{A00BC956-15FB-98F6-7821-AAE6F34B9CD6}"/>
              </a:ext>
            </a:extLst>
          </p:cNvPr>
          <p:cNvPicPr/>
          <p:nvPr/>
        </p:nvPicPr>
        <p:blipFill>
          <a:blip r:embed="rId4" cstate="print"/>
          <a:stretch>
            <a:fillRect/>
          </a:stretch>
        </p:blipFill>
        <p:spPr>
          <a:xfrm>
            <a:off x="414530" y="613847"/>
            <a:ext cx="8881870" cy="3029711"/>
          </a:xfrm>
          <a:prstGeom prst="rect">
            <a:avLst/>
          </a:prstGeom>
        </p:spPr>
      </p:pic>
      <p:pic>
        <p:nvPicPr>
          <p:cNvPr id="4" name="object 4">
            <a:extLst>
              <a:ext uri="{FF2B5EF4-FFF2-40B4-BE49-F238E27FC236}">
                <a16:creationId xmlns:a16="http://schemas.microsoft.com/office/drawing/2014/main" id="{1D9F956C-72F8-8A18-67B6-D1D51FA50277}"/>
              </a:ext>
            </a:extLst>
          </p:cNvPr>
          <p:cNvPicPr/>
          <p:nvPr/>
        </p:nvPicPr>
        <p:blipFill>
          <a:blip r:embed="rId5" cstate="print"/>
          <a:stretch>
            <a:fillRect/>
          </a:stretch>
        </p:blipFill>
        <p:spPr>
          <a:xfrm>
            <a:off x="533400" y="4251962"/>
            <a:ext cx="9906000" cy="4258056"/>
          </a:xfrm>
          <a:prstGeom prst="rect">
            <a:avLst/>
          </a:prstGeom>
        </p:spPr>
      </p:pic>
      <p:pic>
        <p:nvPicPr>
          <p:cNvPr id="5" name="object 4">
            <a:extLst>
              <a:ext uri="{FF2B5EF4-FFF2-40B4-BE49-F238E27FC236}">
                <a16:creationId xmlns:a16="http://schemas.microsoft.com/office/drawing/2014/main" id="{5FF56134-721D-D222-2C39-D7D713A682F2}"/>
              </a:ext>
            </a:extLst>
          </p:cNvPr>
          <p:cNvPicPr/>
          <p:nvPr/>
        </p:nvPicPr>
        <p:blipFill>
          <a:blip r:embed="rId6" cstate="print"/>
          <a:stretch>
            <a:fillRect/>
          </a:stretch>
        </p:blipFill>
        <p:spPr>
          <a:xfrm>
            <a:off x="9685021" y="3848100"/>
            <a:ext cx="8031479" cy="3795193"/>
          </a:xfrm>
          <a:prstGeom prst="rect">
            <a:avLst/>
          </a:prstGeom>
        </p:spPr>
      </p:pic>
      <p:sp>
        <p:nvSpPr>
          <p:cNvPr id="7" name="object 18">
            <a:extLst>
              <a:ext uri="{FF2B5EF4-FFF2-40B4-BE49-F238E27FC236}">
                <a16:creationId xmlns:a16="http://schemas.microsoft.com/office/drawing/2014/main" id="{4A8F4F20-4BCC-4F4A-6EF3-5776A116FB90}"/>
              </a:ext>
            </a:extLst>
          </p:cNvPr>
          <p:cNvSpPr txBox="1">
            <a:spLocks/>
          </p:cNvSpPr>
          <p:nvPr/>
        </p:nvSpPr>
        <p:spPr>
          <a:xfrm>
            <a:off x="10463026" y="1467114"/>
            <a:ext cx="6658327" cy="1514261"/>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760"/>
              </a:lnSpc>
              <a:spcBef>
                <a:spcPts val="100"/>
              </a:spcBef>
            </a:pPr>
            <a:r>
              <a:rPr lang="pt-BR" sz="4583" b="1" dirty="0">
                <a:solidFill>
                  <a:srgbClr val="000000"/>
                </a:solidFill>
                <a:latin typeface="Open Sans Bold"/>
                <a:ea typeface="Open Sans Bold"/>
                <a:cs typeface="Open Sans Bold"/>
              </a:rPr>
              <a:t>Reação Contrária às Práticas de ESG -</a:t>
            </a:r>
          </a:p>
          <a:p>
            <a:pPr>
              <a:lnSpc>
                <a:spcPts val="3940"/>
              </a:lnSpc>
            </a:pPr>
            <a:r>
              <a:rPr lang="pt-BR" sz="4583" b="1" dirty="0" err="1">
                <a:solidFill>
                  <a:srgbClr val="000000"/>
                </a:solidFill>
                <a:latin typeface="Open Sans Bold"/>
                <a:ea typeface="Open Sans Bold"/>
                <a:cs typeface="Open Sans Bold"/>
              </a:rPr>
              <a:t>Greenlash</a:t>
            </a:r>
            <a:r>
              <a:rPr lang="pt-BR" sz="4583" b="1" dirty="0">
                <a:solidFill>
                  <a:srgbClr val="000000"/>
                </a:solidFill>
                <a:latin typeface="Open Sans Bold"/>
                <a:ea typeface="Open Sans Bold"/>
                <a:cs typeface="Open Sans Bold"/>
              </a:rPr>
              <a:t> (EUA)</a:t>
            </a:r>
          </a:p>
        </p:txBody>
      </p:sp>
    </p:spTree>
    <p:extLst>
      <p:ext uri="{BB962C8B-B14F-4D97-AF65-F5344CB8AC3E}">
        <p14:creationId xmlns:p14="http://schemas.microsoft.com/office/powerpoint/2010/main" val="1735361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8F49D-1E67-1805-7067-5EA4E796FED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E58030-A034-D8A2-9655-43C79689EC64}"/>
              </a:ext>
            </a:extLst>
          </p:cNvPr>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4"/>
            <a:stretch>
              <a:fillRect/>
            </a:stretch>
          </a:blipFill>
        </p:spPr>
        <p:txBody>
          <a:bodyPr/>
          <a:lstStyle/>
          <a:p>
            <a:endParaRPr lang="pt-BR" dirty="0"/>
          </a:p>
        </p:txBody>
      </p:sp>
      <p:pic>
        <p:nvPicPr>
          <p:cNvPr id="3" name="Mídia Online 2" title="A história do mundo em 2 minutos">
            <a:hlinkClick r:id="" action="ppaction://media"/>
            <a:extLst>
              <a:ext uri="{FF2B5EF4-FFF2-40B4-BE49-F238E27FC236}">
                <a16:creationId xmlns:a16="http://schemas.microsoft.com/office/drawing/2014/main" id="{3C75319B-336F-740B-C53D-8FF8868AD93F}"/>
              </a:ext>
            </a:extLst>
          </p:cNvPr>
          <p:cNvPicPr>
            <a:picLocks noRot="1" noChangeAspect="1"/>
          </p:cNvPicPr>
          <p:nvPr>
            <a:videoFile r:link="rId1"/>
          </p:nvPr>
        </p:nvPicPr>
        <p:blipFill>
          <a:blip r:embed="rId5"/>
          <a:stretch>
            <a:fillRect/>
          </a:stretch>
        </p:blipFill>
        <p:spPr>
          <a:xfrm>
            <a:off x="4063990" y="800100"/>
            <a:ext cx="10160000" cy="7620000"/>
          </a:xfrm>
          <a:prstGeom prst="rect">
            <a:avLst/>
          </a:prstGeom>
        </p:spPr>
      </p:pic>
      <p:sp>
        <p:nvSpPr>
          <p:cNvPr id="4" name="CaixaDeTexto 3">
            <a:extLst>
              <a:ext uri="{FF2B5EF4-FFF2-40B4-BE49-F238E27FC236}">
                <a16:creationId xmlns:a16="http://schemas.microsoft.com/office/drawing/2014/main" id="{9897611E-B60C-B26D-DDAB-67F9E59F6D39}"/>
              </a:ext>
            </a:extLst>
          </p:cNvPr>
          <p:cNvSpPr txBox="1"/>
          <p:nvPr/>
        </p:nvSpPr>
        <p:spPr>
          <a:xfrm>
            <a:off x="5943600" y="8891884"/>
            <a:ext cx="8077200" cy="461665"/>
          </a:xfrm>
          <a:prstGeom prst="rect">
            <a:avLst/>
          </a:prstGeom>
          <a:noFill/>
        </p:spPr>
        <p:txBody>
          <a:bodyPr wrap="square" rtlCol="0">
            <a:spAutoFit/>
          </a:bodyPr>
          <a:lstStyle/>
          <a:p>
            <a:r>
              <a:rPr lang="pt-BR" sz="2400" b="1" dirty="0"/>
              <a:t>https://www.youtube.com/watch?v=QnbdDCT-w6E</a:t>
            </a:r>
          </a:p>
        </p:txBody>
      </p:sp>
    </p:spTree>
    <p:extLst>
      <p:ext uri="{BB962C8B-B14F-4D97-AF65-F5344CB8AC3E}">
        <p14:creationId xmlns:p14="http://schemas.microsoft.com/office/powerpoint/2010/main" val="172310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575"/>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2348044" y="465278"/>
            <a:ext cx="13074933" cy="2173708"/>
          </a:xfrm>
          <a:custGeom>
            <a:avLst/>
            <a:gdLst/>
            <a:ahLst/>
            <a:cxnLst/>
            <a:rect l="l" t="t" r="r" b="b"/>
            <a:pathLst>
              <a:path w="13074933" h="2173708">
                <a:moveTo>
                  <a:pt x="0" y="0"/>
                </a:moveTo>
                <a:lnTo>
                  <a:pt x="13074933" y="0"/>
                </a:lnTo>
                <a:lnTo>
                  <a:pt x="13074933" y="2173707"/>
                </a:lnTo>
                <a:lnTo>
                  <a:pt x="0" y="2173707"/>
                </a:lnTo>
                <a:lnTo>
                  <a:pt x="0" y="0"/>
                </a:lnTo>
                <a:close/>
              </a:path>
            </a:pathLst>
          </a:custGeom>
          <a:blipFill>
            <a:blip r:embed="rId4"/>
            <a:stretch>
              <a:fillRect/>
            </a:stretch>
          </a:blipFill>
        </p:spPr>
        <p:txBody>
          <a:bodyPr/>
          <a:lstStyle/>
          <a:p>
            <a:endParaRPr lang="pt-BR"/>
          </a:p>
        </p:txBody>
      </p:sp>
      <p:sp>
        <p:nvSpPr>
          <p:cNvPr id="4" name="AutoShape 4"/>
          <p:cNvSpPr/>
          <p:nvPr/>
        </p:nvSpPr>
        <p:spPr>
          <a:xfrm>
            <a:off x="1250910" y="6762881"/>
            <a:ext cx="15413587" cy="0"/>
          </a:xfrm>
          <a:prstGeom prst="line">
            <a:avLst/>
          </a:prstGeom>
          <a:ln w="38100" cap="flat">
            <a:solidFill>
              <a:srgbClr val="000000"/>
            </a:solidFill>
            <a:prstDash val="solid"/>
            <a:headEnd type="none" w="sm" len="sm"/>
            <a:tailEnd type="none" w="sm" len="sm"/>
          </a:ln>
        </p:spPr>
        <p:txBody>
          <a:bodyPr/>
          <a:lstStyle/>
          <a:p>
            <a:endParaRPr lang="pt-BR"/>
          </a:p>
        </p:txBody>
      </p:sp>
      <p:sp>
        <p:nvSpPr>
          <p:cNvPr id="5" name="Freeform 5"/>
          <p:cNvSpPr/>
          <p:nvPr/>
        </p:nvSpPr>
        <p:spPr>
          <a:xfrm>
            <a:off x="3025133" y="6233811"/>
            <a:ext cx="954810" cy="954810"/>
          </a:xfrm>
          <a:custGeom>
            <a:avLst/>
            <a:gdLst/>
            <a:ahLst/>
            <a:cxnLst/>
            <a:rect l="l" t="t" r="r" b="b"/>
            <a:pathLst>
              <a:path w="954810" h="954810">
                <a:moveTo>
                  <a:pt x="0" y="0"/>
                </a:moveTo>
                <a:lnTo>
                  <a:pt x="954809" y="0"/>
                </a:lnTo>
                <a:lnTo>
                  <a:pt x="954809" y="954809"/>
                </a:lnTo>
                <a:lnTo>
                  <a:pt x="0" y="9548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6" name="Freeform 6"/>
          <p:cNvSpPr/>
          <p:nvPr/>
        </p:nvSpPr>
        <p:spPr>
          <a:xfrm>
            <a:off x="8170227" y="6233811"/>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7" name="Freeform 7"/>
          <p:cNvSpPr/>
          <p:nvPr/>
        </p:nvSpPr>
        <p:spPr>
          <a:xfrm>
            <a:off x="13479424" y="6233811"/>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8" name="TextBox 8"/>
          <p:cNvSpPr txBox="1"/>
          <p:nvPr/>
        </p:nvSpPr>
        <p:spPr>
          <a:xfrm>
            <a:off x="3531113" y="2932822"/>
            <a:ext cx="10302467" cy="597874"/>
          </a:xfrm>
          <a:prstGeom prst="rect">
            <a:avLst/>
          </a:prstGeom>
        </p:spPr>
        <p:txBody>
          <a:bodyPr lIns="0" tIns="0" rIns="0" bIns="0" rtlCol="0" anchor="t">
            <a:spAutoFit/>
          </a:bodyPr>
          <a:lstStyle/>
          <a:p>
            <a:pPr algn="ctr">
              <a:lnSpc>
                <a:spcPts val="4780"/>
              </a:lnSpc>
              <a:spcBef>
                <a:spcPct val="0"/>
              </a:spcBef>
            </a:pPr>
            <a:r>
              <a:rPr lang="en-US" sz="3983" b="1">
                <a:solidFill>
                  <a:srgbClr val="000000"/>
                </a:solidFill>
                <a:latin typeface="Open Sans Bold"/>
                <a:ea typeface="Open Sans Bold"/>
                <a:cs typeface="Open Sans Bold"/>
                <a:sym typeface="Open Sans Bold"/>
              </a:rPr>
              <a:t>A Nova Lei de Licitações - Lei 14.133/2021</a:t>
            </a:r>
          </a:p>
        </p:txBody>
      </p:sp>
      <p:sp>
        <p:nvSpPr>
          <p:cNvPr id="9" name="TextBox 9"/>
          <p:cNvSpPr txBox="1"/>
          <p:nvPr/>
        </p:nvSpPr>
        <p:spPr>
          <a:xfrm>
            <a:off x="1028700" y="4542232"/>
            <a:ext cx="5205449" cy="1396304"/>
          </a:xfrm>
          <a:prstGeom prst="rect">
            <a:avLst/>
          </a:prstGeom>
        </p:spPr>
        <p:txBody>
          <a:bodyPr lIns="0" tIns="0" rIns="0" bIns="0" rtlCol="0" anchor="t">
            <a:spAutoFit/>
          </a:bodyPr>
          <a:lstStyle/>
          <a:p>
            <a:pPr algn="ctr">
              <a:lnSpc>
                <a:spcPts val="3398"/>
              </a:lnSpc>
              <a:spcBef>
                <a:spcPct val="0"/>
              </a:spcBef>
            </a:pPr>
            <a:r>
              <a:rPr lang="en-US" sz="2831" b="1">
                <a:solidFill>
                  <a:srgbClr val="000000"/>
                </a:solidFill>
                <a:latin typeface="Open Sans Bold"/>
                <a:ea typeface="Open Sans Bold"/>
                <a:cs typeface="Open Sans Bold"/>
                <a:sym typeface="Open Sans Bold"/>
              </a:rPr>
              <a:t>Critérios de Sustentabilidade</a:t>
            </a:r>
          </a:p>
          <a:p>
            <a:pPr algn="ctr">
              <a:lnSpc>
                <a:spcPts val="2574"/>
              </a:lnSpc>
              <a:spcBef>
                <a:spcPct val="0"/>
              </a:spcBef>
            </a:pPr>
            <a:r>
              <a:rPr lang="en-US" sz="2145">
                <a:solidFill>
                  <a:srgbClr val="000000"/>
                </a:solidFill>
                <a:latin typeface="Open Sans"/>
                <a:ea typeface="Open Sans"/>
                <a:cs typeface="Open Sans"/>
                <a:sym typeface="Open Sans"/>
              </a:rPr>
              <a:t>A nova lei exige a consideração de </a:t>
            </a:r>
          </a:p>
          <a:p>
            <a:pPr algn="ctr">
              <a:lnSpc>
                <a:spcPts val="2574"/>
              </a:lnSpc>
              <a:spcBef>
                <a:spcPct val="0"/>
              </a:spcBef>
            </a:pPr>
            <a:r>
              <a:rPr lang="en-US" sz="2145">
                <a:solidFill>
                  <a:srgbClr val="000000"/>
                </a:solidFill>
                <a:latin typeface="Open Sans"/>
                <a:ea typeface="Open Sans"/>
                <a:cs typeface="Open Sans"/>
                <a:sym typeface="Open Sans"/>
              </a:rPr>
              <a:t>critérios de sustentabilidade nas </a:t>
            </a:r>
          </a:p>
          <a:p>
            <a:pPr algn="ctr">
              <a:lnSpc>
                <a:spcPts val="2574"/>
              </a:lnSpc>
              <a:spcBef>
                <a:spcPct val="0"/>
              </a:spcBef>
            </a:pPr>
            <a:r>
              <a:rPr lang="en-US" sz="2145">
                <a:solidFill>
                  <a:srgbClr val="000000"/>
                </a:solidFill>
                <a:latin typeface="Open Sans"/>
                <a:ea typeface="Open Sans"/>
                <a:cs typeface="Open Sans"/>
                <a:sym typeface="Open Sans"/>
              </a:rPr>
              <a:t>compras públicas.</a:t>
            </a:r>
          </a:p>
        </p:txBody>
      </p:sp>
      <p:sp>
        <p:nvSpPr>
          <p:cNvPr id="10" name="TextBox 10"/>
          <p:cNvSpPr txBox="1"/>
          <p:nvPr/>
        </p:nvSpPr>
        <p:spPr>
          <a:xfrm>
            <a:off x="6710407" y="7596751"/>
            <a:ext cx="3886729" cy="1390650"/>
          </a:xfrm>
          <a:prstGeom prst="rect">
            <a:avLst/>
          </a:prstGeom>
        </p:spPr>
        <p:txBody>
          <a:bodyPr lIns="0" tIns="0" rIns="0" bIns="0" rtlCol="0" anchor="t">
            <a:spAutoFit/>
          </a:bodyPr>
          <a:lstStyle/>
          <a:p>
            <a:pPr algn="ctr">
              <a:lnSpc>
                <a:spcPts val="3398"/>
              </a:lnSpc>
              <a:spcBef>
                <a:spcPct val="0"/>
              </a:spcBef>
            </a:pPr>
            <a:r>
              <a:rPr lang="en-US" sz="2831" b="1">
                <a:solidFill>
                  <a:srgbClr val="000000"/>
                </a:solidFill>
                <a:latin typeface="Open Sans Bold"/>
                <a:ea typeface="Open Sans Bold"/>
                <a:cs typeface="Open Sans Bold"/>
                <a:sym typeface="Open Sans Bold"/>
              </a:rPr>
              <a:t>Ações Afirmativas</a:t>
            </a:r>
          </a:p>
          <a:p>
            <a:pPr algn="ctr">
              <a:lnSpc>
                <a:spcPts val="2574"/>
              </a:lnSpc>
              <a:spcBef>
                <a:spcPct val="0"/>
              </a:spcBef>
            </a:pPr>
            <a:r>
              <a:rPr lang="en-US" sz="2145">
                <a:solidFill>
                  <a:srgbClr val="000000"/>
                </a:solidFill>
                <a:latin typeface="Open Sans"/>
                <a:ea typeface="Open Sans"/>
                <a:cs typeface="Open Sans"/>
                <a:sym typeface="Open Sans"/>
              </a:rPr>
              <a:t>Obriga a adoção de medidas </a:t>
            </a:r>
          </a:p>
          <a:p>
            <a:pPr algn="ctr">
              <a:lnSpc>
                <a:spcPts val="2574"/>
              </a:lnSpc>
              <a:spcBef>
                <a:spcPct val="0"/>
              </a:spcBef>
            </a:pPr>
            <a:r>
              <a:rPr lang="en-US" sz="2145">
                <a:solidFill>
                  <a:srgbClr val="000000"/>
                </a:solidFill>
                <a:latin typeface="Open Sans"/>
                <a:ea typeface="Open Sans"/>
                <a:cs typeface="Open Sans"/>
                <a:sym typeface="Open Sans"/>
              </a:rPr>
              <a:t>que promovam a igualdade de</a:t>
            </a:r>
          </a:p>
          <a:p>
            <a:pPr algn="ctr">
              <a:lnSpc>
                <a:spcPts val="2574"/>
              </a:lnSpc>
              <a:spcBef>
                <a:spcPct val="0"/>
              </a:spcBef>
            </a:pPr>
            <a:r>
              <a:rPr lang="en-US" sz="2145">
                <a:solidFill>
                  <a:srgbClr val="000000"/>
                </a:solidFill>
                <a:latin typeface="Open Sans"/>
                <a:ea typeface="Open Sans"/>
                <a:cs typeface="Open Sans"/>
                <a:sym typeface="Open Sans"/>
              </a:rPr>
              <a:t>oportunidades e a diversidade</a:t>
            </a:r>
          </a:p>
        </p:txBody>
      </p:sp>
      <p:sp>
        <p:nvSpPr>
          <p:cNvPr id="11" name="TextBox 11"/>
          <p:cNvSpPr txBox="1"/>
          <p:nvPr/>
        </p:nvSpPr>
        <p:spPr>
          <a:xfrm>
            <a:off x="11106913" y="4528394"/>
            <a:ext cx="5712110" cy="1423980"/>
          </a:xfrm>
          <a:prstGeom prst="rect">
            <a:avLst/>
          </a:prstGeom>
        </p:spPr>
        <p:txBody>
          <a:bodyPr wrap="square" lIns="0" tIns="0" rIns="0" bIns="0" rtlCol="0" anchor="t">
            <a:spAutoFit/>
          </a:bodyPr>
          <a:lstStyle/>
          <a:p>
            <a:pPr algn="ctr">
              <a:lnSpc>
                <a:spcPts val="3398"/>
              </a:lnSpc>
              <a:spcBef>
                <a:spcPct val="0"/>
              </a:spcBef>
            </a:pPr>
            <a:r>
              <a:rPr lang="en-US" sz="2831" b="1" dirty="0" err="1">
                <a:solidFill>
                  <a:srgbClr val="000000"/>
                </a:solidFill>
                <a:latin typeface="Open Sans Bold"/>
                <a:ea typeface="Open Sans Bold"/>
                <a:cs typeface="Open Sans Bold"/>
                <a:sym typeface="Open Sans Bold"/>
              </a:rPr>
              <a:t>Governança</a:t>
            </a:r>
            <a:r>
              <a:rPr lang="en-US" sz="2831" b="1" dirty="0">
                <a:solidFill>
                  <a:srgbClr val="000000"/>
                </a:solidFill>
                <a:latin typeface="Open Sans Bold"/>
                <a:ea typeface="Open Sans Bold"/>
                <a:cs typeface="Open Sans Bold"/>
                <a:sym typeface="Open Sans Bold"/>
              </a:rPr>
              <a:t> e </a:t>
            </a:r>
            <a:r>
              <a:rPr lang="en-US" sz="2831" b="1" dirty="0" err="1">
                <a:solidFill>
                  <a:srgbClr val="000000"/>
                </a:solidFill>
                <a:latin typeface="Open Sans Bold"/>
                <a:ea typeface="Open Sans Bold"/>
                <a:cs typeface="Open Sans Bold"/>
                <a:sym typeface="Open Sans Bold"/>
              </a:rPr>
              <a:t>Transparência</a:t>
            </a:r>
            <a:endParaRPr lang="en-US" sz="2831" b="1" dirty="0">
              <a:solidFill>
                <a:srgbClr val="000000"/>
              </a:solidFill>
              <a:latin typeface="Open Sans Bold"/>
              <a:ea typeface="Open Sans Bold"/>
              <a:cs typeface="Open Sans Bold"/>
              <a:sym typeface="Open Sans Bold"/>
            </a:endParaRPr>
          </a:p>
          <a:p>
            <a:pPr algn="ctr">
              <a:lnSpc>
                <a:spcPts val="2574"/>
              </a:lnSpc>
              <a:spcBef>
                <a:spcPct val="0"/>
              </a:spcBef>
            </a:pPr>
            <a:r>
              <a:rPr lang="en-US" sz="2145" dirty="0" err="1">
                <a:solidFill>
                  <a:srgbClr val="000000"/>
                </a:solidFill>
                <a:latin typeface="Open Sans"/>
                <a:ea typeface="Open Sans"/>
                <a:cs typeface="Open Sans"/>
                <a:sym typeface="Open Sans"/>
              </a:rPr>
              <a:t>Estabelece</a:t>
            </a:r>
            <a:r>
              <a:rPr lang="en-US" sz="2145" dirty="0">
                <a:solidFill>
                  <a:srgbClr val="000000"/>
                </a:solidFill>
                <a:latin typeface="Open Sans"/>
                <a:ea typeface="Open Sans"/>
                <a:cs typeface="Open Sans"/>
                <a:sym typeface="Open Sans"/>
              </a:rPr>
              <a:t> </a:t>
            </a:r>
            <a:r>
              <a:rPr lang="en-US" sz="2145" dirty="0" err="1">
                <a:solidFill>
                  <a:srgbClr val="000000"/>
                </a:solidFill>
                <a:latin typeface="Open Sans"/>
                <a:ea typeface="Open Sans"/>
                <a:cs typeface="Open Sans"/>
                <a:sym typeface="Open Sans"/>
              </a:rPr>
              <a:t>requisitos</a:t>
            </a:r>
            <a:r>
              <a:rPr lang="en-US" sz="2145" dirty="0">
                <a:solidFill>
                  <a:srgbClr val="000000"/>
                </a:solidFill>
                <a:latin typeface="Open Sans"/>
                <a:ea typeface="Open Sans"/>
                <a:cs typeface="Open Sans"/>
                <a:sym typeface="Open Sans"/>
              </a:rPr>
              <a:t> de boa </a:t>
            </a:r>
          </a:p>
          <a:p>
            <a:pPr algn="ctr">
              <a:lnSpc>
                <a:spcPts val="2574"/>
              </a:lnSpc>
              <a:spcBef>
                <a:spcPct val="0"/>
              </a:spcBef>
            </a:pPr>
            <a:r>
              <a:rPr lang="en-US" sz="2145" dirty="0" err="1">
                <a:solidFill>
                  <a:srgbClr val="000000"/>
                </a:solidFill>
                <a:latin typeface="Open Sans"/>
                <a:ea typeface="Open Sans"/>
                <a:cs typeface="Open Sans"/>
                <a:sym typeface="Open Sans"/>
              </a:rPr>
              <a:t>governança</a:t>
            </a:r>
            <a:r>
              <a:rPr lang="en-US" sz="2145" dirty="0">
                <a:solidFill>
                  <a:srgbClr val="000000"/>
                </a:solidFill>
                <a:latin typeface="Open Sans"/>
                <a:ea typeface="Open Sans"/>
                <a:cs typeface="Open Sans"/>
                <a:sym typeface="Open Sans"/>
              </a:rPr>
              <a:t> e </a:t>
            </a:r>
            <a:r>
              <a:rPr lang="en-US" sz="2145" dirty="0" err="1">
                <a:solidFill>
                  <a:srgbClr val="000000"/>
                </a:solidFill>
                <a:latin typeface="Open Sans"/>
                <a:ea typeface="Open Sans"/>
                <a:cs typeface="Open Sans"/>
                <a:sym typeface="Open Sans"/>
              </a:rPr>
              <a:t>maior</a:t>
            </a:r>
            <a:r>
              <a:rPr lang="en-US" sz="2145" dirty="0">
                <a:solidFill>
                  <a:srgbClr val="000000"/>
                </a:solidFill>
                <a:latin typeface="Open Sans"/>
                <a:ea typeface="Open Sans"/>
                <a:cs typeface="Open Sans"/>
                <a:sym typeface="Open Sans"/>
              </a:rPr>
              <a:t> </a:t>
            </a:r>
            <a:r>
              <a:rPr lang="en-US" sz="2145" dirty="0" err="1">
                <a:solidFill>
                  <a:srgbClr val="000000"/>
                </a:solidFill>
                <a:latin typeface="Open Sans"/>
                <a:ea typeface="Open Sans"/>
                <a:cs typeface="Open Sans"/>
                <a:sym typeface="Open Sans"/>
              </a:rPr>
              <a:t>transparência</a:t>
            </a:r>
            <a:r>
              <a:rPr lang="en-US" sz="2145" dirty="0">
                <a:solidFill>
                  <a:srgbClr val="000000"/>
                </a:solidFill>
                <a:latin typeface="Open Sans"/>
                <a:ea typeface="Open Sans"/>
                <a:cs typeface="Open Sans"/>
                <a:sym typeface="Open Sans"/>
              </a:rPr>
              <a:t> </a:t>
            </a:r>
          </a:p>
          <a:p>
            <a:pPr algn="ctr">
              <a:lnSpc>
                <a:spcPts val="2574"/>
              </a:lnSpc>
              <a:spcBef>
                <a:spcPct val="0"/>
              </a:spcBef>
            </a:pPr>
            <a:r>
              <a:rPr lang="en-US" sz="2145" dirty="0" err="1">
                <a:solidFill>
                  <a:srgbClr val="000000"/>
                </a:solidFill>
                <a:latin typeface="Open Sans"/>
                <a:ea typeface="Open Sans"/>
                <a:cs typeface="Open Sans"/>
                <a:sym typeface="Open Sans"/>
              </a:rPr>
              <a:t>nos</a:t>
            </a:r>
            <a:r>
              <a:rPr lang="en-US" sz="2145" dirty="0">
                <a:solidFill>
                  <a:srgbClr val="000000"/>
                </a:solidFill>
                <a:latin typeface="Open Sans"/>
                <a:ea typeface="Open Sans"/>
                <a:cs typeface="Open Sans"/>
                <a:sym typeface="Open Sans"/>
              </a:rPr>
              <a:t> </a:t>
            </a:r>
            <a:r>
              <a:rPr lang="en-US" sz="2145" dirty="0" err="1">
                <a:solidFill>
                  <a:srgbClr val="000000"/>
                </a:solidFill>
                <a:latin typeface="Open Sans"/>
                <a:ea typeface="Open Sans"/>
                <a:cs typeface="Open Sans"/>
                <a:sym typeface="Open Sans"/>
              </a:rPr>
              <a:t>processos</a:t>
            </a:r>
            <a:r>
              <a:rPr lang="en-US" sz="2145" dirty="0">
                <a:solidFill>
                  <a:srgbClr val="000000"/>
                </a:solidFill>
                <a:latin typeface="Open Sans"/>
                <a:ea typeface="Open Sans"/>
                <a:cs typeface="Open Sans"/>
                <a:sym typeface="Open Sans"/>
              </a:rPr>
              <a:t> </a:t>
            </a:r>
            <a:r>
              <a:rPr lang="en-US" sz="2145" dirty="0" err="1">
                <a:solidFill>
                  <a:srgbClr val="000000"/>
                </a:solidFill>
                <a:latin typeface="Open Sans"/>
                <a:ea typeface="Open Sans"/>
                <a:cs typeface="Open Sans"/>
                <a:sym typeface="Open Sans"/>
              </a:rPr>
              <a:t>licitatórios</a:t>
            </a:r>
            <a:r>
              <a:rPr lang="en-US" sz="2145" dirty="0">
                <a:solidFill>
                  <a:srgbClr val="000000"/>
                </a:solidFill>
                <a:latin typeface="Open Sans"/>
                <a:ea typeface="Open Sans"/>
                <a:cs typeface="Open Sans"/>
                <a:sym typeface="Open Sans"/>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2344401" y="1943100"/>
            <a:ext cx="5943599" cy="5311592"/>
          </a:xfrm>
          <a:custGeom>
            <a:avLst/>
            <a:gdLst/>
            <a:ahLst/>
            <a:cxnLst/>
            <a:rect l="l" t="t" r="r" b="b"/>
            <a:pathLst>
              <a:path w="10513551" h="5311592">
                <a:moveTo>
                  <a:pt x="0" y="0"/>
                </a:moveTo>
                <a:lnTo>
                  <a:pt x="10513551" y="0"/>
                </a:lnTo>
                <a:lnTo>
                  <a:pt x="10513551" y="5311592"/>
                </a:lnTo>
                <a:lnTo>
                  <a:pt x="0" y="5311592"/>
                </a:lnTo>
                <a:lnTo>
                  <a:pt x="0" y="0"/>
                </a:lnTo>
                <a:close/>
              </a:path>
            </a:pathLst>
          </a:custGeom>
          <a:blipFill>
            <a:blip r:embed="rId4"/>
            <a:stretch>
              <a:fillRect l="-7492"/>
            </a:stretch>
          </a:blipFill>
        </p:spPr>
        <p:txBody>
          <a:bodyPr/>
          <a:lstStyle/>
          <a:p>
            <a:endParaRPr lang="pt-BR"/>
          </a:p>
        </p:txBody>
      </p:sp>
      <p:sp>
        <p:nvSpPr>
          <p:cNvPr id="4" name="TextBox 4"/>
          <p:cNvSpPr txBox="1"/>
          <p:nvPr/>
        </p:nvSpPr>
        <p:spPr>
          <a:xfrm>
            <a:off x="820628" y="4000500"/>
            <a:ext cx="10903249" cy="2599814"/>
          </a:xfrm>
          <a:prstGeom prst="rect">
            <a:avLst/>
          </a:prstGeom>
        </p:spPr>
        <p:txBody>
          <a:bodyPr lIns="0" tIns="0" rIns="0" bIns="0" rtlCol="0" anchor="t">
            <a:spAutoFit/>
          </a:bodyPr>
          <a:lstStyle/>
          <a:p>
            <a:pPr algn="just">
              <a:lnSpc>
                <a:spcPts val="3360"/>
              </a:lnSpc>
            </a:pPr>
            <a:r>
              <a:rPr lang="en-US" sz="2800" dirty="0">
                <a:solidFill>
                  <a:srgbClr val="070C1F"/>
                </a:solidFill>
                <a:latin typeface="Open Sans"/>
                <a:ea typeface="Open Sans"/>
                <a:cs typeface="Open Sans"/>
                <a:sym typeface="Open Sans"/>
              </a:rPr>
              <a:t>A </a:t>
            </a:r>
            <a:r>
              <a:rPr lang="en-US" sz="2800" dirty="0" err="1">
                <a:solidFill>
                  <a:srgbClr val="070C1F"/>
                </a:solidFill>
                <a:latin typeface="Open Sans"/>
                <a:ea typeface="Open Sans"/>
                <a:cs typeface="Open Sans"/>
                <a:sym typeface="Open Sans"/>
              </a:rPr>
              <a:t>exigência</a:t>
            </a:r>
            <a:r>
              <a:rPr lang="en-US" sz="2800" dirty="0">
                <a:solidFill>
                  <a:srgbClr val="070C1F"/>
                </a:solidFill>
                <a:latin typeface="Open Sans"/>
                <a:ea typeface="Open Sans"/>
                <a:cs typeface="Open Sans"/>
                <a:sym typeface="Open Sans"/>
              </a:rPr>
              <a:t> de um </a:t>
            </a:r>
            <a:r>
              <a:rPr lang="en-US" sz="2800" dirty="0" err="1">
                <a:solidFill>
                  <a:srgbClr val="070C1F"/>
                </a:solidFill>
                <a:latin typeface="Open Sans"/>
                <a:ea typeface="Open Sans"/>
                <a:cs typeface="Open Sans"/>
                <a:sym typeface="Open Sans"/>
              </a:rPr>
              <a:t>procedimento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licitatório</a:t>
            </a:r>
            <a:r>
              <a:rPr lang="en-US" sz="2800" dirty="0">
                <a:solidFill>
                  <a:srgbClr val="070C1F"/>
                </a:solidFill>
                <a:latin typeface="Open Sans"/>
                <a:ea typeface="Open Sans"/>
                <a:cs typeface="Open Sans"/>
                <a:sym typeface="Open Sans"/>
              </a:rPr>
              <a:t> para as </a:t>
            </a:r>
            <a:r>
              <a:rPr lang="en-US" sz="2800" dirty="0" err="1">
                <a:solidFill>
                  <a:srgbClr val="070C1F"/>
                </a:solidFill>
                <a:latin typeface="Open Sans"/>
                <a:ea typeface="Open Sans"/>
                <a:cs typeface="Open Sans"/>
                <a:sym typeface="Open Sans"/>
              </a:rPr>
              <a:t>contratações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públicas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tem</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origem</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na</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Constituição</a:t>
            </a:r>
            <a:r>
              <a:rPr lang="en-US" sz="2800" dirty="0">
                <a:solidFill>
                  <a:srgbClr val="070C1F"/>
                </a:solidFill>
                <a:latin typeface="Open Sans"/>
                <a:ea typeface="Open Sans"/>
                <a:cs typeface="Open Sans"/>
                <a:sym typeface="Open Sans"/>
              </a:rPr>
              <a:t> Federal, com o </a:t>
            </a:r>
            <a:r>
              <a:rPr lang="en-US" sz="2800" dirty="0" err="1">
                <a:solidFill>
                  <a:srgbClr val="070C1F"/>
                </a:solidFill>
                <a:latin typeface="Open Sans"/>
                <a:ea typeface="Open Sans"/>
                <a:cs typeface="Open Sans"/>
                <a:sym typeface="Open Sans"/>
              </a:rPr>
              <a:t>objetivo</a:t>
            </a:r>
            <a:r>
              <a:rPr lang="en-US" sz="2800" dirty="0">
                <a:solidFill>
                  <a:srgbClr val="070C1F"/>
                </a:solidFill>
                <a:latin typeface="Open Sans"/>
                <a:ea typeface="Open Sans"/>
                <a:cs typeface="Open Sans"/>
                <a:sym typeface="Open Sans"/>
              </a:rPr>
              <a:t> de </a:t>
            </a:r>
            <a:r>
              <a:rPr lang="en-US" sz="2800" dirty="0" err="1">
                <a:solidFill>
                  <a:srgbClr val="070C1F"/>
                </a:solidFill>
                <a:latin typeface="Open Sans"/>
                <a:ea typeface="Open Sans"/>
                <a:cs typeface="Open Sans"/>
                <a:sym typeface="Open Sans"/>
              </a:rPr>
              <a:t>garantir</a:t>
            </a:r>
            <a:r>
              <a:rPr lang="en-US" sz="2800" dirty="0">
                <a:solidFill>
                  <a:srgbClr val="070C1F"/>
                </a:solidFill>
                <a:latin typeface="Open Sans"/>
                <a:ea typeface="Open Sans"/>
                <a:cs typeface="Open Sans"/>
                <a:sym typeface="Open Sans"/>
              </a:rPr>
              <a:t> a </a:t>
            </a:r>
            <a:r>
              <a:rPr lang="en-US" sz="2800" dirty="0" err="1">
                <a:solidFill>
                  <a:srgbClr val="070C1F"/>
                </a:solidFill>
                <a:latin typeface="Open Sans"/>
                <a:ea typeface="Open Sans"/>
                <a:cs typeface="Open Sans"/>
                <a:sym typeface="Open Sans"/>
              </a:rPr>
              <a:t>contratação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mais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vantajosa</a:t>
            </a:r>
            <a:r>
              <a:rPr lang="en-US" sz="2800" dirty="0">
                <a:solidFill>
                  <a:srgbClr val="070C1F"/>
                </a:solidFill>
                <a:latin typeface="Open Sans"/>
                <a:ea typeface="Open Sans"/>
                <a:cs typeface="Open Sans"/>
                <a:sym typeface="Open Sans"/>
              </a:rPr>
              <a:t> para o </a:t>
            </a:r>
            <a:r>
              <a:rPr lang="en-US" sz="2800" dirty="0" err="1">
                <a:solidFill>
                  <a:srgbClr val="070C1F"/>
                </a:solidFill>
                <a:latin typeface="Open Sans"/>
                <a:ea typeface="Open Sans"/>
                <a:cs typeface="Open Sans"/>
                <a:sym typeface="Open Sans"/>
              </a:rPr>
              <a:t>poder</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público</a:t>
            </a:r>
            <a:r>
              <a:rPr lang="en-US" sz="2800" dirty="0">
                <a:solidFill>
                  <a:srgbClr val="070C1F"/>
                </a:solidFill>
                <a:latin typeface="Open Sans"/>
                <a:ea typeface="Open Sans"/>
                <a:cs typeface="Open Sans"/>
                <a:sym typeface="Open Sans"/>
              </a:rPr>
              <a:t>. No </a:t>
            </a:r>
            <a:r>
              <a:rPr lang="en-US" sz="2800" dirty="0" err="1">
                <a:solidFill>
                  <a:srgbClr val="070C1F"/>
                </a:solidFill>
                <a:latin typeface="Open Sans"/>
                <a:ea typeface="Open Sans"/>
                <a:cs typeface="Open Sans"/>
                <a:sym typeface="Open Sans"/>
              </a:rPr>
              <a:t>entanto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ao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longo</a:t>
            </a:r>
            <a:r>
              <a:rPr lang="en-US" sz="2800" dirty="0">
                <a:solidFill>
                  <a:srgbClr val="070C1F"/>
                </a:solidFill>
                <a:latin typeface="Open Sans"/>
                <a:ea typeface="Open Sans"/>
                <a:cs typeface="Open Sans"/>
                <a:sym typeface="Open Sans"/>
              </a:rPr>
              <a:t> do tempo, as </a:t>
            </a:r>
            <a:r>
              <a:rPr lang="en-US" sz="2800" dirty="0" err="1">
                <a:solidFill>
                  <a:srgbClr val="070C1F"/>
                </a:solidFill>
                <a:latin typeface="Open Sans"/>
                <a:ea typeface="Open Sans"/>
                <a:cs typeface="Open Sans"/>
                <a:sym typeface="Open Sans"/>
              </a:rPr>
              <a:t>licitações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públicas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têm</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assumido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uma</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importante</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função</a:t>
            </a:r>
            <a:r>
              <a:rPr lang="en-US" sz="2800" dirty="0">
                <a:solidFill>
                  <a:srgbClr val="070C1F"/>
                </a:solidFill>
                <a:latin typeface="Open Sans"/>
                <a:ea typeface="Open Sans"/>
                <a:cs typeface="Open Sans"/>
                <a:sym typeface="Open Sans"/>
              </a:rPr>
              <a:t> social, </a:t>
            </a:r>
            <a:r>
              <a:rPr lang="en-US" sz="2800" dirty="0" err="1">
                <a:solidFill>
                  <a:srgbClr val="070C1F"/>
                </a:solidFill>
                <a:latin typeface="Open Sans"/>
                <a:ea typeface="Open Sans"/>
                <a:cs typeface="Open Sans"/>
                <a:sym typeface="Open Sans"/>
              </a:rPr>
              <a:t>especialmente</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após</a:t>
            </a:r>
            <a:r>
              <a:rPr lang="en-US" sz="2800" dirty="0">
                <a:solidFill>
                  <a:srgbClr val="070C1F"/>
                </a:solidFill>
                <a:latin typeface="Open Sans"/>
                <a:ea typeface="Open Sans"/>
                <a:cs typeface="Open Sans"/>
                <a:sym typeface="Open Sans"/>
              </a:rPr>
              <a:t> a </a:t>
            </a:r>
            <a:r>
              <a:rPr lang="en-US" sz="2800" dirty="0" err="1">
                <a:solidFill>
                  <a:srgbClr val="070C1F"/>
                </a:solidFill>
                <a:latin typeface="Open Sans"/>
                <a:ea typeface="Open Sans"/>
                <a:cs typeface="Open Sans"/>
                <a:sym typeface="Open Sans"/>
              </a:rPr>
              <a:t>promulgação</a:t>
            </a:r>
            <a:r>
              <a:rPr lang="en-US" sz="2800" dirty="0">
                <a:solidFill>
                  <a:srgbClr val="070C1F"/>
                </a:solidFill>
                <a:latin typeface="Open Sans"/>
                <a:ea typeface="Open Sans"/>
                <a:cs typeface="Open Sans"/>
                <a:sym typeface="Open Sans"/>
              </a:rPr>
              <a:t> da Nova Lei de </a:t>
            </a:r>
            <a:r>
              <a:rPr lang="en-US" sz="2800" dirty="0" err="1">
                <a:solidFill>
                  <a:srgbClr val="070C1F"/>
                </a:solidFill>
                <a:latin typeface="Open Sans"/>
                <a:ea typeface="Open Sans"/>
                <a:cs typeface="Open Sans"/>
                <a:sym typeface="Open Sans"/>
              </a:rPr>
              <a:t>Licitações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em</a:t>
            </a:r>
            <a:r>
              <a:rPr lang="en-US" sz="2800" dirty="0">
                <a:solidFill>
                  <a:srgbClr val="070C1F"/>
                </a:solidFill>
                <a:latin typeface="Open Sans"/>
                <a:ea typeface="Open Sans"/>
                <a:cs typeface="Open Sans"/>
                <a:sym typeface="Open Sans"/>
              </a:rPr>
              <a:t> 2021.</a:t>
            </a:r>
          </a:p>
        </p:txBody>
      </p:sp>
      <p:sp>
        <p:nvSpPr>
          <p:cNvPr id="5" name="TextBox 5"/>
          <p:cNvSpPr txBox="1"/>
          <p:nvPr/>
        </p:nvSpPr>
        <p:spPr>
          <a:xfrm>
            <a:off x="48323" y="2778375"/>
            <a:ext cx="12524677" cy="695325"/>
          </a:xfrm>
          <a:prstGeom prst="rect">
            <a:avLst/>
          </a:prstGeom>
        </p:spPr>
        <p:txBody>
          <a:bodyPr lIns="0" tIns="0" rIns="0" bIns="0" rtlCol="0" anchor="t">
            <a:spAutoFit/>
          </a:bodyPr>
          <a:lstStyle/>
          <a:p>
            <a:pPr algn="ctr">
              <a:lnSpc>
                <a:spcPts val="5507"/>
              </a:lnSpc>
              <a:spcBef>
                <a:spcPct val="0"/>
              </a:spcBef>
            </a:pPr>
            <a:r>
              <a:rPr lang="en-US" sz="4589" b="1" dirty="0">
                <a:solidFill>
                  <a:srgbClr val="070C1F"/>
                </a:solidFill>
                <a:latin typeface="Open Sans Bold"/>
                <a:ea typeface="Open Sans Bold"/>
                <a:cs typeface="Open Sans Bold"/>
                <a:sym typeface="Open Sans Bold"/>
              </a:rPr>
              <a:t>A </a:t>
            </a:r>
            <a:r>
              <a:rPr lang="en-US" sz="4589" b="1" dirty="0" err="1">
                <a:solidFill>
                  <a:srgbClr val="070C1F"/>
                </a:solidFill>
                <a:latin typeface="Open Sans Bold"/>
                <a:ea typeface="Open Sans Bold"/>
                <a:cs typeface="Open Sans Bold"/>
                <a:sym typeface="Open Sans Bold"/>
              </a:rPr>
              <a:t>Evolução</a:t>
            </a:r>
            <a:r>
              <a:rPr lang="en-US" sz="4589" b="1" dirty="0">
                <a:solidFill>
                  <a:srgbClr val="070C1F"/>
                </a:solidFill>
                <a:latin typeface="Open Sans Bold"/>
                <a:ea typeface="Open Sans Bold"/>
                <a:cs typeface="Open Sans Bold"/>
                <a:sym typeface="Open Sans Bold"/>
              </a:rPr>
              <a:t> das </a:t>
            </a:r>
            <a:r>
              <a:rPr lang="en-US" sz="4589" b="1" dirty="0" err="1">
                <a:solidFill>
                  <a:srgbClr val="070C1F"/>
                </a:solidFill>
                <a:latin typeface="Open Sans Bold"/>
                <a:ea typeface="Open Sans Bold"/>
                <a:cs typeface="Open Sans Bold"/>
                <a:sym typeface="Open Sans Bold"/>
              </a:rPr>
              <a:t>Contratações</a:t>
            </a:r>
            <a:r>
              <a:rPr lang="en-US" sz="4589" b="1" dirty="0">
                <a:solidFill>
                  <a:srgbClr val="070C1F"/>
                </a:solidFill>
                <a:latin typeface="Open Sans Bold"/>
                <a:ea typeface="Open Sans Bold"/>
                <a:cs typeface="Open Sans Bold"/>
                <a:sym typeface="Open Sans Bold"/>
              </a:rPr>
              <a:t> </a:t>
            </a:r>
            <a:r>
              <a:rPr lang="en-US" sz="4589" b="1" dirty="0" err="1">
                <a:solidFill>
                  <a:srgbClr val="070C1F"/>
                </a:solidFill>
                <a:latin typeface="Open Sans Bold"/>
                <a:ea typeface="Open Sans Bold"/>
                <a:cs typeface="Open Sans Bold"/>
                <a:sym typeface="Open Sans Bold"/>
              </a:rPr>
              <a:t>Públicas</a:t>
            </a:r>
            <a:endParaRPr lang="en-US" sz="4589" b="1" dirty="0">
              <a:solidFill>
                <a:srgbClr val="070C1F"/>
              </a:solidFill>
              <a:latin typeface="Open Sans Bold"/>
              <a:ea typeface="Open Sans Bold"/>
              <a:cs typeface="Open Sans Bold"/>
              <a:sym typeface="Open Sans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2783552" y="1389976"/>
            <a:ext cx="9612486" cy="6858000"/>
          </a:xfrm>
          <a:prstGeom prst="rect">
            <a:avLst/>
          </a:prstGeom>
        </p:spPr>
        <p:txBody>
          <a:bodyPr lIns="0" tIns="0" rIns="0" bIns="0" rtlCol="0" anchor="t">
            <a:spAutoFit/>
          </a:bodyPr>
          <a:lstStyle/>
          <a:p>
            <a:pPr algn="l">
              <a:lnSpc>
                <a:spcPts val="3600"/>
              </a:lnSpc>
            </a:pPr>
            <a:r>
              <a:rPr lang="en-US" sz="3000" b="1">
                <a:solidFill>
                  <a:srgbClr val="070C1F"/>
                </a:solidFill>
                <a:latin typeface="Open Sans Bold"/>
                <a:ea typeface="Open Sans Bold"/>
                <a:cs typeface="Open Sans Bold"/>
                <a:sym typeface="Open Sans Bold"/>
              </a:rPr>
              <a:t>Lei nº 8.666/1993</a:t>
            </a:r>
          </a:p>
          <a:p>
            <a:pPr algn="l">
              <a:lnSpc>
                <a:spcPts val="3000"/>
              </a:lnSpc>
            </a:pPr>
            <a:r>
              <a:rPr lang="en-US" sz="2500" i="1">
                <a:solidFill>
                  <a:srgbClr val="070C1F"/>
                </a:solidFill>
                <a:latin typeface="Open Sans Italics"/>
                <a:ea typeface="Open Sans Italics"/>
                <a:cs typeface="Open Sans Italics"/>
                <a:sym typeface="Open Sans Italics"/>
              </a:rPr>
              <a:t>A Lei nº 8.666/1993, conhecida como a Lei de</a:t>
            </a:r>
          </a:p>
          <a:p>
            <a:pPr algn="l">
              <a:lnSpc>
                <a:spcPts val="3000"/>
              </a:lnSpc>
            </a:pPr>
            <a:r>
              <a:rPr lang="en-US" sz="2500" i="1">
                <a:solidFill>
                  <a:srgbClr val="070C1F"/>
                </a:solidFill>
                <a:latin typeface="Open Sans Italics"/>
                <a:ea typeface="Open Sans Italics"/>
                <a:cs typeface="Open Sans Italics"/>
                <a:sym typeface="Open Sans Italics"/>
              </a:rPr>
              <a:t>Licitações, não trazia em sua redação original a</a:t>
            </a:r>
          </a:p>
          <a:p>
            <a:pPr algn="l">
              <a:lnSpc>
                <a:spcPts val="3000"/>
              </a:lnSpc>
            </a:pPr>
            <a:r>
              <a:rPr lang="en-US" sz="2500" i="1">
                <a:solidFill>
                  <a:srgbClr val="070C1F"/>
                </a:solidFill>
                <a:latin typeface="Open Sans Italics"/>
                <a:ea typeface="Open Sans Italics"/>
                <a:cs typeface="Open Sans Italics"/>
                <a:sym typeface="Open Sans Italics"/>
              </a:rPr>
              <a:t>necessidade de observar a promoção de grupos</a:t>
            </a:r>
          </a:p>
          <a:p>
            <a:pPr algn="l">
              <a:lnSpc>
                <a:spcPts val="3000"/>
              </a:lnSpc>
            </a:pPr>
            <a:r>
              <a:rPr lang="en-US" sz="2500" i="1">
                <a:solidFill>
                  <a:srgbClr val="070C1F"/>
                </a:solidFill>
                <a:latin typeface="Open Sans Italics"/>
                <a:ea typeface="Open Sans Italics"/>
                <a:cs typeface="Open Sans Italics"/>
                <a:sym typeface="Open Sans Italics"/>
              </a:rPr>
              <a:t>vulneráveis nas contratações públicas.</a:t>
            </a:r>
          </a:p>
          <a:p>
            <a:pPr algn="l">
              <a:lnSpc>
                <a:spcPts val="3600"/>
              </a:lnSpc>
            </a:pPr>
            <a:endParaRPr lang="en-US" sz="2500" i="1">
              <a:solidFill>
                <a:srgbClr val="070C1F"/>
              </a:solidFill>
              <a:latin typeface="Open Sans Italics"/>
              <a:ea typeface="Open Sans Italics"/>
              <a:cs typeface="Open Sans Italics"/>
              <a:sym typeface="Open Sans Italics"/>
            </a:endParaRPr>
          </a:p>
          <a:p>
            <a:pPr algn="l">
              <a:lnSpc>
                <a:spcPts val="3600"/>
              </a:lnSpc>
            </a:pPr>
            <a:r>
              <a:rPr lang="en-US" sz="3000" b="1">
                <a:solidFill>
                  <a:srgbClr val="070C1F"/>
                </a:solidFill>
                <a:latin typeface="Open Sans Bold"/>
                <a:ea typeface="Open Sans Bold"/>
                <a:cs typeface="Open Sans Bold"/>
                <a:sym typeface="Open Sans Bold"/>
              </a:rPr>
              <a:t>Lei nº 12.349/2010</a:t>
            </a:r>
          </a:p>
          <a:p>
            <a:pPr algn="l">
              <a:lnSpc>
                <a:spcPts val="3000"/>
              </a:lnSpc>
            </a:pPr>
            <a:r>
              <a:rPr lang="en-US" sz="2500" i="1">
                <a:solidFill>
                  <a:srgbClr val="070C1F"/>
                </a:solidFill>
                <a:latin typeface="Open Sans Italics"/>
                <a:ea typeface="Open Sans Italics"/>
                <a:cs typeface="Open Sans Italics"/>
                <a:sym typeface="Open Sans Italics"/>
              </a:rPr>
              <a:t>Em 2010, a Lei nº 12.349 alterou o artigo 3º da Lei</a:t>
            </a:r>
          </a:p>
          <a:p>
            <a:pPr algn="l">
              <a:lnSpc>
                <a:spcPts val="3000"/>
              </a:lnSpc>
            </a:pPr>
            <a:r>
              <a:rPr lang="en-US" sz="2500" i="1">
                <a:solidFill>
                  <a:srgbClr val="070C1F"/>
                </a:solidFill>
                <a:latin typeface="Open Sans Italics"/>
                <a:ea typeface="Open Sans Italics"/>
                <a:cs typeface="Open Sans Italics"/>
                <a:sym typeface="Open Sans Italics"/>
              </a:rPr>
              <a:t>nº 8.666/1993, alçando o desenvolvimento</a:t>
            </a:r>
          </a:p>
          <a:p>
            <a:pPr algn="l">
              <a:lnSpc>
                <a:spcPts val="3000"/>
              </a:lnSpc>
            </a:pPr>
            <a:r>
              <a:rPr lang="en-US" sz="2500" i="1">
                <a:solidFill>
                  <a:srgbClr val="070C1F"/>
                </a:solidFill>
                <a:latin typeface="Open Sans Italics"/>
                <a:ea typeface="Open Sans Italics"/>
                <a:cs typeface="Open Sans Italics"/>
                <a:sym typeface="Open Sans Italics"/>
              </a:rPr>
              <a:t>nacional sustentável a princípio de observância</a:t>
            </a:r>
          </a:p>
          <a:p>
            <a:pPr algn="l">
              <a:lnSpc>
                <a:spcPts val="3000"/>
              </a:lnSpc>
            </a:pPr>
            <a:r>
              <a:rPr lang="en-US" sz="2500" i="1">
                <a:solidFill>
                  <a:srgbClr val="070C1F"/>
                </a:solidFill>
                <a:latin typeface="Open Sans Italics"/>
                <a:ea typeface="Open Sans Italics"/>
                <a:cs typeface="Open Sans Italics"/>
                <a:sym typeface="Open Sans Italics"/>
              </a:rPr>
              <a:t>obrigatória nas contratações públicas.</a:t>
            </a:r>
          </a:p>
          <a:p>
            <a:pPr algn="l">
              <a:lnSpc>
                <a:spcPts val="3600"/>
              </a:lnSpc>
            </a:pPr>
            <a:endParaRPr lang="en-US" sz="2500" i="1">
              <a:solidFill>
                <a:srgbClr val="070C1F"/>
              </a:solidFill>
              <a:latin typeface="Open Sans Italics"/>
              <a:ea typeface="Open Sans Italics"/>
              <a:cs typeface="Open Sans Italics"/>
              <a:sym typeface="Open Sans Italics"/>
            </a:endParaRPr>
          </a:p>
          <a:p>
            <a:pPr algn="l">
              <a:lnSpc>
                <a:spcPts val="3600"/>
              </a:lnSpc>
            </a:pPr>
            <a:r>
              <a:rPr lang="en-US" sz="3000" b="1">
                <a:solidFill>
                  <a:srgbClr val="070C1F"/>
                </a:solidFill>
                <a:latin typeface="Open Sans Bold"/>
                <a:ea typeface="Open Sans Bold"/>
                <a:cs typeface="Open Sans Bold"/>
                <a:sym typeface="Open Sans Bold"/>
              </a:rPr>
              <a:t>Lei nº 13.500/2017</a:t>
            </a:r>
          </a:p>
          <a:p>
            <a:pPr algn="l">
              <a:lnSpc>
                <a:spcPts val="3000"/>
              </a:lnSpc>
            </a:pPr>
            <a:r>
              <a:rPr lang="en-US" sz="2500" i="1">
                <a:solidFill>
                  <a:srgbClr val="070C1F"/>
                </a:solidFill>
                <a:latin typeface="Open Sans Italics"/>
                <a:ea typeface="Open Sans Italics"/>
                <a:cs typeface="Open Sans Italics"/>
                <a:sym typeface="Open Sans Italics"/>
              </a:rPr>
              <a:t>Posteriormente, a Lei nº 13.500/2017 incluiu o parágrafo</a:t>
            </a:r>
          </a:p>
          <a:p>
            <a:pPr algn="l">
              <a:lnSpc>
                <a:spcPts val="3000"/>
              </a:lnSpc>
            </a:pPr>
            <a:r>
              <a:rPr lang="en-US" sz="2500" i="1">
                <a:solidFill>
                  <a:srgbClr val="070C1F"/>
                </a:solidFill>
                <a:latin typeface="Open Sans Italics"/>
                <a:ea typeface="Open Sans Italics"/>
                <a:cs typeface="Open Sans Italics"/>
                <a:sym typeface="Open Sans Italics"/>
              </a:rPr>
              <a:t>5º no artigo 40 da Lei nº 8.666/1993, determinando que os</a:t>
            </a:r>
          </a:p>
          <a:p>
            <a:pPr algn="l">
              <a:lnSpc>
                <a:spcPts val="3000"/>
              </a:lnSpc>
            </a:pPr>
            <a:r>
              <a:rPr lang="en-US" sz="2500" i="1">
                <a:solidFill>
                  <a:srgbClr val="070C1F"/>
                </a:solidFill>
                <a:latin typeface="Open Sans Italics"/>
                <a:ea typeface="Open Sans Italics"/>
                <a:cs typeface="Open Sans Italics"/>
                <a:sym typeface="Open Sans Italics"/>
              </a:rPr>
              <a:t>editais de licitação deveriam prever um percentual mínimo</a:t>
            </a:r>
          </a:p>
          <a:p>
            <a:pPr algn="l">
              <a:lnSpc>
                <a:spcPts val="3000"/>
              </a:lnSpc>
            </a:pPr>
            <a:r>
              <a:rPr lang="en-US" sz="2500" i="1">
                <a:solidFill>
                  <a:srgbClr val="070C1F"/>
                </a:solidFill>
                <a:latin typeface="Open Sans Italics"/>
                <a:ea typeface="Open Sans Italics"/>
                <a:cs typeface="Open Sans Italics"/>
                <a:sym typeface="Open Sans Italics"/>
              </a:rPr>
              <a:t>de mão de obra oriunda ou egressa do sistema prisional.</a:t>
            </a:r>
          </a:p>
        </p:txBody>
      </p:sp>
      <p:sp>
        <p:nvSpPr>
          <p:cNvPr id="4" name="AutoShape 4"/>
          <p:cNvSpPr/>
          <p:nvPr/>
        </p:nvSpPr>
        <p:spPr>
          <a:xfrm flipH="1">
            <a:off x="2183585" y="1028700"/>
            <a:ext cx="0" cy="7215914"/>
          </a:xfrm>
          <a:prstGeom prst="line">
            <a:avLst/>
          </a:prstGeom>
          <a:ln w="38100" cap="flat">
            <a:solidFill>
              <a:srgbClr val="000000"/>
            </a:solidFill>
            <a:prstDash val="solid"/>
            <a:headEnd type="none" w="sm" len="sm"/>
            <a:tailEnd type="none" w="sm" len="sm"/>
          </a:ln>
        </p:spPr>
        <p:txBody>
          <a:bodyPr/>
          <a:lstStyle/>
          <a:p>
            <a:endParaRPr lang="pt-BR"/>
          </a:p>
        </p:txBody>
      </p:sp>
      <p:sp>
        <p:nvSpPr>
          <p:cNvPr id="5" name="Freeform 5"/>
          <p:cNvSpPr/>
          <p:nvPr/>
        </p:nvSpPr>
        <p:spPr>
          <a:xfrm>
            <a:off x="1706180" y="1389976"/>
            <a:ext cx="954810" cy="954810"/>
          </a:xfrm>
          <a:custGeom>
            <a:avLst/>
            <a:gdLst/>
            <a:ahLst/>
            <a:cxnLst/>
            <a:rect l="l" t="t" r="r" b="b"/>
            <a:pathLst>
              <a:path w="954810" h="954810">
                <a:moveTo>
                  <a:pt x="0" y="0"/>
                </a:moveTo>
                <a:lnTo>
                  <a:pt x="954810" y="0"/>
                </a:lnTo>
                <a:lnTo>
                  <a:pt x="954810" y="954810"/>
                </a:lnTo>
                <a:lnTo>
                  <a:pt x="0" y="9548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6" name="Freeform 6"/>
          <p:cNvSpPr/>
          <p:nvPr/>
        </p:nvSpPr>
        <p:spPr>
          <a:xfrm>
            <a:off x="1693901" y="3766857"/>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7" name="Freeform 7"/>
          <p:cNvSpPr/>
          <p:nvPr/>
        </p:nvSpPr>
        <p:spPr>
          <a:xfrm>
            <a:off x="1693901" y="6184593"/>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8" name="Freeform 8"/>
          <p:cNvSpPr/>
          <p:nvPr/>
        </p:nvSpPr>
        <p:spPr>
          <a:xfrm>
            <a:off x="11823749" y="542019"/>
            <a:ext cx="4739437" cy="7181703"/>
          </a:xfrm>
          <a:custGeom>
            <a:avLst/>
            <a:gdLst/>
            <a:ahLst/>
            <a:cxnLst/>
            <a:rect l="l" t="t" r="r" b="b"/>
            <a:pathLst>
              <a:path w="4739437" h="7181703">
                <a:moveTo>
                  <a:pt x="0" y="0"/>
                </a:moveTo>
                <a:lnTo>
                  <a:pt x="4739437" y="0"/>
                </a:lnTo>
                <a:lnTo>
                  <a:pt x="4739437" y="7181703"/>
                </a:lnTo>
                <a:lnTo>
                  <a:pt x="0" y="7181703"/>
                </a:lnTo>
                <a:lnTo>
                  <a:pt x="0" y="0"/>
                </a:lnTo>
                <a:close/>
              </a:path>
            </a:pathLst>
          </a:custGeom>
          <a:blipFill>
            <a:blip r:embed="rId10"/>
            <a:stretch>
              <a:fillRect t="-30479" b="-30479"/>
            </a:stretch>
          </a:blipFill>
        </p:spPr>
        <p:txBody>
          <a:bodyPr/>
          <a:lstStyle/>
          <a:p>
            <a:endParaRPr lang="pt-BR"/>
          </a:p>
        </p:txBody>
      </p:sp>
      <p:sp>
        <p:nvSpPr>
          <p:cNvPr id="9" name="TextBox 9"/>
          <p:cNvSpPr txBox="1"/>
          <p:nvPr/>
        </p:nvSpPr>
        <p:spPr>
          <a:xfrm rot="-5400000">
            <a:off x="-2001864" y="4361842"/>
            <a:ext cx="5734181" cy="533400"/>
          </a:xfrm>
          <a:prstGeom prst="rect">
            <a:avLst/>
          </a:prstGeom>
        </p:spPr>
        <p:txBody>
          <a:bodyPr lIns="0" tIns="0" rIns="0" bIns="0" rtlCol="0" anchor="t">
            <a:spAutoFit/>
          </a:bodyPr>
          <a:lstStyle/>
          <a:p>
            <a:pPr algn="ctr">
              <a:lnSpc>
                <a:spcPts val="4289"/>
              </a:lnSpc>
              <a:spcBef>
                <a:spcPct val="0"/>
              </a:spcBef>
            </a:pPr>
            <a:r>
              <a:rPr lang="en-US" sz="3574" b="1">
                <a:solidFill>
                  <a:srgbClr val="070C1F"/>
                </a:solidFill>
                <a:latin typeface="Open Sans Bold"/>
                <a:ea typeface="Open Sans Bold"/>
                <a:cs typeface="Open Sans Bold"/>
                <a:sym typeface="Open Sans Bold"/>
              </a:rPr>
              <a:t>Evolução da Legislação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0343915" y="320687"/>
            <a:ext cx="4000967" cy="3335806"/>
          </a:xfrm>
          <a:custGeom>
            <a:avLst/>
            <a:gdLst/>
            <a:ahLst/>
            <a:cxnLst/>
            <a:rect l="l" t="t" r="r" b="b"/>
            <a:pathLst>
              <a:path w="4000967" h="3335806">
                <a:moveTo>
                  <a:pt x="0" y="0"/>
                </a:moveTo>
                <a:lnTo>
                  <a:pt x="4000967" y="0"/>
                </a:lnTo>
                <a:lnTo>
                  <a:pt x="4000967" y="3335806"/>
                </a:lnTo>
                <a:lnTo>
                  <a:pt x="0" y="3335806"/>
                </a:lnTo>
                <a:lnTo>
                  <a:pt x="0" y="0"/>
                </a:lnTo>
                <a:close/>
              </a:path>
            </a:pathLst>
          </a:custGeom>
          <a:blipFill>
            <a:blip r:embed="rId4"/>
            <a:stretch>
              <a:fillRect/>
            </a:stretch>
          </a:blipFill>
        </p:spPr>
        <p:txBody>
          <a:bodyPr/>
          <a:lstStyle/>
          <a:p>
            <a:endParaRPr lang="pt-BR"/>
          </a:p>
        </p:txBody>
      </p:sp>
      <p:sp>
        <p:nvSpPr>
          <p:cNvPr id="4" name="TextBox 4"/>
          <p:cNvSpPr txBox="1"/>
          <p:nvPr/>
        </p:nvSpPr>
        <p:spPr>
          <a:xfrm>
            <a:off x="2534908" y="1655698"/>
            <a:ext cx="9809491" cy="936154"/>
          </a:xfrm>
          <a:prstGeom prst="rect">
            <a:avLst/>
          </a:prstGeom>
        </p:spPr>
        <p:txBody>
          <a:bodyPr wrap="square" lIns="0" tIns="0" rIns="0" bIns="0" rtlCol="0" anchor="t">
            <a:spAutoFit/>
          </a:bodyPr>
          <a:lstStyle/>
          <a:p>
            <a:pPr algn="ctr">
              <a:lnSpc>
                <a:spcPts val="7321"/>
              </a:lnSpc>
              <a:spcBef>
                <a:spcPct val="0"/>
              </a:spcBef>
            </a:pPr>
            <a:r>
              <a:rPr lang="en-US" sz="6101" b="1" dirty="0">
                <a:solidFill>
                  <a:srgbClr val="070C1F"/>
                </a:solidFill>
                <a:latin typeface="Open Sans Bold"/>
                <a:ea typeface="Open Sans Bold"/>
                <a:cs typeface="Open Sans Bold"/>
                <a:sym typeface="Open Sans Bold"/>
              </a:rPr>
              <a:t>A Nova Lei de </a:t>
            </a:r>
            <a:r>
              <a:rPr lang="en-US" sz="6101" b="1" dirty="0" err="1">
                <a:solidFill>
                  <a:srgbClr val="070C1F"/>
                </a:solidFill>
                <a:latin typeface="Open Sans Bold"/>
                <a:ea typeface="Open Sans Bold"/>
                <a:cs typeface="Open Sans Bold"/>
                <a:sym typeface="Open Sans Bold"/>
              </a:rPr>
              <a:t>Licitações</a:t>
            </a:r>
            <a:endParaRPr lang="en-US" sz="6101" b="1" dirty="0">
              <a:solidFill>
                <a:srgbClr val="070C1F"/>
              </a:solidFill>
              <a:latin typeface="Open Sans Bold"/>
              <a:ea typeface="Open Sans Bold"/>
              <a:cs typeface="Open Sans Bold"/>
              <a:sym typeface="Open Sans Bold"/>
            </a:endParaRPr>
          </a:p>
        </p:txBody>
      </p:sp>
      <p:sp>
        <p:nvSpPr>
          <p:cNvPr id="5" name="TextBox 5"/>
          <p:cNvSpPr txBox="1"/>
          <p:nvPr/>
        </p:nvSpPr>
        <p:spPr>
          <a:xfrm>
            <a:off x="882150" y="5127359"/>
            <a:ext cx="4921140" cy="2858988"/>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A Nova Lei de </a:t>
            </a:r>
            <a:r>
              <a:rPr lang="en-US" sz="2300" dirty="0" err="1">
                <a:solidFill>
                  <a:srgbClr val="070C1F"/>
                </a:solidFill>
                <a:latin typeface="Open Sans"/>
                <a:ea typeface="Open Sans"/>
                <a:cs typeface="Open Sans"/>
                <a:sym typeface="Open Sans"/>
              </a:rPr>
              <a:t>Licitações</a:t>
            </a:r>
            <a:r>
              <a:rPr lang="en-US" sz="2300" dirty="0">
                <a:solidFill>
                  <a:srgbClr val="070C1F"/>
                </a:solidFill>
                <a:latin typeface="Open Sans"/>
                <a:ea typeface="Open Sans"/>
                <a:cs typeface="Open Sans"/>
                <a:sym typeface="Open Sans"/>
              </a:rPr>
              <a:t>,</a:t>
            </a:r>
          </a:p>
          <a:p>
            <a:pPr algn="ctr">
              <a:lnSpc>
                <a:spcPts val="2760"/>
              </a:lnSpc>
              <a:spcBef>
                <a:spcPct val="0"/>
              </a:spcBef>
            </a:pPr>
            <a:r>
              <a:rPr lang="en-US" sz="2300" dirty="0" err="1">
                <a:solidFill>
                  <a:srgbClr val="070C1F"/>
                </a:solidFill>
                <a:latin typeface="Open Sans"/>
                <a:ea typeface="Open Sans"/>
                <a:cs typeface="Open Sans"/>
                <a:sym typeface="Open Sans"/>
              </a:rPr>
              <a:t>promulgada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2021, </a:t>
            </a:r>
            <a:r>
              <a:rPr lang="en-US" sz="2300" dirty="0" err="1">
                <a:solidFill>
                  <a:srgbClr val="070C1F"/>
                </a:solidFill>
                <a:latin typeface="Open Sans"/>
                <a:ea typeface="Open Sans"/>
                <a:cs typeface="Open Sans"/>
                <a:sym typeface="Open Sans"/>
              </a:rPr>
              <a:t>carrega</a:t>
            </a:r>
            <a:r>
              <a:rPr lang="en-US" sz="2300" dirty="0">
                <a:solidFill>
                  <a:srgbClr val="070C1F"/>
                </a:solidFill>
                <a:latin typeface="Open Sans"/>
                <a:ea typeface="Open Sans"/>
                <a:cs typeface="Open Sans"/>
                <a:sym typeface="Open Sans"/>
              </a:rPr>
              <a:t> o</a:t>
            </a:r>
          </a:p>
          <a:p>
            <a:pPr algn="ctr">
              <a:lnSpc>
                <a:spcPts val="2760"/>
              </a:lnSpc>
              <a:spcBef>
                <a:spcPct val="0"/>
              </a:spcBef>
            </a:pPr>
            <a:r>
              <a:rPr lang="en-US" sz="2300" dirty="0" err="1">
                <a:solidFill>
                  <a:srgbClr val="070C1F"/>
                </a:solidFill>
                <a:latin typeface="Open Sans"/>
                <a:ea typeface="Open Sans"/>
                <a:cs typeface="Open Sans"/>
                <a:sym typeface="Open Sans"/>
              </a:rPr>
              <a:t>desafio</a:t>
            </a:r>
            <a:r>
              <a:rPr lang="en-US" sz="2300" dirty="0">
                <a:solidFill>
                  <a:srgbClr val="070C1F"/>
                </a:solidFill>
                <a:latin typeface="Open Sans"/>
                <a:ea typeface="Open Sans"/>
                <a:cs typeface="Open Sans"/>
                <a:sym typeface="Open Sans"/>
              </a:rPr>
              <a:t> de se </a:t>
            </a:r>
            <a:r>
              <a:rPr lang="en-US" sz="2300" dirty="0" err="1">
                <a:solidFill>
                  <a:srgbClr val="070C1F"/>
                </a:solidFill>
                <a:latin typeface="Open Sans"/>
                <a:ea typeface="Open Sans"/>
                <a:cs typeface="Open Sans"/>
                <a:sym typeface="Open Sans"/>
              </a:rPr>
              <a:t>consubstanciar</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como</a:t>
            </a:r>
            <a:r>
              <a:rPr lang="en-US" sz="2300" dirty="0">
                <a:solidFill>
                  <a:srgbClr val="070C1F"/>
                </a:solidFill>
                <a:latin typeface="Open Sans"/>
                <a:ea typeface="Open Sans"/>
                <a:cs typeface="Open Sans"/>
                <a:sym typeface="Open Sans"/>
              </a:rPr>
              <a:t> um </a:t>
            </a:r>
            <a:r>
              <a:rPr lang="en-US" sz="2300" dirty="0" err="1">
                <a:solidFill>
                  <a:srgbClr val="070C1F"/>
                </a:solidFill>
                <a:latin typeface="Open Sans"/>
                <a:ea typeface="Open Sans"/>
                <a:cs typeface="Open Sans"/>
                <a:sym typeface="Open Sans"/>
              </a:rPr>
              <a:t>instrumento</a:t>
            </a:r>
            <a:r>
              <a:rPr lang="en-US" sz="2300" dirty="0">
                <a:solidFill>
                  <a:srgbClr val="070C1F"/>
                </a:solidFill>
                <a:latin typeface="Open Sans"/>
                <a:ea typeface="Open Sans"/>
                <a:cs typeface="Open Sans"/>
                <a:sym typeface="Open Sans"/>
              </a:rPr>
              <a:t> para a</a:t>
            </a:r>
          </a:p>
          <a:p>
            <a:pPr algn="ctr">
              <a:lnSpc>
                <a:spcPts val="2760"/>
              </a:lnSpc>
              <a:spcBef>
                <a:spcPct val="0"/>
              </a:spcBef>
            </a:pPr>
            <a:r>
              <a:rPr lang="en-US" sz="2300" dirty="0" err="1">
                <a:solidFill>
                  <a:srgbClr val="070C1F"/>
                </a:solidFill>
                <a:latin typeface="Open Sans"/>
                <a:ea typeface="Open Sans"/>
                <a:cs typeface="Open Sans"/>
                <a:sym typeface="Open Sans"/>
              </a:rPr>
              <a:t>mitigação</a:t>
            </a:r>
            <a:r>
              <a:rPr lang="en-US" sz="2300" dirty="0">
                <a:solidFill>
                  <a:srgbClr val="070C1F"/>
                </a:solidFill>
                <a:latin typeface="Open Sans"/>
                <a:ea typeface="Open Sans"/>
                <a:cs typeface="Open Sans"/>
                <a:sym typeface="Open Sans"/>
              </a:rPr>
              <a:t> do </a:t>
            </a:r>
            <a:r>
              <a:rPr lang="en-US" sz="2300" dirty="0" err="1">
                <a:solidFill>
                  <a:srgbClr val="070C1F"/>
                </a:solidFill>
                <a:latin typeface="Open Sans"/>
                <a:ea typeface="Open Sans"/>
                <a:cs typeface="Open Sans"/>
                <a:sym typeface="Open Sans"/>
              </a:rPr>
              <a:t>desequilíbrio</a:t>
            </a:r>
            <a:r>
              <a:rPr lang="en-US" sz="2300" dirty="0">
                <a:solidFill>
                  <a:srgbClr val="070C1F"/>
                </a:solidFill>
                <a:latin typeface="Open Sans"/>
                <a:ea typeface="Open Sans"/>
                <a:cs typeface="Open Sans"/>
                <a:sym typeface="Open Sans"/>
              </a:rPr>
              <a:t> social,</a:t>
            </a:r>
          </a:p>
          <a:p>
            <a:pPr algn="ctr">
              <a:lnSpc>
                <a:spcPts val="2760"/>
              </a:lnSpc>
              <a:spcBef>
                <a:spcPct val="0"/>
              </a:spcBef>
            </a:pPr>
            <a:r>
              <a:rPr lang="en-US" sz="2300" dirty="0" err="1">
                <a:solidFill>
                  <a:srgbClr val="070C1F"/>
                </a:solidFill>
                <a:latin typeface="Open Sans"/>
                <a:ea typeface="Open Sans"/>
                <a:cs typeface="Open Sans"/>
                <a:sym typeface="Open Sans"/>
              </a:rPr>
              <a:t>buscando</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inclusão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grupos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minoritários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especialmente</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vulneráveis</a:t>
            </a:r>
            <a:r>
              <a:rPr lang="en-US" sz="2300" dirty="0">
                <a:solidFill>
                  <a:srgbClr val="070C1F"/>
                </a:solidFill>
                <a:latin typeface="Open Sans"/>
                <a:ea typeface="Open Sans"/>
                <a:cs typeface="Open Sans"/>
                <a:sym typeface="Open Sans"/>
              </a:rPr>
              <a:t>.</a:t>
            </a:r>
          </a:p>
        </p:txBody>
      </p:sp>
      <p:sp>
        <p:nvSpPr>
          <p:cNvPr id="6" name="TextBox 6"/>
          <p:cNvSpPr txBox="1"/>
          <p:nvPr/>
        </p:nvSpPr>
        <p:spPr>
          <a:xfrm>
            <a:off x="6536880" y="5127359"/>
            <a:ext cx="4921140" cy="2743200"/>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A nova lei </a:t>
            </a:r>
            <a:r>
              <a:rPr lang="en-US" sz="2300" dirty="0" err="1">
                <a:solidFill>
                  <a:srgbClr val="070C1F"/>
                </a:solidFill>
                <a:latin typeface="Open Sans"/>
                <a:ea typeface="Open Sans"/>
                <a:cs typeface="Open Sans"/>
                <a:sym typeface="Open Sans"/>
              </a:rPr>
              <a:t>busca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fortalecer</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ações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destinadas</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inserir</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grupos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vulneráveis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como</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mulheres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vítimas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violência</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doméstica</a:t>
            </a:r>
            <a:r>
              <a:rPr lang="en-US" sz="2300" dirty="0">
                <a:solidFill>
                  <a:srgbClr val="070C1F"/>
                </a:solidFill>
                <a:latin typeface="Open Sans"/>
                <a:ea typeface="Open Sans"/>
                <a:cs typeface="Open Sans"/>
                <a:sym typeface="Open Sans"/>
              </a:rPr>
              <a:t> e familiar e </a:t>
            </a:r>
            <a:r>
              <a:rPr lang="en-US" sz="2300" dirty="0" err="1">
                <a:solidFill>
                  <a:srgbClr val="070C1F"/>
                </a:solidFill>
                <a:latin typeface="Open Sans"/>
                <a:ea typeface="Open Sans"/>
                <a:cs typeface="Open Sans"/>
                <a:sym typeface="Open Sans"/>
              </a:rPr>
              <a:t>egressos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do </a:t>
            </a:r>
            <a:r>
              <a:rPr lang="en-US" sz="2300" dirty="0" err="1">
                <a:solidFill>
                  <a:srgbClr val="070C1F"/>
                </a:solidFill>
                <a:latin typeface="Open Sans"/>
                <a:ea typeface="Open Sans"/>
                <a:cs typeface="Open Sans"/>
                <a:sym typeface="Open Sans"/>
              </a:rPr>
              <a:t>sistema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penitenciário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algum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estágio</a:t>
            </a:r>
            <a:r>
              <a:rPr lang="en-US" sz="2300" dirty="0">
                <a:solidFill>
                  <a:srgbClr val="070C1F"/>
                </a:solidFill>
                <a:latin typeface="Open Sans"/>
                <a:ea typeface="Open Sans"/>
                <a:cs typeface="Open Sans"/>
                <a:sym typeface="Open Sans"/>
              </a:rPr>
              <a:t> da </a:t>
            </a:r>
            <a:r>
              <a:rPr lang="en-US" sz="2300" dirty="0" err="1">
                <a:solidFill>
                  <a:srgbClr val="070C1F"/>
                </a:solidFill>
                <a:latin typeface="Open Sans"/>
                <a:ea typeface="Open Sans"/>
                <a:cs typeface="Open Sans"/>
                <a:sym typeface="Open Sans"/>
              </a:rPr>
              <a:t>cadeia</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produtiva</a:t>
            </a:r>
            <a:r>
              <a:rPr lang="en-US" sz="2300" dirty="0">
                <a:solidFill>
                  <a:srgbClr val="070C1F"/>
                </a:solidFill>
                <a:latin typeface="Open Sans"/>
                <a:ea typeface="Open Sans"/>
                <a:cs typeface="Open Sans"/>
                <a:sym typeface="Open Sans"/>
              </a:rPr>
              <a:t>.</a:t>
            </a:r>
          </a:p>
        </p:txBody>
      </p:sp>
      <p:sp>
        <p:nvSpPr>
          <p:cNvPr id="7" name="TextBox 7"/>
          <p:cNvSpPr txBox="1"/>
          <p:nvPr/>
        </p:nvSpPr>
        <p:spPr>
          <a:xfrm>
            <a:off x="12191609" y="5136884"/>
            <a:ext cx="4921140" cy="2499915"/>
          </a:xfrm>
          <a:prstGeom prst="rect">
            <a:avLst/>
          </a:prstGeom>
        </p:spPr>
        <p:txBody>
          <a:bodyPr lIns="0" tIns="0" rIns="0" bIns="0" rtlCol="0" anchor="t">
            <a:spAutoFit/>
          </a:bodyPr>
          <a:lstStyle/>
          <a:p>
            <a:pPr algn="ctr">
              <a:lnSpc>
                <a:spcPts val="2760"/>
              </a:lnSpc>
            </a:pPr>
            <a:r>
              <a:rPr lang="en-US" sz="2300" dirty="0">
                <a:solidFill>
                  <a:srgbClr val="070C1F"/>
                </a:solidFill>
                <a:latin typeface="Open Sans"/>
                <a:ea typeface="Open Sans"/>
                <a:cs typeface="Open Sans"/>
                <a:sym typeface="Open Sans"/>
              </a:rPr>
              <a:t>Dessa forma, a Nova Lei de</a:t>
            </a:r>
          </a:p>
          <a:p>
            <a:pPr algn="ctr">
              <a:lnSpc>
                <a:spcPts val="2760"/>
              </a:lnSpc>
            </a:pPr>
            <a:r>
              <a:rPr lang="en-US" sz="2300" dirty="0" err="1">
                <a:solidFill>
                  <a:srgbClr val="070C1F"/>
                </a:solidFill>
                <a:latin typeface="Open Sans"/>
                <a:ea typeface="Open Sans"/>
                <a:cs typeface="Open Sans"/>
                <a:sym typeface="Open Sans"/>
              </a:rPr>
              <a:t>Licitações</a:t>
            </a:r>
            <a:r>
              <a:rPr lang="en-US" sz="2300" dirty="0">
                <a:solidFill>
                  <a:srgbClr val="070C1F"/>
                </a:solidFill>
                <a:latin typeface="Open Sans"/>
                <a:ea typeface="Open Sans"/>
                <a:cs typeface="Open Sans"/>
                <a:sym typeface="Open Sans"/>
              </a:rPr>
              <a:t> assume </a:t>
            </a:r>
            <a:r>
              <a:rPr lang="en-US" sz="2300" dirty="0" err="1">
                <a:solidFill>
                  <a:srgbClr val="070C1F"/>
                </a:solidFill>
                <a:latin typeface="Open Sans"/>
                <a:ea typeface="Open Sans"/>
                <a:cs typeface="Open Sans"/>
                <a:sym typeface="Open Sans"/>
              </a:rPr>
              <a:t>uma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natureza</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vinculada</a:t>
            </a:r>
            <a:r>
              <a:rPr lang="en-US" sz="2300" dirty="0">
                <a:solidFill>
                  <a:srgbClr val="070C1F"/>
                </a:solidFill>
                <a:latin typeface="Open Sans"/>
                <a:ea typeface="Open Sans"/>
                <a:cs typeface="Open Sans"/>
                <a:sym typeface="Open Sans"/>
              </a:rPr>
              <a:t> à </a:t>
            </a:r>
            <a:r>
              <a:rPr lang="en-US" sz="2300" dirty="0" err="1">
                <a:solidFill>
                  <a:srgbClr val="070C1F"/>
                </a:solidFill>
                <a:latin typeface="Open Sans"/>
                <a:ea typeface="Open Sans"/>
                <a:cs typeface="Open Sans"/>
                <a:sym typeface="Open Sans"/>
              </a:rPr>
              <a:t>ideia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dignidade</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da </a:t>
            </a:r>
            <a:r>
              <a:rPr lang="en-US" sz="2300" dirty="0" err="1">
                <a:solidFill>
                  <a:srgbClr val="070C1F"/>
                </a:solidFill>
                <a:latin typeface="Open Sans"/>
                <a:ea typeface="Open Sans"/>
                <a:cs typeface="Open Sans"/>
                <a:sym typeface="Open Sans"/>
              </a:rPr>
              <a:t>pessoa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buscando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promover</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a </a:t>
            </a:r>
            <a:r>
              <a:rPr lang="en-US" sz="2300" dirty="0" err="1">
                <a:solidFill>
                  <a:srgbClr val="070C1F"/>
                </a:solidFill>
                <a:latin typeface="Open Sans"/>
                <a:ea typeface="Open Sans"/>
                <a:cs typeface="Open Sans"/>
                <a:sym typeface="Open Sans"/>
              </a:rPr>
              <a:t>redução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desigualdades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sociais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por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meio</a:t>
            </a:r>
            <a:r>
              <a:rPr lang="en-US" sz="2300" dirty="0">
                <a:solidFill>
                  <a:srgbClr val="070C1F"/>
                </a:solidFill>
                <a:latin typeface="Open Sans"/>
                <a:ea typeface="Open Sans"/>
                <a:cs typeface="Open Sans"/>
                <a:sym typeface="Open Sans"/>
              </a:rPr>
              <a:t> das</a:t>
            </a:r>
          </a:p>
          <a:p>
            <a:pPr algn="ctr">
              <a:lnSpc>
                <a:spcPts val="2760"/>
              </a:lnSpc>
              <a:spcBef>
                <a:spcPct val="0"/>
              </a:spcBef>
            </a:pPr>
            <a:r>
              <a:rPr lang="en-US" sz="2300" dirty="0" err="1">
                <a:solidFill>
                  <a:srgbClr val="070C1F"/>
                </a:solidFill>
                <a:latin typeface="Open Sans"/>
                <a:ea typeface="Open Sans"/>
                <a:cs typeface="Open Sans"/>
                <a:sym typeface="Open Sans"/>
              </a:rPr>
              <a:t>contratações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públicas</a:t>
            </a:r>
            <a:r>
              <a:rPr lang="en-US" sz="2300" dirty="0">
                <a:solidFill>
                  <a:srgbClr val="070C1F"/>
                </a:solidFill>
                <a:latin typeface="Open Sans"/>
                <a:ea typeface="Open Sans"/>
                <a:cs typeface="Open Sans"/>
                <a:sym typeface="Open Sans"/>
              </a:rPr>
              <a:t>.</a:t>
            </a:r>
          </a:p>
        </p:txBody>
      </p:sp>
      <p:sp>
        <p:nvSpPr>
          <p:cNvPr id="8" name="TextBox 8"/>
          <p:cNvSpPr txBox="1"/>
          <p:nvPr/>
        </p:nvSpPr>
        <p:spPr>
          <a:xfrm>
            <a:off x="882150" y="3993781"/>
            <a:ext cx="3308850" cy="864870"/>
          </a:xfrm>
          <a:prstGeom prst="rect">
            <a:avLst/>
          </a:prstGeom>
        </p:spPr>
        <p:txBody>
          <a:bodyPr wrap="square" lIns="0" tIns="0" rIns="0" bIns="0" rtlCol="0" anchor="t">
            <a:spAutoFit/>
          </a:bodyPr>
          <a:lstStyle/>
          <a:p>
            <a:pPr algn="ctr">
              <a:lnSpc>
                <a:spcPts val="3300"/>
              </a:lnSpc>
              <a:spcBef>
                <a:spcPct val="0"/>
              </a:spcBef>
            </a:pPr>
            <a:r>
              <a:rPr lang="en-US" sz="3300" b="1" dirty="0" err="1">
                <a:solidFill>
                  <a:srgbClr val="070C1F"/>
                </a:solidFill>
                <a:latin typeface="Open Sans Bold"/>
                <a:ea typeface="Open Sans Bold"/>
                <a:cs typeface="Open Sans Bold"/>
                <a:sym typeface="Open Sans Bold"/>
              </a:rPr>
              <a:t>Desafio</a:t>
            </a:r>
            <a:r>
              <a:rPr lang="en-US" sz="3300" b="1" dirty="0">
                <a:solidFill>
                  <a:srgbClr val="070C1F"/>
                </a:solidFill>
                <a:latin typeface="Open Sans Bold"/>
                <a:ea typeface="Open Sans Bold"/>
                <a:cs typeface="Open Sans Bold"/>
                <a:sym typeface="Open Sans Bold"/>
              </a:rPr>
              <a:t> da </a:t>
            </a:r>
          </a:p>
          <a:p>
            <a:pPr algn="l">
              <a:lnSpc>
                <a:spcPts val="3300"/>
              </a:lnSpc>
            </a:pPr>
            <a:r>
              <a:rPr lang="en-US" sz="3300" b="1" dirty="0" err="1">
                <a:solidFill>
                  <a:srgbClr val="070C1F"/>
                </a:solidFill>
                <a:latin typeface="Open Sans Bold"/>
                <a:ea typeface="Open Sans Bold"/>
                <a:cs typeface="Open Sans Bold"/>
                <a:sym typeface="Open Sans Bold"/>
              </a:rPr>
              <a:t>Inclusão</a:t>
            </a:r>
            <a:r>
              <a:rPr lang="en-US" sz="3300" b="1" dirty="0">
                <a:solidFill>
                  <a:srgbClr val="070C1F"/>
                </a:solidFill>
                <a:latin typeface="Open Sans Bold"/>
                <a:ea typeface="Open Sans Bold"/>
                <a:cs typeface="Open Sans Bold"/>
                <a:sym typeface="Open Sans Bold"/>
              </a:rPr>
              <a:t> Social</a:t>
            </a:r>
          </a:p>
        </p:txBody>
      </p:sp>
      <p:sp>
        <p:nvSpPr>
          <p:cNvPr id="9" name="TextBox 9"/>
          <p:cNvSpPr txBox="1"/>
          <p:nvPr/>
        </p:nvSpPr>
        <p:spPr>
          <a:xfrm>
            <a:off x="6989120" y="3959491"/>
            <a:ext cx="3940440" cy="864870"/>
          </a:xfrm>
          <a:prstGeom prst="rect">
            <a:avLst/>
          </a:prstGeom>
        </p:spPr>
        <p:txBody>
          <a:bodyPr lIns="0" tIns="0" rIns="0" bIns="0" rtlCol="0" anchor="t">
            <a:spAutoFit/>
          </a:bodyPr>
          <a:lstStyle/>
          <a:p>
            <a:pPr algn="ctr">
              <a:lnSpc>
                <a:spcPts val="3300"/>
              </a:lnSpc>
            </a:pPr>
            <a:r>
              <a:rPr lang="en-US" sz="3300" b="1" dirty="0" err="1">
                <a:solidFill>
                  <a:srgbClr val="070C1F"/>
                </a:solidFill>
                <a:latin typeface="Open Sans Bold"/>
                <a:ea typeface="Open Sans Bold"/>
                <a:cs typeface="Open Sans Bold"/>
                <a:sym typeface="Open Sans Bold"/>
              </a:rPr>
              <a:t>Fortalecimento</a:t>
            </a:r>
            <a:r>
              <a:rPr lang="en-US" sz="3300" b="1" dirty="0">
                <a:solidFill>
                  <a:srgbClr val="070C1F"/>
                </a:solidFill>
                <a:latin typeface="Open Sans Bold"/>
                <a:ea typeface="Open Sans Bold"/>
                <a:cs typeface="Open Sans Bold"/>
                <a:sym typeface="Open Sans Bold"/>
              </a:rPr>
              <a:t> de </a:t>
            </a:r>
          </a:p>
          <a:p>
            <a:pPr algn="ctr">
              <a:lnSpc>
                <a:spcPts val="3300"/>
              </a:lnSpc>
            </a:pPr>
            <a:r>
              <a:rPr lang="en-US" sz="3300" b="1" dirty="0" err="1">
                <a:solidFill>
                  <a:srgbClr val="070C1F"/>
                </a:solidFill>
                <a:latin typeface="Open Sans Bold"/>
                <a:ea typeface="Open Sans Bold"/>
                <a:cs typeface="Open Sans Bold"/>
                <a:sym typeface="Open Sans Bold"/>
              </a:rPr>
              <a:t>Ações</a:t>
            </a: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Inclusivas</a:t>
            </a:r>
            <a:endParaRPr lang="en-US" sz="3300" b="1" dirty="0">
              <a:solidFill>
                <a:srgbClr val="070C1F"/>
              </a:solidFill>
              <a:latin typeface="Open Sans Bold"/>
              <a:ea typeface="Open Sans Bold"/>
              <a:cs typeface="Open Sans Bold"/>
              <a:sym typeface="Open Sans Bold"/>
            </a:endParaRPr>
          </a:p>
        </p:txBody>
      </p:sp>
      <p:sp>
        <p:nvSpPr>
          <p:cNvPr id="10" name="TextBox 10"/>
          <p:cNvSpPr txBox="1"/>
          <p:nvPr/>
        </p:nvSpPr>
        <p:spPr>
          <a:xfrm>
            <a:off x="12496800" y="3902341"/>
            <a:ext cx="4495167" cy="1006942"/>
          </a:xfrm>
          <a:prstGeom prst="rect">
            <a:avLst/>
          </a:prstGeom>
        </p:spPr>
        <p:txBody>
          <a:bodyPr wrap="square" lIns="0" tIns="0" rIns="0" bIns="0" rtlCol="0" anchor="t">
            <a:spAutoFit/>
          </a:bodyPr>
          <a:lstStyle/>
          <a:p>
            <a:pPr algn="r">
              <a:lnSpc>
                <a:spcPts val="3960"/>
              </a:lnSpc>
            </a:pPr>
            <a:r>
              <a:rPr lang="en-US" sz="3300" b="1" dirty="0" err="1">
                <a:solidFill>
                  <a:srgbClr val="070C1F"/>
                </a:solidFill>
                <a:latin typeface="Open Sans Bold"/>
                <a:ea typeface="Open Sans Bold"/>
                <a:cs typeface="Open Sans Bold"/>
                <a:sym typeface="Open Sans Bold"/>
              </a:rPr>
              <a:t>Natureza</a:t>
            </a: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Vinculada</a:t>
            </a:r>
            <a:endParaRPr lang="en-US" sz="3300" b="1" dirty="0">
              <a:solidFill>
                <a:srgbClr val="070C1F"/>
              </a:solidFill>
              <a:latin typeface="Open Sans Bold"/>
              <a:ea typeface="Open Sans Bold"/>
              <a:cs typeface="Open Sans Bold"/>
              <a:sym typeface="Open Sans Bold"/>
            </a:endParaRPr>
          </a:p>
          <a:p>
            <a:pPr algn="ctr">
              <a:lnSpc>
                <a:spcPts val="3960"/>
              </a:lnSpc>
            </a:pPr>
            <a:r>
              <a:rPr lang="en-US" sz="3300" b="1" dirty="0">
                <a:solidFill>
                  <a:srgbClr val="070C1F"/>
                </a:solidFill>
                <a:latin typeface="Open Sans Bold"/>
                <a:ea typeface="Open Sans Bold"/>
                <a:cs typeface="Open Sans Bold"/>
                <a:sym typeface="Open Sans Bold"/>
              </a:rPr>
              <a:t> à </a:t>
            </a:r>
            <a:r>
              <a:rPr lang="en-US" sz="3300" b="1" dirty="0" err="1">
                <a:solidFill>
                  <a:srgbClr val="070C1F"/>
                </a:solidFill>
                <a:latin typeface="Open Sans Bold"/>
                <a:ea typeface="Open Sans Bold"/>
                <a:cs typeface="Open Sans Bold"/>
                <a:sym typeface="Open Sans Bold"/>
              </a:rPr>
              <a:t>Dignidade</a:t>
            </a:r>
            <a:endParaRPr lang="en-US" sz="33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5791552" y="4151849"/>
            <a:ext cx="834931" cy="834931"/>
          </a:xfrm>
          <a:custGeom>
            <a:avLst/>
            <a:gdLst/>
            <a:ahLst/>
            <a:cxnLst/>
            <a:rect l="l" t="t" r="r" b="b"/>
            <a:pathLst>
              <a:path w="834931" h="834931">
                <a:moveTo>
                  <a:pt x="0" y="0"/>
                </a:moveTo>
                <a:lnTo>
                  <a:pt x="834931" y="0"/>
                </a:lnTo>
                <a:lnTo>
                  <a:pt x="834931" y="834930"/>
                </a:lnTo>
                <a:lnTo>
                  <a:pt x="0" y="8349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TextBox 4"/>
          <p:cNvSpPr txBox="1"/>
          <p:nvPr/>
        </p:nvSpPr>
        <p:spPr>
          <a:xfrm>
            <a:off x="11448575" y="4121909"/>
            <a:ext cx="6610825" cy="8648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Concretização da Sustentabilidade</a:t>
            </a:r>
          </a:p>
        </p:txBody>
      </p:sp>
      <p:sp>
        <p:nvSpPr>
          <p:cNvPr id="5" name="Freeform 5"/>
          <p:cNvSpPr/>
          <p:nvPr/>
        </p:nvSpPr>
        <p:spPr>
          <a:xfrm>
            <a:off x="11878498" y="4082634"/>
            <a:ext cx="819922" cy="819922"/>
          </a:xfrm>
          <a:custGeom>
            <a:avLst/>
            <a:gdLst/>
            <a:ahLst/>
            <a:cxnLst/>
            <a:rect l="l" t="t" r="r" b="b"/>
            <a:pathLst>
              <a:path w="819922" h="819922">
                <a:moveTo>
                  <a:pt x="0" y="0"/>
                </a:moveTo>
                <a:lnTo>
                  <a:pt x="819922" y="0"/>
                </a:lnTo>
                <a:lnTo>
                  <a:pt x="819922" y="819922"/>
                </a:lnTo>
                <a:lnTo>
                  <a:pt x="0" y="819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6" name="Freeform 6"/>
          <p:cNvSpPr/>
          <p:nvPr/>
        </p:nvSpPr>
        <p:spPr>
          <a:xfrm>
            <a:off x="0" y="591824"/>
            <a:ext cx="5152066" cy="7668192"/>
          </a:xfrm>
          <a:custGeom>
            <a:avLst/>
            <a:gdLst/>
            <a:ahLst/>
            <a:cxnLst/>
            <a:rect l="l" t="t" r="r" b="b"/>
            <a:pathLst>
              <a:path w="5152066" h="7668192">
                <a:moveTo>
                  <a:pt x="0" y="0"/>
                </a:moveTo>
                <a:lnTo>
                  <a:pt x="5152066" y="0"/>
                </a:lnTo>
                <a:lnTo>
                  <a:pt x="5152066" y="7668192"/>
                </a:lnTo>
                <a:lnTo>
                  <a:pt x="0" y="7668192"/>
                </a:lnTo>
                <a:lnTo>
                  <a:pt x="0" y="0"/>
                </a:lnTo>
                <a:close/>
              </a:path>
            </a:pathLst>
          </a:custGeom>
          <a:blipFill>
            <a:blip r:embed="rId8"/>
            <a:stretch>
              <a:fillRect/>
            </a:stretch>
          </a:blipFill>
        </p:spPr>
        <p:txBody>
          <a:bodyPr/>
          <a:lstStyle/>
          <a:p>
            <a:endParaRPr lang="pt-BR"/>
          </a:p>
        </p:txBody>
      </p:sp>
      <p:sp>
        <p:nvSpPr>
          <p:cNvPr id="7" name="TextBox 7"/>
          <p:cNvSpPr txBox="1"/>
          <p:nvPr/>
        </p:nvSpPr>
        <p:spPr>
          <a:xfrm>
            <a:off x="6198451" y="1425979"/>
            <a:ext cx="12524677" cy="142671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O Desenvolvimento</a:t>
            </a:r>
          </a:p>
          <a:p>
            <a:pPr algn="l">
              <a:lnSpc>
                <a:spcPts val="5598"/>
              </a:lnSpc>
            </a:pPr>
            <a:r>
              <a:rPr lang="en-US" sz="5089" b="1">
                <a:solidFill>
                  <a:srgbClr val="070C1F"/>
                </a:solidFill>
                <a:latin typeface="Open Sans Bold"/>
                <a:ea typeface="Open Sans Bold"/>
                <a:cs typeface="Open Sans Bold"/>
                <a:sym typeface="Open Sans Bold"/>
              </a:rPr>
              <a:t>Nacional Sustentável</a:t>
            </a:r>
          </a:p>
        </p:txBody>
      </p:sp>
      <p:sp>
        <p:nvSpPr>
          <p:cNvPr id="8" name="TextBox 8"/>
          <p:cNvSpPr txBox="1"/>
          <p:nvPr/>
        </p:nvSpPr>
        <p:spPr>
          <a:xfrm>
            <a:off x="5988901" y="5296872"/>
            <a:ext cx="5360791" cy="1422697"/>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A </a:t>
            </a:r>
            <a:r>
              <a:rPr lang="en-US" sz="2300" dirty="0" err="1">
                <a:solidFill>
                  <a:srgbClr val="070C1F"/>
                </a:solidFill>
                <a:latin typeface="Open Sans"/>
                <a:ea typeface="Open Sans"/>
                <a:cs typeface="Open Sans"/>
                <a:sym typeface="Open Sans"/>
              </a:rPr>
              <a:t>preocupação</a:t>
            </a:r>
            <a:r>
              <a:rPr lang="en-US" sz="2300" dirty="0">
                <a:solidFill>
                  <a:srgbClr val="070C1F"/>
                </a:solidFill>
                <a:latin typeface="Open Sans"/>
                <a:ea typeface="Open Sans"/>
                <a:cs typeface="Open Sans"/>
                <a:sym typeface="Open Sans"/>
              </a:rPr>
              <a:t> com a </a:t>
            </a:r>
            <a:r>
              <a:rPr lang="en-US" sz="2300" dirty="0" err="1">
                <a:solidFill>
                  <a:srgbClr val="070C1F"/>
                </a:solidFill>
                <a:latin typeface="Open Sans"/>
                <a:ea typeface="Open Sans"/>
                <a:cs typeface="Open Sans"/>
                <a:sym typeface="Open Sans"/>
              </a:rPr>
              <a:t>sustentabilidade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contratações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públicas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abrange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todas</a:t>
            </a:r>
            <a:r>
              <a:rPr lang="en-US" sz="2300" dirty="0">
                <a:solidFill>
                  <a:srgbClr val="070C1F"/>
                </a:solidFill>
                <a:latin typeface="Open Sans"/>
                <a:ea typeface="Open Sans"/>
                <a:cs typeface="Open Sans"/>
                <a:sym typeface="Open Sans"/>
              </a:rPr>
              <a:t> as </a:t>
            </a:r>
            <a:r>
              <a:rPr lang="en-US" sz="2300" dirty="0" err="1">
                <a:solidFill>
                  <a:srgbClr val="070C1F"/>
                </a:solidFill>
                <a:latin typeface="Open Sans"/>
                <a:ea typeface="Open Sans"/>
                <a:cs typeface="Open Sans"/>
                <a:sym typeface="Open Sans"/>
              </a:rPr>
              <a:t>suas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dimensões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incluindo</a:t>
            </a:r>
            <a:r>
              <a:rPr lang="en-US" sz="2300" dirty="0">
                <a:solidFill>
                  <a:srgbClr val="070C1F"/>
                </a:solidFill>
                <a:latin typeface="Open Sans"/>
                <a:ea typeface="Open Sans"/>
                <a:cs typeface="Open Sans"/>
                <a:sym typeface="Open Sans"/>
              </a:rPr>
              <a:t> </a:t>
            </a:r>
          </a:p>
          <a:p>
            <a:pPr algn="ctr">
              <a:lnSpc>
                <a:spcPts val="2760"/>
              </a:lnSpc>
              <a:spcBef>
                <a:spcPct val="0"/>
              </a:spcBef>
            </a:pPr>
            <a:r>
              <a:rPr lang="en-US" sz="2300" dirty="0">
                <a:solidFill>
                  <a:srgbClr val="070C1F"/>
                </a:solidFill>
                <a:latin typeface="Open Sans"/>
                <a:ea typeface="Open Sans"/>
                <a:cs typeface="Open Sans"/>
                <a:sym typeface="Open Sans"/>
              </a:rPr>
              <a:t>a social, a </a:t>
            </a:r>
            <a:r>
              <a:rPr lang="en-US" sz="2300" dirty="0" err="1">
                <a:solidFill>
                  <a:srgbClr val="070C1F"/>
                </a:solidFill>
                <a:latin typeface="Open Sans"/>
                <a:ea typeface="Open Sans"/>
                <a:cs typeface="Open Sans"/>
                <a:sym typeface="Open Sans"/>
              </a:rPr>
              <a:t>econômica</a:t>
            </a:r>
            <a:r>
              <a:rPr lang="en-US" sz="2300" dirty="0">
                <a:solidFill>
                  <a:srgbClr val="070C1F"/>
                </a:solidFill>
                <a:latin typeface="Open Sans"/>
                <a:ea typeface="Open Sans"/>
                <a:cs typeface="Open Sans"/>
                <a:sym typeface="Open Sans"/>
              </a:rPr>
              <a:t> e a </a:t>
            </a:r>
            <a:r>
              <a:rPr lang="en-US" sz="2300" dirty="0" err="1">
                <a:solidFill>
                  <a:srgbClr val="070C1F"/>
                </a:solidFill>
                <a:latin typeface="Open Sans"/>
                <a:ea typeface="Open Sans"/>
                <a:cs typeface="Open Sans"/>
                <a:sym typeface="Open Sans"/>
              </a:rPr>
              <a:t>ambiental</a:t>
            </a:r>
            <a:r>
              <a:rPr lang="en-US" sz="2300" dirty="0">
                <a:solidFill>
                  <a:srgbClr val="070C1F"/>
                </a:solidFill>
                <a:latin typeface="Open Sans"/>
                <a:ea typeface="Open Sans"/>
                <a:cs typeface="Open Sans"/>
                <a:sym typeface="Open Sans"/>
              </a:rPr>
              <a:t>.</a:t>
            </a:r>
          </a:p>
        </p:txBody>
      </p:sp>
      <p:sp>
        <p:nvSpPr>
          <p:cNvPr id="9" name="TextBox 9"/>
          <p:cNvSpPr txBox="1"/>
          <p:nvPr/>
        </p:nvSpPr>
        <p:spPr>
          <a:xfrm>
            <a:off x="6778054" y="4165454"/>
            <a:ext cx="4118546" cy="864870"/>
          </a:xfrm>
          <a:prstGeom prst="rect">
            <a:avLst/>
          </a:prstGeom>
        </p:spPr>
        <p:txBody>
          <a:bodyPr wrap="square" lIns="0" tIns="0" rIns="0" bIns="0" rtlCol="0" anchor="t">
            <a:spAutoFit/>
          </a:bodyPr>
          <a:lstStyle/>
          <a:p>
            <a:pPr algn="ctr">
              <a:lnSpc>
                <a:spcPts val="3300"/>
              </a:lnSpc>
            </a:pPr>
            <a:r>
              <a:rPr lang="en-US" sz="3300" b="1" dirty="0" err="1">
                <a:solidFill>
                  <a:srgbClr val="070C1F"/>
                </a:solidFill>
                <a:latin typeface="Open Sans Bold"/>
                <a:ea typeface="Open Sans Bold"/>
                <a:cs typeface="Open Sans Bold"/>
                <a:sym typeface="Open Sans Bold"/>
              </a:rPr>
              <a:t>Preocupação</a:t>
            </a:r>
            <a:r>
              <a:rPr lang="en-US" sz="3300" b="1" dirty="0">
                <a:solidFill>
                  <a:srgbClr val="070C1F"/>
                </a:solidFill>
                <a:latin typeface="Open Sans Bold"/>
                <a:ea typeface="Open Sans Bold"/>
                <a:cs typeface="Open Sans Bold"/>
                <a:sym typeface="Open Sans Bold"/>
              </a:rPr>
              <a:t> com </a:t>
            </a:r>
          </a:p>
          <a:p>
            <a:pPr algn="ctr">
              <a:lnSpc>
                <a:spcPts val="3300"/>
              </a:lnSpc>
            </a:pPr>
            <a:r>
              <a:rPr lang="en-US" sz="3300" b="1" dirty="0">
                <a:solidFill>
                  <a:srgbClr val="070C1F"/>
                </a:solidFill>
                <a:latin typeface="Open Sans Bold"/>
                <a:ea typeface="Open Sans Bold"/>
                <a:cs typeface="Open Sans Bold"/>
                <a:sym typeface="Open Sans Bold"/>
              </a:rPr>
              <a:t>a </a:t>
            </a:r>
            <a:r>
              <a:rPr lang="en-US" sz="3300" b="1" dirty="0" err="1">
                <a:solidFill>
                  <a:srgbClr val="070C1F"/>
                </a:solidFill>
                <a:latin typeface="Open Sans Bold"/>
                <a:ea typeface="Open Sans Bold"/>
                <a:cs typeface="Open Sans Bold"/>
                <a:sym typeface="Open Sans Bold"/>
              </a:rPr>
              <a:t>Sustentabilidade</a:t>
            </a:r>
            <a:endParaRPr lang="en-US" sz="3300" b="1" dirty="0">
              <a:solidFill>
                <a:srgbClr val="070C1F"/>
              </a:solidFill>
              <a:latin typeface="Open Sans Bold"/>
              <a:ea typeface="Open Sans Bold"/>
              <a:cs typeface="Open Sans Bold"/>
              <a:sym typeface="Open Sans Bold"/>
            </a:endParaRPr>
          </a:p>
        </p:txBody>
      </p:sp>
      <p:sp>
        <p:nvSpPr>
          <p:cNvPr id="10" name="TextBox 10"/>
          <p:cNvSpPr txBox="1"/>
          <p:nvPr/>
        </p:nvSpPr>
        <p:spPr>
          <a:xfrm>
            <a:off x="12016442" y="5269741"/>
            <a:ext cx="5360791" cy="2140842"/>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A </a:t>
            </a:r>
            <a:r>
              <a:rPr lang="en-US" sz="2300" dirty="0" err="1">
                <a:solidFill>
                  <a:srgbClr val="070C1F"/>
                </a:solidFill>
                <a:latin typeface="Open Sans"/>
                <a:ea typeface="Open Sans"/>
                <a:cs typeface="Open Sans"/>
                <a:sym typeface="Open Sans"/>
              </a:rPr>
              <a:t>visão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mais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ampla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sustentabilidade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busca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concretizar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esse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princípio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todas</a:t>
            </a:r>
            <a:r>
              <a:rPr lang="en-US" sz="2300" dirty="0">
                <a:solidFill>
                  <a:srgbClr val="070C1F"/>
                </a:solidFill>
                <a:latin typeface="Open Sans"/>
                <a:ea typeface="Open Sans"/>
                <a:cs typeface="Open Sans"/>
                <a:sym typeface="Open Sans"/>
              </a:rPr>
              <a:t> as </a:t>
            </a:r>
            <a:r>
              <a:rPr lang="en-US" sz="2300" dirty="0" err="1">
                <a:solidFill>
                  <a:srgbClr val="070C1F"/>
                </a:solidFill>
                <a:latin typeface="Open Sans"/>
                <a:ea typeface="Open Sans"/>
                <a:cs typeface="Open Sans"/>
                <a:sym typeface="Open Sans"/>
              </a:rPr>
              <a:t>suas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facetas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promovendo</a:t>
            </a:r>
            <a:r>
              <a:rPr lang="en-US" sz="2300" dirty="0">
                <a:solidFill>
                  <a:srgbClr val="070C1F"/>
                </a:solidFill>
                <a:latin typeface="Open Sans"/>
                <a:ea typeface="Open Sans"/>
                <a:cs typeface="Open Sans"/>
                <a:sym typeface="Open Sans"/>
              </a:rPr>
              <a:t> o</a:t>
            </a:r>
          </a:p>
          <a:p>
            <a:pPr algn="ctr">
              <a:lnSpc>
                <a:spcPts val="2760"/>
              </a:lnSpc>
              <a:spcBef>
                <a:spcPct val="0"/>
              </a:spcBef>
            </a:pPr>
            <a:r>
              <a:rPr lang="en-US" sz="2300" dirty="0" err="1">
                <a:solidFill>
                  <a:srgbClr val="070C1F"/>
                </a:solidFill>
                <a:latin typeface="Open Sans"/>
                <a:ea typeface="Open Sans"/>
                <a:cs typeface="Open Sans"/>
                <a:sym typeface="Open Sans"/>
              </a:rPr>
              <a:t>desenvolvimento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nacional</a:t>
            </a:r>
            <a:r>
              <a:rPr lang="en-US" sz="2300" dirty="0">
                <a:solidFill>
                  <a:srgbClr val="070C1F"/>
                </a:solidFill>
                <a:latin typeface="Open Sans"/>
                <a:ea typeface="Open Sans"/>
                <a:cs typeface="Open Sans"/>
                <a:sym typeface="Open Sans"/>
              </a:rPr>
              <a:t> de forma </a:t>
            </a:r>
            <a:r>
              <a:rPr lang="en-US" sz="2300" dirty="0" err="1">
                <a:solidFill>
                  <a:srgbClr val="070C1F"/>
                </a:solidFill>
                <a:latin typeface="Open Sans"/>
                <a:ea typeface="Open Sans"/>
                <a:cs typeface="Open Sans"/>
                <a:sym typeface="Open Sans"/>
              </a:rPr>
              <a:t>sustentável</a:t>
            </a:r>
            <a:r>
              <a:rPr lang="en-US" sz="2300" dirty="0">
                <a:solidFill>
                  <a:srgbClr val="070C1F"/>
                </a:solidFill>
                <a:latin typeface="Open Sans"/>
                <a:ea typeface="Open Sans"/>
                <a:cs typeface="Open Sans"/>
                <a:sym typeface="Open Sans"/>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2093251" y="2223044"/>
            <a:ext cx="15166049" cy="1504950"/>
          </a:xfrm>
          <a:prstGeom prst="rect">
            <a:avLst/>
          </a:prstGeom>
        </p:spPr>
        <p:txBody>
          <a:bodyPr lIns="0" tIns="0" rIns="0" bIns="0" rtlCol="0" anchor="t">
            <a:spAutoFit/>
          </a:bodyPr>
          <a:lstStyle/>
          <a:p>
            <a:pPr algn="ctr">
              <a:lnSpc>
                <a:spcPts val="5999"/>
              </a:lnSpc>
            </a:pPr>
            <a:r>
              <a:rPr lang="en-US" sz="4999" b="1" dirty="0" err="1">
                <a:solidFill>
                  <a:srgbClr val="070C1F"/>
                </a:solidFill>
                <a:latin typeface="Open Sans Bold"/>
                <a:ea typeface="Open Sans Bold"/>
                <a:cs typeface="Open Sans Bold"/>
                <a:sym typeface="Open Sans Bold"/>
              </a:rPr>
              <a:t>Licitações</a:t>
            </a:r>
            <a:r>
              <a:rPr lang="en-US" sz="4999" b="1" dirty="0">
                <a:solidFill>
                  <a:srgbClr val="070C1F"/>
                </a:solidFill>
                <a:latin typeface="Open Sans Bold"/>
                <a:ea typeface="Open Sans Bold"/>
                <a:cs typeface="Open Sans Bold"/>
                <a:sym typeface="Open Sans Bold"/>
              </a:rPr>
              <a:t> </a:t>
            </a:r>
            <a:r>
              <a:rPr lang="en-US" sz="4999" b="1" dirty="0" err="1">
                <a:solidFill>
                  <a:srgbClr val="070C1F"/>
                </a:solidFill>
                <a:latin typeface="Open Sans Bold"/>
                <a:ea typeface="Open Sans Bold"/>
                <a:cs typeface="Open Sans Bold"/>
                <a:sym typeface="Open Sans Bold"/>
              </a:rPr>
              <a:t>Públicas</a:t>
            </a:r>
            <a:r>
              <a:rPr lang="en-US" sz="4999" b="1" dirty="0">
                <a:solidFill>
                  <a:srgbClr val="070C1F"/>
                </a:solidFill>
                <a:latin typeface="Open Sans Bold"/>
                <a:ea typeface="Open Sans Bold"/>
                <a:cs typeface="Open Sans Bold"/>
                <a:sym typeface="Open Sans Bold"/>
              </a:rPr>
              <a:t> </a:t>
            </a:r>
            <a:r>
              <a:rPr lang="en-US" sz="4999" b="1" dirty="0" err="1">
                <a:solidFill>
                  <a:srgbClr val="070C1F"/>
                </a:solidFill>
                <a:latin typeface="Open Sans Bold"/>
                <a:ea typeface="Open Sans Bold"/>
                <a:cs typeface="Open Sans Bold"/>
                <a:sym typeface="Open Sans Bold"/>
              </a:rPr>
              <a:t>Antidiscriminatórias</a:t>
            </a:r>
            <a:r>
              <a:rPr lang="en-US" sz="4999" b="1" dirty="0">
                <a:solidFill>
                  <a:srgbClr val="070C1F"/>
                </a:solidFill>
                <a:latin typeface="Open Sans Bold"/>
                <a:ea typeface="Open Sans Bold"/>
                <a:cs typeface="Open Sans Bold"/>
                <a:sym typeface="Open Sans Bold"/>
              </a:rPr>
              <a:t>: </a:t>
            </a:r>
          </a:p>
          <a:p>
            <a:pPr algn="ctr">
              <a:lnSpc>
                <a:spcPts val="5999"/>
              </a:lnSpc>
            </a:pPr>
            <a:r>
              <a:rPr lang="en-US" sz="4999" b="1" dirty="0">
                <a:solidFill>
                  <a:srgbClr val="070C1F"/>
                </a:solidFill>
                <a:latin typeface="Open Sans Bold"/>
                <a:ea typeface="Open Sans Bold"/>
                <a:cs typeface="Open Sans Bold"/>
                <a:sym typeface="Open Sans Bold"/>
              </a:rPr>
              <a:t>as </a:t>
            </a:r>
            <a:r>
              <a:rPr lang="en-US" sz="4999" b="1" dirty="0" err="1">
                <a:solidFill>
                  <a:srgbClr val="070C1F"/>
                </a:solidFill>
                <a:latin typeface="Open Sans Bold"/>
                <a:ea typeface="Open Sans Bold"/>
                <a:cs typeface="Open Sans Bold"/>
                <a:sym typeface="Open Sans Bold"/>
              </a:rPr>
              <a:t>ações</a:t>
            </a:r>
            <a:r>
              <a:rPr lang="en-US" sz="4999" b="1" dirty="0">
                <a:solidFill>
                  <a:srgbClr val="070C1F"/>
                </a:solidFill>
                <a:latin typeface="Open Sans Bold"/>
                <a:ea typeface="Open Sans Bold"/>
                <a:cs typeface="Open Sans Bold"/>
                <a:sym typeface="Open Sans Bold"/>
              </a:rPr>
              <a:t> </a:t>
            </a:r>
            <a:r>
              <a:rPr lang="en-US" sz="4999" b="1" dirty="0" err="1">
                <a:solidFill>
                  <a:srgbClr val="070C1F"/>
                </a:solidFill>
                <a:latin typeface="Open Sans Bold"/>
                <a:ea typeface="Open Sans Bold"/>
                <a:cs typeface="Open Sans Bold"/>
                <a:sym typeface="Open Sans Bold"/>
              </a:rPr>
              <a:t>afirmativas</a:t>
            </a:r>
            <a:r>
              <a:rPr lang="en-US" sz="4999" b="1" dirty="0">
                <a:solidFill>
                  <a:srgbClr val="070C1F"/>
                </a:solidFill>
                <a:latin typeface="Open Sans Bold"/>
                <a:ea typeface="Open Sans Bold"/>
                <a:cs typeface="Open Sans Bold"/>
                <a:sym typeface="Open Sans Bold"/>
              </a:rPr>
              <a:t> </a:t>
            </a:r>
            <a:r>
              <a:rPr lang="en-US" sz="4999" b="1" dirty="0" err="1">
                <a:solidFill>
                  <a:srgbClr val="070C1F"/>
                </a:solidFill>
                <a:latin typeface="Open Sans Bold"/>
                <a:ea typeface="Open Sans Bold"/>
                <a:cs typeface="Open Sans Bold"/>
                <a:sym typeface="Open Sans Bold"/>
              </a:rPr>
              <a:t>na</a:t>
            </a:r>
            <a:r>
              <a:rPr lang="en-US" sz="4999" b="1" dirty="0">
                <a:solidFill>
                  <a:srgbClr val="070C1F"/>
                </a:solidFill>
                <a:latin typeface="Open Sans Bold"/>
                <a:ea typeface="Open Sans Bold"/>
                <a:cs typeface="Open Sans Bold"/>
                <a:sym typeface="Open Sans Bold"/>
              </a:rPr>
              <a:t> NLLC</a:t>
            </a:r>
          </a:p>
        </p:txBody>
      </p:sp>
      <p:sp>
        <p:nvSpPr>
          <p:cNvPr id="4" name="TextBox 4"/>
          <p:cNvSpPr txBox="1"/>
          <p:nvPr/>
        </p:nvSpPr>
        <p:spPr>
          <a:xfrm>
            <a:off x="1864651" y="5052331"/>
            <a:ext cx="15166049" cy="2133600"/>
          </a:xfrm>
          <a:prstGeom prst="rect">
            <a:avLst/>
          </a:prstGeom>
        </p:spPr>
        <p:txBody>
          <a:bodyPr lIns="0" tIns="0" rIns="0" bIns="0" rtlCol="0" anchor="t">
            <a:spAutoFit/>
          </a:bodyPr>
          <a:lstStyle/>
          <a:p>
            <a:pPr algn="just">
              <a:lnSpc>
                <a:spcPts val="4200"/>
              </a:lnSpc>
            </a:pPr>
            <a:r>
              <a:rPr lang="en-US" sz="3500" dirty="0">
                <a:solidFill>
                  <a:srgbClr val="070C1F"/>
                </a:solidFill>
                <a:latin typeface="Open Sans"/>
                <a:ea typeface="Open Sans"/>
                <a:cs typeface="Open Sans"/>
                <a:sym typeface="Open Sans"/>
              </a:rPr>
              <a:t>Nesta </a:t>
            </a:r>
            <a:r>
              <a:rPr lang="en-US" sz="3500" dirty="0" err="1">
                <a:solidFill>
                  <a:srgbClr val="070C1F"/>
                </a:solidFill>
                <a:latin typeface="Open Sans"/>
                <a:ea typeface="Open Sans"/>
                <a:cs typeface="Open Sans"/>
                <a:sym typeface="Open Sans"/>
              </a:rPr>
              <a:t>apresentação</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iremos</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explorar</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os</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conceitos</a:t>
            </a:r>
            <a:r>
              <a:rPr lang="en-US" sz="3500" dirty="0">
                <a:solidFill>
                  <a:srgbClr val="070C1F"/>
                </a:solidFill>
                <a:latin typeface="Open Sans"/>
                <a:ea typeface="Open Sans"/>
                <a:cs typeface="Open Sans"/>
                <a:sym typeface="Open Sans"/>
              </a:rPr>
              <a:t> de </a:t>
            </a:r>
            <a:r>
              <a:rPr lang="en-US" sz="3500" dirty="0" err="1">
                <a:solidFill>
                  <a:srgbClr val="070C1F"/>
                </a:solidFill>
                <a:latin typeface="Open Sans"/>
                <a:ea typeface="Open Sans"/>
                <a:cs typeface="Open Sans"/>
                <a:sym typeface="Open Sans"/>
              </a:rPr>
              <a:t>sustentabilidade</a:t>
            </a:r>
            <a:r>
              <a:rPr lang="en-US" sz="3500" dirty="0">
                <a:solidFill>
                  <a:srgbClr val="070C1F"/>
                </a:solidFill>
                <a:latin typeface="Open Sans"/>
                <a:ea typeface="Open Sans"/>
                <a:cs typeface="Open Sans"/>
                <a:sym typeface="Open Sans"/>
              </a:rPr>
              <a:t>, ESG e </a:t>
            </a:r>
            <a:r>
              <a:rPr lang="en-US" sz="3500" dirty="0" err="1">
                <a:solidFill>
                  <a:srgbClr val="070C1F"/>
                </a:solidFill>
                <a:latin typeface="Open Sans"/>
                <a:ea typeface="Open Sans"/>
                <a:cs typeface="Open Sans"/>
                <a:sym typeface="Open Sans"/>
              </a:rPr>
              <a:t>sua</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aplicação</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nas</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licitações</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públicas</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Também</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discutiremos</a:t>
            </a:r>
            <a:r>
              <a:rPr lang="en-US" sz="3500" dirty="0">
                <a:solidFill>
                  <a:srgbClr val="070C1F"/>
                </a:solidFill>
                <a:latin typeface="Open Sans"/>
                <a:ea typeface="Open Sans"/>
                <a:cs typeface="Open Sans"/>
                <a:sym typeface="Open Sans"/>
              </a:rPr>
              <a:t> a Nova Lei de </a:t>
            </a:r>
            <a:r>
              <a:rPr lang="en-US" sz="3500" dirty="0" err="1">
                <a:solidFill>
                  <a:srgbClr val="070C1F"/>
                </a:solidFill>
                <a:latin typeface="Open Sans"/>
                <a:ea typeface="Open Sans"/>
                <a:cs typeface="Open Sans"/>
                <a:sym typeface="Open Sans"/>
              </a:rPr>
              <a:t>Licitações</a:t>
            </a:r>
            <a:r>
              <a:rPr lang="en-US" sz="3500" dirty="0">
                <a:solidFill>
                  <a:srgbClr val="070C1F"/>
                </a:solidFill>
                <a:latin typeface="Open Sans"/>
                <a:ea typeface="Open Sans"/>
                <a:cs typeface="Open Sans"/>
                <a:sym typeface="Open Sans"/>
              </a:rPr>
              <a:t> e a </a:t>
            </a:r>
            <a:r>
              <a:rPr lang="en-US" sz="3500" dirty="0" err="1">
                <a:solidFill>
                  <a:srgbClr val="070C1F"/>
                </a:solidFill>
                <a:latin typeface="Open Sans"/>
                <a:ea typeface="Open Sans"/>
                <a:cs typeface="Open Sans"/>
                <a:sym typeface="Open Sans"/>
              </a:rPr>
              <a:t>importância</a:t>
            </a:r>
            <a:r>
              <a:rPr lang="en-US" sz="3500" dirty="0">
                <a:solidFill>
                  <a:srgbClr val="070C1F"/>
                </a:solidFill>
                <a:latin typeface="Open Sans"/>
                <a:ea typeface="Open Sans"/>
                <a:cs typeface="Open Sans"/>
                <a:sym typeface="Open Sans"/>
              </a:rPr>
              <a:t> das </a:t>
            </a:r>
            <a:r>
              <a:rPr lang="en-US" sz="3500" dirty="0" err="1">
                <a:solidFill>
                  <a:srgbClr val="070C1F"/>
                </a:solidFill>
                <a:latin typeface="Open Sans"/>
                <a:ea typeface="Open Sans"/>
                <a:cs typeface="Open Sans"/>
                <a:sym typeface="Open Sans"/>
              </a:rPr>
              <a:t>ações</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afirmativas</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nos</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processos</a:t>
            </a:r>
            <a:r>
              <a:rPr lang="en-US" sz="3500" dirty="0">
                <a:solidFill>
                  <a:srgbClr val="070C1F"/>
                </a:solidFill>
                <a:latin typeface="Open Sans"/>
                <a:ea typeface="Open Sans"/>
                <a:cs typeface="Open Sans"/>
                <a:sym typeface="Open Sans"/>
              </a:rPr>
              <a:t> </a:t>
            </a:r>
            <a:r>
              <a:rPr lang="en-US" sz="3500" dirty="0" err="1">
                <a:solidFill>
                  <a:srgbClr val="070C1F"/>
                </a:solidFill>
                <a:latin typeface="Open Sans"/>
                <a:ea typeface="Open Sans"/>
                <a:cs typeface="Open Sans"/>
                <a:sym typeface="Open Sans"/>
              </a:rPr>
              <a:t>licitatórios</a:t>
            </a:r>
            <a:r>
              <a:rPr lang="en-US" sz="3500" dirty="0">
                <a:solidFill>
                  <a:srgbClr val="070C1F"/>
                </a:solidFill>
                <a:latin typeface="Open Sans"/>
                <a:ea typeface="Open Sans"/>
                <a:cs typeface="Open Sans"/>
                <a:sym typeface="Open Sans"/>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15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2916319" y="4074610"/>
            <a:ext cx="4558771" cy="864870"/>
          </a:xfrm>
          <a:prstGeom prst="rect">
            <a:avLst/>
          </a:prstGeom>
        </p:spPr>
        <p:txBody>
          <a:bodyPr lIns="0" tIns="0" rIns="0" bIns="0" rtlCol="0" anchor="t">
            <a:spAutoFit/>
          </a:bodyPr>
          <a:lstStyle/>
          <a:p>
            <a:pPr algn="l">
              <a:lnSpc>
                <a:spcPts val="3300"/>
              </a:lnSpc>
            </a:pPr>
            <a:r>
              <a:rPr lang="en-US" sz="3300" b="1">
                <a:solidFill>
                  <a:srgbClr val="070C1F"/>
                </a:solidFill>
                <a:latin typeface="Open Sans Bold"/>
                <a:ea typeface="Open Sans Bold"/>
                <a:cs typeface="Open Sans Bold"/>
                <a:sym typeface="Open Sans Bold"/>
              </a:rPr>
              <a:t>Redução de </a:t>
            </a:r>
          </a:p>
          <a:p>
            <a:pPr algn="l">
              <a:lnSpc>
                <a:spcPts val="3300"/>
              </a:lnSpc>
            </a:pPr>
            <a:r>
              <a:rPr lang="en-US" sz="3300" b="1">
                <a:solidFill>
                  <a:srgbClr val="070C1F"/>
                </a:solidFill>
                <a:latin typeface="Open Sans Bold"/>
                <a:ea typeface="Open Sans Bold"/>
                <a:cs typeface="Open Sans Bold"/>
                <a:sym typeface="Open Sans Bold"/>
              </a:rPr>
              <a:t>Desigualdades Sociais</a:t>
            </a:r>
          </a:p>
        </p:txBody>
      </p:sp>
      <p:sp>
        <p:nvSpPr>
          <p:cNvPr id="4" name="Freeform 4"/>
          <p:cNvSpPr/>
          <p:nvPr/>
        </p:nvSpPr>
        <p:spPr>
          <a:xfrm>
            <a:off x="0" y="591824"/>
            <a:ext cx="5152066" cy="7668192"/>
          </a:xfrm>
          <a:custGeom>
            <a:avLst/>
            <a:gdLst/>
            <a:ahLst/>
            <a:cxnLst/>
            <a:rect l="l" t="t" r="r" b="b"/>
            <a:pathLst>
              <a:path w="5152066" h="7668192">
                <a:moveTo>
                  <a:pt x="0" y="0"/>
                </a:moveTo>
                <a:lnTo>
                  <a:pt x="5152066" y="0"/>
                </a:lnTo>
                <a:lnTo>
                  <a:pt x="5152066" y="7668192"/>
                </a:lnTo>
                <a:lnTo>
                  <a:pt x="0" y="7668192"/>
                </a:lnTo>
                <a:lnTo>
                  <a:pt x="0" y="0"/>
                </a:lnTo>
                <a:close/>
              </a:path>
            </a:pathLst>
          </a:custGeom>
          <a:blipFill>
            <a:blip r:embed="rId4"/>
            <a:stretch>
              <a:fillRect/>
            </a:stretch>
          </a:blipFill>
        </p:spPr>
        <p:txBody>
          <a:bodyPr/>
          <a:lstStyle/>
          <a:p>
            <a:endParaRPr lang="pt-BR"/>
          </a:p>
        </p:txBody>
      </p:sp>
      <p:sp>
        <p:nvSpPr>
          <p:cNvPr id="5" name="Freeform 5"/>
          <p:cNvSpPr/>
          <p:nvPr/>
        </p:nvSpPr>
        <p:spPr>
          <a:xfrm>
            <a:off x="5780985" y="4151849"/>
            <a:ext cx="834931" cy="834931"/>
          </a:xfrm>
          <a:custGeom>
            <a:avLst/>
            <a:gdLst/>
            <a:ahLst/>
            <a:cxnLst/>
            <a:rect l="l" t="t" r="r" b="b"/>
            <a:pathLst>
              <a:path w="834931" h="834931">
                <a:moveTo>
                  <a:pt x="0" y="0"/>
                </a:moveTo>
                <a:lnTo>
                  <a:pt x="834931" y="0"/>
                </a:lnTo>
                <a:lnTo>
                  <a:pt x="834931" y="834930"/>
                </a:lnTo>
                <a:lnTo>
                  <a:pt x="0" y="834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6" name="Freeform 6"/>
          <p:cNvSpPr/>
          <p:nvPr/>
        </p:nvSpPr>
        <p:spPr>
          <a:xfrm>
            <a:off x="11878498" y="4082634"/>
            <a:ext cx="837796" cy="837796"/>
          </a:xfrm>
          <a:custGeom>
            <a:avLst/>
            <a:gdLst/>
            <a:ahLst/>
            <a:cxnLst/>
            <a:rect l="l" t="t" r="r" b="b"/>
            <a:pathLst>
              <a:path w="837796" h="837796">
                <a:moveTo>
                  <a:pt x="0" y="0"/>
                </a:moveTo>
                <a:lnTo>
                  <a:pt x="837796" y="0"/>
                </a:lnTo>
                <a:lnTo>
                  <a:pt x="837796" y="837796"/>
                </a:lnTo>
                <a:lnTo>
                  <a:pt x="0" y="8377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7" name="TextBox 7"/>
          <p:cNvSpPr txBox="1"/>
          <p:nvPr/>
        </p:nvSpPr>
        <p:spPr>
          <a:xfrm>
            <a:off x="6198451" y="1425979"/>
            <a:ext cx="12524677" cy="142671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O Desenvolvimento</a:t>
            </a:r>
          </a:p>
          <a:p>
            <a:pPr algn="l">
              <a:lnSpc>
                <a:spcPts val="5598"/>
              </a:lnSpc>
            </a:pPr>
            <a:r>
              <a:rPr lang="en-US" sz="5089" b="1">
                <a:solidFill>
                  <a:srgbClr val="070C1F"/>
                </a:solidFill>
                <a:latin typeface="Open Sans Bold"/>
                <a:ea typeface="Open Sans Bold"/>
                <a:cs typeface="Open Sans Bold"/>
                <a:sym typeface="Open Sans Bold"/>
              </a:rPr>
              <a:t>Nacional Sustentável</a:t>
            </a:r>
          </a:p>
        </p:txBody>
      </p:sp>
      <p:sp>
        <p:nvSpPr>
          <p:cNvPr id="8" name="TextBox 8"/>
          <p:cNvSpPr txBox="1"/>
          <p:nvPr/>
        </p:nvSpPr>
        <p:spPr>
          <a:xfrm>
            <a:off x="5988901" y="5296872"/>
            <a:ext cx="5360791" cy="2140842"/>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A Nova Lei de </a:t>
            </a:r>
            <a:r>
              <a:rPr lang="en-US" sz="2300" dirty="0" err="1">
                <a:solidFill>
                  <a:srgbClr val="070C1F"/>
                </a:solidFill>
                <a:latin typeface="Open Sans"/>
                <a:ea typeface="Open Sans"/>
                <a:cs typeface="Open Sans"/>
                <a:sym typeface="Open Sans"/>
              </a:rPr>
              <a:t>Licitações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traz</a:t>
            </a:r>
            <a:r>
              <a:rPr lang="en-US" sz="2300" dirty="0">
                <a:solidFill>
                  <a:srgbClr val="070C1F"/>
                </a:solidFill>
                <a:latin typeface="Open Sans"/>
                <a:ea typeface="Open Sans"/>
                <a:cs typeface="Open Sans"/>
                <a:sym typeface="Open Sans"/>
              </a:rPr>
              <a:t> o </a:t>
            </a:r>
          </a:p>
          <a:p>
            <a:pPr algn="ctr">
              <a:lnSpc>
                <a:spcPts val="2760"/>
              </a:lnSpc>
              <a:spcBef>
                <a:spcPct val="0"/>
              </a:spcBef>
            </a:pPr>
            <a:r>
              <a:rPr lang="en-US" sz="2300" dirty="0" err="1">
                <a:solidFill>
                  <a:srgbClr val="070C1F"/>
                </a:solidFill>
                <a:latin typeface="Open Sans"/>
                <a:ea typeface="Open Sans"/>
                <a:cs typeface="Open Sans"/>
                <a:sym typeface="Open Sans"/>
              </a:rPr>
              <a:t>desafio</a:t>
            </a:r>
            <a:r>
              <a:rPr lang="en-US" sz="2300" dirty="0">
                <a:solidFill>
                  <a:srgbClr val="070C1F"/>
                </a:solidFill>
                <a:latin typeface="Open Sans"/>
                <a:ea typeface="Open Sans"/>
                <a:cs typeface="Open Sans"/>
                <a:sym typeface="Open Sans"/>
              </a:rPr>
              <a:t> de se </a:t>
            </a:r>
            <a:r>
              <a:rPr lang="en-US" sz="2300" dirty="0" err="1">
                <a:solidFill>
                  <a:srgbClr val="070C1F"/>
                </a:solidFill>
                <a:latin typeface="Open Sans"/>
                <a:ea typeface="Open Sans"/>
                <a:cs typeface="Open Sans"/>
                <a:sym typeface="Open Sans"/>
              </a:rPr>
              <a:t>tornar</a:t>
            </a:r>
            <a:r>
              <a:rPr lang="en-US" sz="2300" dirty="0">
                <a:solidFill>
                  <a:srgbClr val="070C1F"/>
                </a:solidFill>
                <a:latin typeface="Open Sans"/>
                <a:ea typeface="Open Sans"/>
                <a:cs typeface="Open Sans"/>
                <a:sym typeface="Open Sans"/>
              </a:rPr>
              <a:t> um </a:t>
            </a:r>
            <a:r>
              <a:rPr lang="en-US" sz="2300" dirty="0" err="1">
                <a:solidFill>
                  <a:srgbClr val="070C1F"/>
                </a:solidFill>
                <a:latin typeface="Open Sans"/>
                <a:ea typeface="Open Sans"/>
                <a:cs typeface="Open Sans"/>
                <a:sym typeface="Open Sans"/>
              </a:rPr>
              <a:t>instrumento</a:t>
            </a:r>
            <a:r>
              <a:rPr lang="en-US" sz="2300" dirty="0">
                <a:solidFill>
                  <a:srgbClr val="070C1F"/>
                </a:solidFill>
                <a:latin typeface="Open Sans"/>
                <a:ea typeface="Open Sans"/>
                <a:cs typeface="Open Sans"/>
                <a:sym typeface="Open Sans"/>
              </a:rPr>
              <a:t> para a </a:t>
            </a:r>
            <a:r>
              <a:rPr lang="en-US" sz="2300" dirty="0" err="1">
                <a:solidFill>
                  <a:srgbClr val="070C1F"/>
                </a:solidFill>
                <a:latin typeface="Open Sans"/>
                <a:ea typeface="Open Sans"/>
                <a:cs typeface="Open Sans"/>
                <a:sym typeface="Open Sans"/>
              </a:rPr>
              <a:t>mitigação</a:t>
            </a:r>
            <a:r>
              <a:rPr lang="en-US" sz="2300" dirty="0">
                <a:solidFill>
                  <a:srgbClr val="070C1F"/>
                </a:solidFill>
                <a:latin typeface="Open Sans"/>
                <a:ea typeface="Open Sans"/>
                <a:cs typeface="Open Sans"/>
                <a:sym typeface="Open Sans"/>
              </a:rPr>
              <a:t> do </a:t>
            </a:r>
            <a:r>
              <a:rPr lang="en-US" sz="2300" dirty="0" err="1">
                <a:solidFill>
                  <a:srgbClr val="070C1F"/>
                </a:solidFill>
                <a:latin typeface="Open Sans"/>
                <a:ea typeface="Open Sans"/>
                <a:cs typeface="Open Sans"/>
                <a:sym typeface="Open Sans"/>
              </a:rPr>
              <a:t>desequilíbrio</a:t>
            </a:r>
            <a:r>
              <a:rPr lang="en-US" sz="2300" dirty="0">
                <a:solidFill>
                  <a:srgbClr val="070C1F"/>
                </a:solidFill>
                <a:latin typeface="Open Sans"/>
                <a:ea typeface="Open Sans"/>
                <a:cs typeface="Open Sans"/>
                <a:sym typeface="Open Sans"/>
              </a:rPr>
              <a:t> social, </a:t>
            </a:r>
            <a:r>
              <a:rPr lang="en-US" sz="2300" dirty="0" err="1">
                <a:solidFill>
                  <a:srgbClr val="070C1F"/>
                </a:solidFill>
                <a:latin typeface="Open Sans"/>
                <a:ea typeface="Open Sans"/>
                <a:cs typeface="Open Sans"/>
                <a:sym typeface="Open Sans"/>
              </a:rPr>
              <a:t>buscando</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inclusão</a:t>
            </a:r>
            <a:r>
              <a:rPr lang="en-US" sz="2300" dirty="0">
                <a:solidFill>
                  <a:srgbClr val="070C1F"/>
                </a:solidFill>
                <a:latin typeface="Open Sans"/>
                <a:ea typeface="Open Sans"/>
                <a:cs typeface="Open Sans"/>
                <a:sym typeface="Open Sans"/>
              </a:rPr>
              <a:t> de </a:t>
            </a:r>
          </a:p>
          <a:p>
            <a:pPr algn="ctr">
              <a:lnSpc>
                <a:spcPts val="2760"/>
              </a:lnSpc>
              <a:spcBef>
                <a:spcPct val="0"/>
              </a:spcBef>
            </a:pPr>
            <a:r>
              <a:rPr lang="en-US" sz="2300" dirty="0" err="1">
                <a:solidFill>
                  <a:srgbClr val="070C1F"/>
                </a:solidFill>
                <a:latin typeface="Open Sans"/>
                <a:ea typeface="Open Sans"/>
                <a:cs typeface="Open Sans"/>
                <a:sym typeface="Open Sans"/>
              </a:rPr>
              <a:t>grupos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minoritários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especialmente</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vulneráveis</a:t>
            </a:r>
            <a:r>
              <a:rPr lang="en-US" sz="2300" dirty="0">
                <a:solidFill>
                  <a:srgbClr val="070C1F"/>
                </a:solidFill>
                <a:latin typeface="Open Sans"/>
                <a:ea typeface="Open Sans"/>
                <a:cs typeface="Open Sans"/>
                <a:sym typeface="Open Sans"/>
              </a:rPr>
              <a:t>.</a:t>
            </a:r>
          </a:p>
        </p:txBody>
      </p:sp>
      <p:sp>
        <p:nvSpPr>
          <p:cNvPr id="9" name="TextBox 9"/>
          <p:cNvSpPr txBox="1"/>
          <p:nvPr/>
        </p:nvSpPr>
        <p:spPr>
          <a:xfrm>
            <a:off x="6812450" y="4165454"/>
            <a:ext cx="4095750" cy="864870"/>
          </a:xfrm>
          <a:prstGeom prst="rect">
            <a:avLst/>
          </a:prstGeom>
        </p:spPr>
        <p:txBody>
          <a:bodyPr lIns="0" tIns="0" rIns="0" bIns="0" rtlCol="0" anchor="t">
            <a:spAutoFit/>
          </a:bodyPr>
          <a:lstStyle/>
          <a:p>
            <a:pPr algn="l">
              <a:lnSpc>
                <a:spcPts val="3300"/>
              </a:lnSpc>
            </a:pPr>
            <a:r>
              <a:rPr lang="en-US" sz="3300" b="1">
                <a:solidFill>
                  <a:srgbClr val="070C1F"/>
                </a:solidFill>
                <a:latin typeface="Open Sans Bold"/>
                <a:ea typeface="Open Sans Bold"/>
                <a:cs typeface="Open Sans Bold"/>
                <a:sym typeface="Open Sans Bold"/>
              </a:rPr>
              <a:t>Inclusão de Grupos </a:t>
            </a:r>
          </a:p>
          <a:p>
            <a:pPr algn="l">
              <a:lnSpc>
                <a:spcPts val="3300"/>
              </a:lnSpc>
            </a:pPr>
            <a:r>
              <a:rPr lang="en-US" sz="3300" b="1">
                <a:solidFill>
                  <a:srgbClr val="070C1F"/>
                </a:solidFill>
                <a:latin typeface="Open Sans Bold"/>
                <a:ea typeface="Open Sans Bold"/>
                <a:cs typeface="Open Sans Bold"/>
                <a:sym typeface="Open Sans Bold"/>
              </a:rPr>
              <a:t>Vulneráveis</a:t>
            </a:r>
          </a:p>
        </p:txBody>
      </p:sp>
      <p:sp>
        <p:nvSpPr>
          <p:cNvPr id="10" name="TextBox 10"/>
          <p:cNvSpPr txBox="1"/>
          <p:nvPr/>
        </p:nvSpPr>
        <p:spPr>
          <a:xfrm>
            <a:off x="12016442" y="5269741"/>
            <a:ext cx="5360791" cy="2140842"/>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Dessa forma, a nova lei assume </a:t>
            </a:r>
            <a:r>
              <a:rPr lang="en-US" sz="2300" dirty="0" err="1">
                <a:solidFill>
                  <a:srgbClr val="070C1F"/>
                </a:solidFill>
                <a:latin typeface="Open Sans"/>
                <a:ea typeface="Open Sans"/>
                <a:cs typeface="Open Sans"/>
                <a:sym typeface="Open Sans"/>
              </a:rPr>
              <a:t>uma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natureza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vinculada</a:t>
            </a:r>
            <a:r>
              <a:rPr lang="en-US" sz="2300" dirty="0">
                <a:solidFill>
                  <a:srgbClr val="070C1F"/>
                </a:solidFill>
                <a:latin typeface="Open Sans"/>
                <a:ea typeface="Open Sans"/>
                <a:cs typeface="Open Sans"/>
                <a:sym typeface="Open Sans"/>
              </a:rPr>
              <a:t> à </a:t>
            </a:r>
            <a:r>
              <a:rPr lang="en-US" sz="2300" dirty="0" err="1">
                <a:solidFill>
                  <a:srgbClr val="070C1F"/>
                </a:solidFill>
                <a:latin typeface="Open Sans"/>
                <a:ea typeface="Open Sans"/>
                <a:cs typeface="Open Sans"/>
                <a:sym typeface="Open Sans"/>
              </a:rPr>
              <a:t>ideia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dignidade</a:t>
            </a:r>
            <a:r>
              <a:rPr lang="en-US" sz="2300" dirty="0">
                <a:solidFill>
                  <a:srgbClr val="070C1F"/>
                </a:solidFill>
                <a:latin typeface="Open Sans"/>
                <a:ea typeface="Open Sans"/>
                <a:cs typeface="Open Sans"/>
                <a:sym typeface="Open Sans"/>
              </a:rPr>
              <a:t> da </a:t>
            </a:r>
            <a:r>
              <a:rPr lang="en-US" sz="2300" dirty="0" err="1">
                <a:solidFill>
                  <a:srgbClr val="070C1F"/>
                </a:solidFill>
                <a:latin typeface="Open Sans"/>
                <a:ea typeface="Open Sans"/>
                <a:cs typeface="Open Sans"/>
                <a:sym typeface="Open Sans"/>
              </a:rPr>
              <a:t>pessoa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buscando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promover</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redução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desigualdades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sociais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por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meio</a:t>
            </a:r>
            <a:r>
              <a:rPr lang="en-US" sz="2300" dirty="0">
                <a:solidFill>
                  <a:srgbClr val="070C1F"/>
                </a:solidFill>
                <a:latin typeface="Open Sans"/>
                <a:ea typeface="Open Sans"/>
                <a:cs typeface="Open Sans"/>
                <a:sym typeface="Open Sans"/>
              </a:rPr>
              <a:t> das </a:t>
            </a:r>
            <a:r>
              <a:rPr lang="en-US" sz="2300" dirty="0" err="1">
                <a:solidFill>
                  <a:srgbClr val="070C1F"/>
                </a:solidFill>
                <a:latin typeface="Open Sans"/>
                <a:ea typeface="Open Sans"/>
                <a:cs typeface="Open Sans"/>
                <a:sym typeface="Open Sans"/>
              </a:rPr>
              <a:t>contratações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públicas</a:t>
            </a:r>
            <a:r>
              <a:rPr lang="en-US" sz="2300" dirty="0">
                <a:solidFill>
                  <a:srgbClr val="070C1F"/>
                </a:solidFill>
                <a:latin typeface="Open Sans"/>
                <a:ea typeface="Open Sans"/>
                <a:cs typeface="Open Sans"/>
                <a:sym typeface="Open Sans"/>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6675"/>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6337952" y="2634153"/>
            <a:ext cx="9612486" cy="1219200"/>
          </a:xfrm>
          <a:prstGeom prst="rect">
            <a:avLst/>
          </a:prstGeom>
        </p:spPr>
        <p:txBody>
          <a:bodyPr lIns="0" tIns="0" rIns="0" bIns="0" rtlCol="0" anchor="t">
            <a:spAutoFit/>
          </a:bodyPr>
          <a:lstStyle/>
          <a:p>
            <a:pPr algn="l">
              <a:lnSpc>
                <a:spcPts val="3600"/>
              </a:lnSpc>
            </a:pPr>
            <a:r>
              <a:rPr lang="en-US" sz="3000" b="1">
                <a:solidFill>
                  <a:srgbClr val="070C1F"/>
                </a:solidFill>
                <a:latin typeface="Open Sans Bold"/>
                <a:ea typeface="Open Sans Bold"/>
                <a:cs typeface="Open Sans Bold"/>
                <a:sym typeface="Open Sans Bold"/>
              </a:rPr>
              <a:t>Definição</a:t>
            </a:r>
          </a:p>
          <a:p>
            <a:pPr algn="l">
              <a:lnSpc>
                <a:spcPts val="3000"/>
              </a:lnSpc>
            </a:pPr>
            <a:r>
              <a:rPr lang="en-US" sz="2500" i="1">
                <a:solidFill>
                  <a:srgbClr val="070C1F"/>
                </a:solidFill>
                <a:latin typeface="Open Sans Italics"/>
                <a:ea typeface="Open Sans Italics"/>
                <a:cs typeface="Open Sans Italics"/>
                <a:sym typeface="Open Sans Italics"/>
              </a:rPr>
              <a:t>Ações afirmativas são políctias e práticas que visam promover a igualdade de oportunidades e a diversidade.</a:t>
            </a:r>
          </a:p>
        </p:txBody>
      </p:sp>
      <p:sp>
        <p:nvSpPr>
          <p:cNvPr id="4" name="TextBox 4"/>
          <p:cNvSpPr txBox="1"/>
          <p:nvPr/>
        </p:nvSpPr>
        <p:spPr>
          <a:xfrm>
            <a:off x="6337952" y="4305680"/>
            <a:ext cx="9612486" cy="1219200"/>
          </a:xfrm>
          <a:prstGeom prst="rect">
            <a:avLst/>
          </a:prstGeom>
        </p:spPr>
        <p:txBody>
          <a:bodyPr lIns="0" tIns="0" rIns="0" bIns="0" rtlCol="0" anchor="t">
            <a:spAutoFit/>
          </a:bodyPr>
          <a:lstStyle/>
          <a:p>
            <a:pPr algn="l">
              <a:lnSpc>
                <a:spcPts val="3600"/>
              </a:lnSpc>
            </a:pPr>
            <a:r>
              <a:rPr lang="en-US" sz="3000" b="1">
                <a:solidFill>
                  <a:srgbClr val="070C1F"/>
                </a:solidFill>
                <a:latin typeface="Open Sans Bold"/>
                <a:ea typeface="Open Sans Bold"/>
                <a:cs typeface="Open Sans Bold"/>
                <a:sym typeface="Open Sans Bold"/>
              </a:rPr>
              <a:t>Benefícios</a:t>
            </a:r>
          </a:p>
          <a:p>
            <a:pPr algn="l">
              <a:lnSpc>
                <a:spcPts val="3000"/>
              </a:lnSpc>
            </a:pPr>
            <a:r>
              <a:rPr lang="en-US" sz="2500" i="1">
                <a:solidFill>
                  <a:srgbClr val="070C1F"/>
                </a:solidFill>
                <a:latin typeface="Open Sans Italics"/>
                <a:ea typeface="Open Sans Italics"/>
                <a:cs typeface="Open Sans Italics"/>
                <a:sym typeface="Open Sans Italics"/>
              </a:rPr>
              <a:t>Reduzem barreiras e promovem a inclusão de grupos sub-representados, enriquecendo a diversidade.</a:t>
            </a:r>
          </a:p>
        </p:txBody>
      </p:sp>
      <p:sp>
        <p:nvSpPr>
          <p:cNvPr id="5" name="TextBox 5"/>
          <p:cNvSpPr txBox="1"/>
          <p:nvPr/>
        </p:nvSpPr>
        <p:spPr>
          <a:xfrm>
            <a:off x="6337952" y="5910531"/>
            <a:ext cx="9612486" cy="1219200"/>
          </a:xfrm>
          <a:prstGeom prst="rect">
            <a:avLst/>
          </a:prstGeom>
        </p:spPr>
        <p:txBody>
          <a:bodyPr lIns="0" tIns="0" rIns="0" bIns="0" rtlCol="0" anchor="t">
            <a:spAutoFit/>
          </a:bodyPr>
          <a:lstStyle/>
          <a:p>
            <a:pPr algn="l">
              <a:lnSpc>
                <a:spcPts val="3600"/>
              </a:lnSpc>
            </a:pPr>
            <a:r>
              <a:rPr lang="en-US" sz="3000" b="1">
                <a:solidFill>
                  <a:srgbClr val="070C1F"/>
                </a:solidFill>
                <a:latin typeface="Open Sans Bold"/>
                <a:ea typeface="Open Sans Bold"/>
                <a:cs typeface="Open Sans Bold"/>
                <a:sym typeface="Open Sans Bold"/>
              </a:rPr>
              <a:t>Legislação</a:t>
            </a:r>
          </a:p>
          <a:p>
            <a:pPr algn="l">
              <a:lnSpc>
                <a:spcPts val="3000"/>
              </a:lnSpc>
            </a:pPr>
            <a:r>
              <a:rPr lang="en-US" sz="2500" i="1">
                <a:solidFill>
                  <a:srgbClr val="070C1F"/>
                </a:solidFill>
                <a:latin typeface="Open Sans Italics"/>
                <a:ea typeface="Open Sans Italics"/>
                <a:cs typeface="Open Sans Italics"/>
                <a:sym typeface="Open Sans Italics"/>
              </a:rPr>
              <a:t>A nova Lei de Licitações exige a adoção de ações afirmativas nos processos licitatórios.</a:t>
            </a:r>
          </a:p>
        </p:txBody>
      </p:sp>
      <p:sp>
        <p:nvSpPr>
          <p:cNvPr id="6" name="TextBox 6"/>
          <p:cNvSpPr txBox="1"/>
          <p:nvPr/>
        </p:nvSpPr>
        <p:spPr>
          <a:xfrm>
            <a:off x="6337952" y="7510731"/>
            <a:ext cx="9612486" cy="1219200"/>
          </a:xfrm>
          <a:prstGeom prst="rect">
            <a:avLst/>
          </a:prstGeom>
        </p:spPr>
        <p:txBody>
          <a:bodyPr lIns="0" tIns="0" rIns="0" bIns="0" rtlCol="0" anchor="t">
            <a:spAutoFit/>
          </a:bodyPr>
          <a:lstStyle/>
          <a:p>
            <a:pPr algn="l">
              <a:lnSpc>
                <a:spcPts val="3600"/>
              </a:lnSpc>
            </a:pPr>
            <a:r>
              <a:rPr lang="en-US" sz="3000" b="1">
                <a:solidFill>
                  <a:srgbClr val="070C1F"/>
                </a:solidFill>
                <a:latin typeface="Open Sans Bold"/>
                <a:ea typeface="Open Sans Bold"/>
                <a:cs typeface="Open Sans Bold"/>
                <a:sym typeface="Open Sans Bold"/>
              </a:rPr>
              <a:t>Impacto</a:t>
            </a:r>
          </a:p>
          <a:p>
            <a:pPr algn="l">
              <a:lnSpc>
                <a:spcPts val="3000"/>
              </a:lnSpc>
            </a:pPr>
            <a:r>
              <a:rPr lang="en-US" sz="2500" i="1">
                <a:solidFill>
                  <a:srgbClr val="070C1F"/>
                </a:solidFill>
                <a:latin typeface="Open Sans Italics"/>
                <a:ea typeface="Open Sans Italics"/>
                <a:cs typeface="Open Sans Italics"/>
                <a:sym typeface="Open Sans Italics"/>
              </a:rPr>
              <a:t>Contribuem para a construção de uma sociedade mais justa e equitativa.</a:t>
            </a:r>
          </a:p>
        </p:txBody>
      </p:sp>
      <p:sp>
        <p:nvSpPr>
          <p:cNvPr id="8" name="TextBox 8"/>
          <p:cNvSpPr txBox="1"/>
          <p:nvPr/>
        </p:nvSpPr>
        <p:spPr>
          <a:xfrm>
            <a:off x="6280802" y="726768"/>
            <a:ext cx="12524677" cy="1354935"/>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Ações Afirmativas: </a:t>
            </a:r>
          </a:p>
          <a:p>
            <a:pPr algn="l">
              <a:lnSpc>
                <a:spcPts val="4478"/>
              </a:lnSpc>
            </a:pPr>
            <a:r>
              <a:rPr lang="en-US" sz="5089" b="1">
                <a:solidFill>
                  <a:srgbClr val="070C1F"/>
                </a:solidFill>
                <a:latin typeface="Open Sans Bold"/>
                <a:ea typeface="Open Sans Bold"/>
                <a:cs typeface="Open Sans Bold"/>
                <a:sym typeface="Open Sans Bold"/>
              </a:rPr>
              <a:t>Conceito e Importância</a:t>
            </a:r>
          </a:p>
        </p:txBody>
      </p:sp>
      <p:pic>
        <p:nvPicPr>
          <p:cNvPr id="9" name="Imagem 8">
            <a:extLst>
              <a:ext uri="{FF2B5EF4-FFF2-40B4-BE49-F238E27FC236}">
                <a16:creationId xmlns:a16="http://schemas.microsoft.com/office/drawing/2014/main" id="{2811AC90-19D7-6A23-F11F-BC309FB6A27C}"/>
              </a:ext>
            </a:extLst>
          </p:cNvPr>
          <p:cNvPicPr>
            <a:picLocks noChangeAspect="1"/>
          </p:cNvPicPr>
          <p:nvPr/>
        </p:nvPicPr>
        <p:blipFill>
          <a:blip r:embed="rId4"/>
          <a:stretch>
            <a:fillRect/>
          </a:stretch>
        </p:blipFill>
        <p:spPr>
          <a:xfrm>
            <a:off x="464632" y="876300"/>
            <a:ext cx="5163760" cy="774868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028700" y="3219058"/>
            <a:ext cx="15647815" cy="4779898"/>
          </a:xfrm>
          <a:prstGeom prst="rect">
            <a:avLst/>
          </a:prstGeom>
        </p:spPr>
        <p:txBody>
          <a:bodyPr lIns="0" tIns="0" rIns="0" bIns="0" rtlCol="0" anchor="t">
            <a:spAutoFit/>
          </a:bodyPr>
          <a:lstStyle/>
          <a:p>
            <a:pPr algn="just">
              <a:lnSpc>
                <a:spcPts val="3360"/>
              </a:lnSpc>
            </a:pPr>
            <a:r>
              <a:rPr lang="en-US" sz="2800" dirty="0">
                <a:solidFill>
                  <a:srgbClr val="070C1F"/>
                </a:solidFill>
                <a:latin typeface="Open Sans"/>
                <a:ea typeface="Open Sans"/>
                <a:cs typeface="Open Sans"/>
                <a:sym typeface="Open Sans"/>
              </a:rPr>
              <a:t>Raquel Carvalho - “</a:t>
            </a:r>
            <a:r>
              <a:rPr lang="en-US" sz="2800" dirty="0" err="1">
                <a:solidFill>
                  <a:srgbClr val="070C1F"/>
                </a:solidFill>
                <a:latin typeface="Open Sans"/>
                <a:ea typeface="Open Sans"/>
                <a:cs typeface="Open Sans"/>
                <a:sym typeface="Open Sans"/>
              </a:rPr>
              <a:t>Atualmente</a:t>
            </a:r>
            <a:r>
              <a:rPr lang="en-US" sz="2800" dirty="0">
                <a:solidFill>
                  <a:srgbClr val="070C1F"/>
                </a:solidFill>
                <a:latin typeface="Open Sans"/>
                <a:ea typeface="Open Sans"/>
                <a:cs typeface="Open Sans"/>
                <a:sym typeface="Open Sans"/>
              </a:rPr>
              <a:t>, as </a:t>
            </a:r>
            <a:r>
              <a:rPr lang="en-US" sz="2800" dirty="0" err="1">
                <a:solidFill>
                  <a:srgbClr val="070C1F"/>
                </a:solidFill>
                <a:latin typeface="Open Sans"/>
                <a:ea typeface="Open Sans"/>
                <a:cs typeface="Open Sans"/>
                <a:sym typeface="Open Sans"/>
              </a:rPr>
              <a:t>ações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afirmativas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definem</a:t>
            </a:r>
            <a:r>
              <a:rPr lang="en-US" sz="2800" dirty="0">
                <a:solidFill>
                  <a:srgbClr val="070C1F"/>
                </a:solidFill>
                <a:latin typeface="Open Sans"/>
                <a:ea typeface="Open Sans"/>
                <a:cs typeface="Open Sans"/>
                <a:sym typeface="Open Sans"/>
              </a:rPr>
              <a:t>-se </a:t>
            </a:r>
            <a:r>
              <a:rPr lang="en-US" sz="2800" dirty="0" err="1">
                <a:solidFill>
                  <a:srgbClr val="070C1F"/>
                </a:solidFill>
                <a:latin typeface="Open Sans"/>
                <a:ea typeface="Open Sans"/>
                <a:cs typeface="Open Sans"/>
                <a:sym typeface="Open Sans"/>
              </a:rPr>
              <a:t>como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mecanismos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legais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cujo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objetivo</a:t>
            </a:r>
            <a:r>
              <a:rPr lang="en-US" sz="2800" dirty="0">
                <a:solidFill>
                  <a:srgbClr val="070C1F"/>
                </a:solidFill>
                <a:latin typeface="Open Sans"/>
                <a:ea typeface="Open Sans"/>
                <a:cs typeface="Open Sans"/>
                <a:sym typeface="Open Sans"/>
              </a:rPr>
              <a:t> é </a:t>
            </a:r>
            <a:r>
              <a:rPr lang="en-US" sz="2800" dirty="0" err="1">
                <a:solidFill>
                  <a:srgbClr val="070C1F"/>
                </a:solidFill>
                <a:latin typeface="Open Sans"/>
                <a:ea typeface="Open Sans"/>
                <a:cs typeface="Open Sans"/>
                <a:sym typeface="Open Sans"/>
              </a:rPr>
              <a:t>fomentar</a:t>
            </a:r>
            <a:r>
              <a:rPr lang="en-US" sz="2800" dirty="0">
                <a:solidFill>
                  <a:srgbClr val="070C1F"/>
                </a:solidFill>
                <a:latin typeface="Open Sans"/>
                <a:ea typeface="Open Sans"/>
                <a:cs typeface="Open Sans"/>
                <a:sym typeface="Open Sans"/>
              </a:rPr>
              <a:t> a </a:t>
            </a:r>
            <a:r>
              <a:rPr lang="en-US" sz="2800" dirty="0" err="1">
                <a:solidFill>
                  <a:srgbClr val="070C1F"/>
                </a:solidFill>
                <a:latin typeface="Open Sans"/>
                <a:ea typeface="Open Sans"/>
                <a:cs typeface="Open Sans"/>
                <a:sym typeface="Open Sans"/>
              </a:rPr>
              <a:t>igualdade</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substancial</a:t>
            </a:r>
            <a:r>
              <a:rPr lang="en-US" sz="2800" dirty="0">
                <a:solidFill>
                  <a:srgbClr val="070C1F"/>
                </a:solidFill>
                <a:latin typeface="Open Sans"/>
                <a:ea typeface="Open Sans"/>
                <a:cs typeface="Open Sans"/>
                <a:sym typeface="Open Sans"/>
              </a:rPr>
              <a:t> entre </a:t>
            </a:r>
            <a:r>
              <a:rPr lang="en-US" sz="2800" dirty="0" err="1">
                <a:solidFill>
                  <a:srgbClr val="070C1F"/>
                </a:solidFill>
                <a:latin typeface="Open Sans"/>
                <a:ea typeface="Open Sans"/>
                <a:cs typeface="Open Sans"/>
                <a:sym typeface="Open Sans"/>
              </a:rPr>
              <a:t>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membros</a:t>
            </a:r>
            <a:r>
              <a:rPr lang="en-US" sz="2800" dirty="0">
                <a:solidFill>
                  <a:srgbClr val="070C1F"/>
                </a:solidFill>
                <a:latin typeface="Open Sans"/>
                <a:ea typeface="Open Sans"/>
                <a:cs typeface="Open Sans"/>
                <a:sym typeface="Open Sans"/>
              </a:rPr>
              <a:t> da </a:t>
            </a:r>
            <a:r>
              <a:rPr lang="en-US" sz="2800" dirty="0" err="1">
                <a:solidFill>
                  <a:srgbClr val="070C1F"/>
                </a:solidFill>
                <a:latin typeface="Open Sans"/>
                <a:ea typeface="Open Sans"/>
                <a:cs typeface="Open Sans"/>
                <a:sym typeface="Open Sans"/>
              </a:rPr>
              <a:t>comunidade</a:t>
            </a:r>
            <a:r>
              <a:rPr lang="en-US" sz="2800" dirty="0">
                <a:solidFill>
                  <a:srgbClr val="070C1F"/>
                </a:solidFill>
                <a:latin typeface="Open Sans"/>
                <a:ea typeface="Open Sans"/>
                <a:cs typeface="Open Sans"/>
                <a:sym typeface="Open Sans"/>
              </a:rPr>
              <a:t> que </a:t>
            </a:r>
            <a:r>
              <a:rPr lang="en-US" sz="2800" dirty="0" err="1">
                <a:solidFill>
                  <a:srgbClr val="070C1F"/>
                </a:solidFill>
                <a:latin typeface="Open Sans"/>
                <a:ea typeface="Open Sans"/>
                <a:cs typeface="Open Sans"/>
                <a:sym typeface="Open Sans"/>
              </a:rPr>
              <a:t>foram</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socialmente</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preteridos</a:t>
            </a:r>
            <a:r>
              <a:rPr lang="en-US" sz="2800" dirty="0">
                <a:solidFill>
                  <a:srgbClr val="070C1F"/>
                </a:solidFill>
                <a:latin typeface="Open Sans"/>
                <a:ea typeface="Open Sans"/>
                <a:cs typeface="Open Sans"/>
                <a:sym typeface="Open Sans"/>
              </a:rPr>
              <a:t>. Para tanto, </a:t>
            </a:r>
            <a:r>
              <a:rPr lang="en-US" sz="2800" dirty="0" err="1">
                <a:solidFill>
                  <a:srgbClr val="070C1F"/>
                </a:solidFill>
                <a:latin typeface="Open Sans"/>
                <a:ea typeface="Open Sans"/>
                <a:cs typeface="Open Sans"/>
                <a:sym typeface="Open Sans"/>
              </a:rPr>
              <a:t>inserem</a:t>
            </a:r>
            <a:r>
              <a:rPr lang="en-US" sz="2800" dirty="0">
                <a:solidFill>
                  <a:srgbClr val="070C1F"/>
                </a:solidFill>
                <a:latin typeface="Open Sans"/>
                <a:ea typeface="Open Sans"/>
                <a:cs typeface="Open Sans"/>
                <a:sym typeface="Open Sans"/>
              </a:rPr>
              <a:t>-se </a:t>
            </a:r>
            <a:r>
              <a:rPr lang="en-US" sz="2800" dirty="0" err="1">
                <a:solidFill>
                  <a:srgbClr val="070C1F"/>
                </a:solidFill>
                <a:latin typeface="Open Sans"/>
                <a:ea typeface="Open Sans"/>
                <a:cs typeface="Open Sans"/>
                <a:sym typeface="Open Sans"/>
              </a:rPr>
              <a:t>discriminações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positivas</a:t>
            </a:r>
            <a:r>
              <a:rPr lang="en-US" sz="2800" dirty="0">
                <a:solidFill>
                  <a:srgbClr val="070C1F"/>
                </a:solidFill>
                <a:latin typeface="Open Sans"/>
                <a:ea typeface="Open Sans"/>
                <a:cs typeface="Open Sans"/>
                <a:sym typeface="Open Sans"/>
              </a:rPr>
              <a:t>, no </a:t>
            </a:r>
            <a:r>
              <a:rPr lang="en-US" sz="2800" dirty="0" err="1">
                <a:solidFill>
                  <a:srgbClr val="070C1F"/>
                </a:solidFill>
                <a:latin typeface="Open Sans"/>
                <a:ea typeface="Open Sans"/>
                <a:cs typeface="Open Sans"/>
                <a:sym typeface="Open Sans"/>
              </a:rPr>
              <a:t>sentido</a:t>
            </a:r>
            <a:r>
              <a:rPr lang="en-US" sz="2800" dirty="0">
                <a:solidFill>
                  <a:srgbClr val="070C1F"/>
                </a:solidFill>
                <a:latin typeface="Open Sans"/>
                <a:ea typeface="Open Sans"/>
                <a:cs typeface="Open Sans"/>
                <a:sym typeface="Open Sans"/>
              </a:rPr>
              <a:t> de </a:t>
            </a:r>
            <a:r>
              <a:rPr lang="en-US" sz="2800" dirty="0" err="1">
                <a:solidFill>
                  <a:srgbClr val="070C1F"/>
                </a:solidFill>
                <a:latin typeface="Open Sans"/>
                <a:ea typeface="Open Sans"/>
                <a:cs typeface="Open Sans"/>
                <a:sym typeface="Open Sans"/>
              </a:rPr>
              <a:t>tratar</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desigualmente</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desiguais</a:t>
            </a:r>
            <a:r>
              <a:rPr lang="en-US" sz="2800" dirty="0">
                <a:solidFill>
                  <a:srgbClr val="070C1F"/>
                </a:solidFill>
                <a:latin typeface="Open Sans"/>
                <a:ea typeface="Open Sans"/>
                <a:cs typeface="Open Sans"/>
                <a:sym typeface="Open Sans"/>
              </a:rPr>
              <a:t>, para que </a:t>
            </a:r>
            <a:r>
              <a:rPr lang="en-US" sz="2800" dirty="0" err="1">
                <a:solidFill>
                  <a:srgbClr val="070C1F"/>
                </a:solidFill>
                <a:latin typeface="Open Sans"/>
                <a:ea typeface="Open Sans"/>
                <a:cs typeface="Open Sans"/>
                <a:sym typeface="Open Sans"/>
              </a:rPr>
              <a:t>estes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possam</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alcançar</a:t>
            </a:r>
            <a:r>
              <a:rPr lang="en-US" sz="2800" dirty="0">
                <a:solidFill>
                  <a:srgbClr val="070C1F"/>
                </a:solidFill>
                <a:latin typeface="Open Sans"/>
                <a:ea typeface="Open Sans"/>
                <a:cs typeface="Open Sans"/>
                <a:sym typeface="Open Sans"/>
              </a:rPr>
              <a:t> o </a:t>
            </a:r>
            <a:r>
              <a:rPr lang="en-US" sz="2800" dirty="0" err="1">
                <a:solidFill>
                  <a:srgbClr val="070C1F"/>
                </a:solidFill>
                <a:latin typeface="Open Sans"/>
                <a:ea typeface="Open Sans"/>
                <a:cs typeface="Open Sans"/>
                <a:sym typeface="Open Sans"/>
              </a:rPr>
              <a:t>mesmo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nível</a:t>
            </a:r>
            <a:r>
              <a:rPr lang="en-US" sz="2800" dirty="0">
                <a:solidFill>
                  <a:srgbClr val="070C1F"/>
                </a:solidFill>
                <a:latin typeface="Open Sans"/>
                <a:ea typeface="Open Sans"/>
                <a:cs typeface="Open Sans"/>
                <a:sym typeface="Open Sans"/>
              </a:rPr>
              <a:t>, patamar </a:t>
            </a:r>
            <a:r>
              <a:rPr lang="en-US" sz="2800" dirty="0" err="1">
                <a:solidFill>
                  <a:srgbClr val="070C1F"/>
                </a:solidFill>
                <a:latin typeface="Open Sans"/>
                <a:ea typeface="Open Sans"/>
                <a:cs typeface="Open Sans"/>
                <a:sym typeface="Open Sans"/>
              </a:rPr>
              <a:t>ou</a:t>
            </a:r>
            <a:r>
              <a:rPr lang="en-US" sz="2800" dirty="0">
                <a:solidFill>
                  <a:srgbClr val="070C1F"/>
                </a:solidFill>
                <a:latin typeface="Open Sans"/>
                <a:ea typeface="Open Sans"/>
                <a:cs typeface="Open Sans"/>
                <a:sym typeface="Open Sans"/>
              </a:rPr>
              <a:t> status social que </a:t>
            </a:r>
            <a:r>
              <a:rPr lang="en-US" sz="2800" dirty="0" err="1">
                <a:solidFill>
                  <a:srgbClr val="070C1F"/>
                </a:solidFill>
                <a:latin typeface="Open Sans"/>
                <a:ea typeface="Open Sans"/>
                <a:cs typeface="Open Sans"/>
                <a:sym typeface="Open Sans"/>
              </a:rPr>
              <a:t>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demais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membros</a:t>
            </a:r>
            <a:r>
              <a:rPr lang="en-US" sz="2800" dirty="0">
                <a:solidFill>
                  <a:srgbClr val="070C1F"/>
                </a:solidFill>
                <a:latin typeface="Open Sans"/>
                <a:ea typeface="Open Sans"/>
                <a:cs typeface="Open Sans"/>
                <a:sym typeface="Open Sans"/>
              </a:rPr>
              <a:t> da </a:t>
            </a:r>
            <a:r>
              <a:rPr lang="en-US" sz="2800" dirty="0" err="1">
                <a:solidFill>
                  <a:srgbClr val="070C1F"/>
                </a:solidFill>
                <a:latin typeface="Open Sans"/>
                <a:ea typeface="Open Sans"/>
                <a:cs typeface="Open Sans"/>
                <a:sym typeface="Open Sans"/>
              </a:rPr>
              <a:t>comunidade</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Trata</a:t>
            </a:r>
            <a:r>
              <a:rPr lang="en-US" sz="2800" dirty="0">
                <a:solidFill>
                  <a:srgbClr val="070C1F"/>
                </a:solidFill>
                <a:latin typeface="Open Sans"/>
                <a:ea typeface="Open Sans"/>
                <a:cs typeface="Open Sans"/>
                <a:sym typeface="Open Sans"/>
              </a:rPr>
              <a:t>-se de </a:t>
            </a:r>
            <a:r>
              <a:rPr lang="en-US" sz="2800" dirty="0" err="1">
                <a:solidFill>
                  <a:srgbClr val="070C1F"/>
                </a:solidFill>
                <a:latin typeface="Open Sans"/>
                <a:ea typeface="Open Sans"/>
                <a:cs typeface="Open Sans"/>
                <a:sym typeface="Open Sans"/>
              </a:rPr>
              <a:t>políticas</a:t>
            </a:r>
            <a:r>
              <a:rPr lang="en-US" sz="2800" dirty="0">
                <a:solidFill>
                  <a:srgbClr val="070C1F"/>
                </a:solidFill>
                <a:latin typeface="Open Sans"/>
                <a:ea typeface="Open Sans"/>
                <a:cs typeface="Open Sans"/>
                <a:sym typeface="Open Sans"/>
              </a:rPr>
              <a:t> e </a:t>
            </a:r>
            <a:r>
              <a:rPr lang="en-US" sz="2800" dirty="0" err="1">
                <a:solidFill>
                  <a:srgbClr val="070C1F"/>
                </a:solidFill>
                <a:latin typeface="Open Sans"/>
                <a:ea typeface="Open Sans"/>
                <a:cs typeface="Open Sans"/>
                <a:sym typeface="Open Sans"/>
              </a:rPr>
              <a:t>mecanismos</a:t>
            </a:r>
            <a:r>
              <a:rPr lang="en-US" sz="2800" dirty="0">
                <a:solidFill>
                  <a:srgbClr val="070C1F"/>
                </a:solidFill>
                <a:latin typeface="Open Sans"/>
                <a:ea typeface="Open Sans"/>
                <a:cs typeface="Open Sans"/>
                <a:sym typeface="Open Sans"/>
              </a:rPr>
              <a:t> de </a:t>
            </a:r>
            <a:r>
              <a:rPr lang="en-US" sz="2800" dirty="0" err="1">
                <a:solidFill>
                  <a:srgbClr val="070C1F"/>
                </a:solidFill>
                <a:latin typeface="Open Sans"/>
                <a:ea typeface="Open Sans"/>
                <a:cs typeface="Open Sans"/>
                <a:sym typeface="Open Sans"/>
              </a:rPr>
              <a:t>inclusão</a:t>
            </a:r>
            <a:r>
              <a:rPr lang="en-US" sz="2800" dirty="0">
                <a:solidFill>
                  <a:srgbClr val="070C1F"/>
                </a:solidFill>
                <a:latin typeface="Open Sans"/>
                <a:ea typeface="Open Sans"/>
                <a:cs typeface="Open Sans"/>
                <a:sym typeface="Open Sans"/>
              </a:rPr>
              <a:t>, de </a:t>
            </a:r>
            <a:r>
              <a:rPr lang="en-US" sz="2800" dirty="0" err="1">
                <a:solidFill>
                  <a:srgbClr val="070C1F"/>
                </a:solidFill>
                <a:latin typeface="Open Sans"/>
                <a:ea typeface="Open Sans"/>
                <a:cs typeface="Open Sans"/>
                <a:sym typeface="Open Sans"/>
              </a:rPr>
              <a:t>natureza</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multifacetária</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concebidos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por</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entidades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públicas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privadas</a:t>
            </a:r>
            <a:r>
              <a:rPr lang="en-US" sz="2800" dirty="0">
                <a:solidFill>
                  <a:srgbClr val="070C1F"/>
                </a:solidFill>
                <a:latin typeface="Open Sans"/>
                <a:ea typeface="Open Sans"/>
                <a:cs typeface="Open Sans"/>
                <a:sym typeface="Open Sans"/>
              </a:rPr>
              <a:t> e </a:t>
            </a:r>
            <a:r>
              <a:rPr lang="en-US" sz="2800" dirty="0" err="1">
                <a:solidFill>
                  <a:srgbClr val="070C1F"/>
                </a:solidFill>
                <a:latin typeface="Open Sans"/>
                <a:ea typeface="Open Sans"/>
                <a:cs typeface="Open Sans"/>
                <a:sym typeface="Open Sans"/>
              </a:rPr>
              <a:t>por</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órgãos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dotados</a:t>
            </a:r>
            <a:r>
              <a:rPr lang="en-US" sz="2800" dirty="0">
                <a:solidFill>
                  <a:srgbClr val="070C1F"/>
                </a:solidFill>
                <a:latin typeface="Open Sans"/>
                <a:ea typeface="Open Sans"/>
                <a:cs typeface="Open Sans"/>
                <a:sym typeface="Open Sans"/>
              </a:rPr>
              <a:t> da </a:t>
            </a:r>
            <a:r>
              <a:rPr lang="en-US" sz="2800" dirty="0" err="1">
                <a:solidFill>
                  <a:srgbClr val="070C1F"/>
                </a:solidFill>
                <a:latin typeface="Open Sans"/>
                <a:ea typeface="Open Sans"/>
                <a:cs typeface="Open Sans"/>
                <a:sym typeface="Open Sans"/>
              </a:rPr>
              <a:t>competência</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jurisdicional</a:t>
            </a:r>
            <a:r>
              <a:rPr lang="en-US" sz="2800" dirty="0">
                <a:solidFill>
                  <a:srgbClr val="070C1F"/>
                </a:solidFill>
                <a:latin typeface="Open Sans"/>
                <a:ea typeface="Open Sans"/>
                <a:cs typeface="Open Sans"/>
                <a:sym typeface="Open Sans"/>
              </a:rPr>
              <a:t>, com vistas à </a:t>
            </a:r>
            <a:r>
              <a:rPr lang="en-US" sz="2800" dirty="0" err="1">
                <a:solidFill>
                  <a:srgbClr val="070C1F"/>
                </a:solidFill>
                <a:latin typeface="Open Sans"/>
                <a:ea typeface="Open Sans"/>
                <a:cs typeface="Open Sans"/>
                <a:sym typeface="Open Sans"/>
              </a:rPr>
              <a:t>concretização</a:t>
            </a:r>
            <a:r>
              <a:rPr lang="en-US" sz="2800" dirty="0">
                <a:solidFill>
                  <a:srgbClr val="070C1F"/>
                </a:solidFill>
                <a:latin typeface="Open Sans"/>
                <a:ea typeface="Open Sans"/>
                <a:cs typeface="Open Sans"/>
                <a:sym typeface="Open Sans"/>
              </a:rPr>
              <a:t> da </a:t>
            </a:r>
            <a:r>
              <a:rPr lang="en-US" sz="2800" dirty="0" err="1">
                <a:solidFill>
                  <a:srgbClr val="070C1F"/>
                </a:solidFill>
                <a:latin typeface="Open Sans"/>
                <a:ea typeface="Open Sans"/>
                <a:cs typeface="Open Sans"/>
                <a:sym typeface="Open Sans"/>
              </a:rPr>
              <a:t>efetiva</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igualdade</a:t>
            </a:r>
            <a:r>
              <a:rPr lang="en-US" sz="2800" dirty="0">
                <a:solidFill>
                  <a:srgbClr val="070C1F"/>
                </a:solidFill>
                <a:latin typeface="Open Sans"/>
                <a:ea typeface="Open Sans"/>
                <a:cs typeface="Open Sans"/>
                <a:sym typeface="Open Sans"/>
              </a:rPr>
              <a:t> de </a:t>
            </a:r>
            <a:r>
              <a:rPr lang="en-US" sz="2800" dirty="0" err="1">
                <a:solidFill>
                  <a:srgbClr val="070C1F"/>
                </a:solidFill>
                <a:latin typeface="Open Sans"/>
                <a:ea typeface="Open Sans"/>
                <a:cs typeface="Open Sans"/>
                <a:sym typeface="Open Sans"/>
              </a:rPr>
              <a:t>oportunidades</a:t>
            </a:r>
            <a:r>
              <a:rPr lang="en-US" sz="2800" dirty="0">
                <a:solidFill>
                  <a:srgbClr val="070C1F"/>
                </a:solidFill>
                <a:latin typeface="Open Sans"/>
                <a:ea typeface="Open Sans"/>
                <a:cs typeface="Open Sans"/>
                <a:sym typeface="Open Sans"/>
              </a:rPr>
              <a:t> a que </a:t>
            </a:r>
            <a:r>
              <a:rPr lang="en-US" sz="2800" dirty="0" err="1">
                <a:solidFill>
                  <a:srgbClr val="070C1F"/>
                </a:solidFill>
                <a:latin typeface="Open Sans"/>
                <a:ea typeface="Open Sans"/>
                <a:cs typeface="Open Sans"/>
                <a:sym typeface="Open Sans"/>
              </a:rPr>
              <a:t>todos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seres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humanos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têm</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direito</a:t>
            </a:r>
            <a:r>
              <a:rPr lang="en-US" sz="2800" dirty="0">
                <a:solidFill>
                  <a:srgbClr val="070C1F"/>
                </a:solidFill>
                <a:latin typeface="Open Sans"/>
                <a:ea typeface="Open Sans"/>
                <a:cs typeface="Open Sans"/>
                <a:sym typeface="Open Sans"/>
              </a:rPr>
              <a:t>.”</a:t>
            </a:r>
          </a:p>
          <a:p>
            <a:pPr algn="just">
              <a:lnSpc>
                <a:spcPts val="3360"/>
              </a:lnSpc>
            </a:pPr>
            <a:endParaRPr lang="en-US" sz="2800" dirty="0">
              <a:solidFill>
                <a:srgbClr val="070C1F"/>
              </a:solidFill>
              <a:latin typeface="Open Sans"/>
              <a:ea typeface="Open Sans"/>
              <a:cs typeface="Open Sans"/>
              <a:sym typeface="Open Sans"/>
            </a:endParaRPr>
          </a:p>
          <a:p>
            <a:pPr algn="just">
              <a:lnSpc>
                <a:spcPts val="3360"/>
              </a:lnSpc>
            </a:pPr>
            <a:r>
              <a:rPr lang="en-US" sz="2800" dirty="0">
                <a:solidFill>
                  <a:srgbClr val="070C1F"/>
                </a:solidFill>
                <a:latin typeface="Open Sans"/>
                <a:ea typeface="Open Sans"/>
                <a:cs typeface="Open Sans"/>
                <a:sym typeface="Open Sans"/>
              </a:rPr>
              <a:t>Em 2012, o STF </a:t>
            </a:r>
            <a:r>
              <a:rPr lang="en-US" sz="2800" dirty="0" err="1">
                <a:solidFill>
                  <a:srgbClr val="070C1F"/>
                </a:solidFill>
                <a:latin typeface="Open Sans"/>
                <a:ea typeface="Open Sans"/>
                <a:cs typeface="Open Sans"/>
                <a:sym typeface="Open Sans"/>
              </a:rPr>
              <a:t>reconheceu</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por</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unanimidade</a:t>
            </a:r>
            <a:r>
              <a:rPr lang="en-US" sz="2800" dirty="0">
                <a:solidFill>
                  <a:srgbClr val="070C1F"/>
                </a:solidFill>
                <a:latin typeface="Open Sans"/>
                <a:ea typeface="Open Sans"/>
                <a:cs typeface="Open Sans"/>
                <a:sym typeface="Open Sans"/>
              </a:rPr>
              <a:t>, a </a:t>
            </a:r>
            <a:r>
              <a:rPr lang="en-US" sz="2800" dirty="0" err="1">
                <a:solidFill>
                  <a:srgbClr val="070C1F"/>
                </a:solidFill>
                <a:latin typeface="Open Sans"/>
                <a:ea typeface="Open Sans"/>
                <a:cs typeface="Open Sans"/>
                <a:sym typeface="Open Sans"/>
              </a:rPr>
              <a:t>constitucionalidade</a:t>
            </a:r>
            <a:r>
              <a:rPr lang="en-US" sz="2800" dirty="0">
                <a:solidFill>
                  <a:srgbClr val="070C1F"/>
                </a:solidFill>
                <a:latin typeface="Open Sans"/>
                <a:ea typeface="Open Sans"/>
                <a:cs typeface="Open Sans"/>
                <a:sym typeface="Open Sans"/>
              </a:rPr>
              <a:t> das </a:t>
            </a:r>
            <a:r>
              <a:rPr lang="en-US" sz="2800" dirty="0" err="1">
                <a:solidFill>
                  <a:srgbClr val="070C1F"/>
                </a:solidFill>
                <a:latin typeface="Open Sans"/>
                <a:ea typeface="Open Sans"/>
                <a:cs typeface="Open Sans"/>
                <a:sym typeface="Open Sans"/>
              </a:rPr>
              <a:t>políticas</a:t>
            </a:r>
            <a:r>
              <a:rPr lang="en-US" sz="2800" dirty="0">
                <a:solidFill>
                  <a:srgbClr val="070C1F"/>
                </a:solidFill>
                <a:latin typeface="Open Sans"/>
                <a:ea typeface="Open Sans"/>
                <a:cs typeface="Open Sans"/>
                <a:sym typeface="Open Sans"/>
              </a:rPr>
              <a:t> de </a:t>
            </a:r>
            <a:r>
              <a:rPr lang="en-US" sz="2800" dirty="0" err="1">
                <a:solidFill>
                  <a:srgbClr val="070C1F"/>
                </a:solidFill>
                <a:latin typeface="Open Sans"/>
                <a:ea typeface="Open Sans"/>
                <a:cs typeface="Open Sans"/>
                <a:sym typeface="Open Sans"/>
              </a:rPr>
              <a:t>cotas</a:t>
            </a:r>
            <a:endParaRPr lang="en-US" sz="2800" dirty="0">
              <a:solidFill>
                <a:srgbClr val="070C1F"/>
              </a:solidFill>
              <a:latin typeface="Open Sans"/>
              <a:ea typeface="Open Sans"/>
              <a:cs typeface="Open Sans"/>
              <a:sym typeface="Open Sans"/>
            </a:endParaRPr>
          </a:p>
          <a:p>
            <a:pPr algn="just">
              <a:lnSpc>
                <a:spcPts val="3360"/>
              </a:lnSpc>
            </a:pPr>
            <a:r>
              <a:rPr lang="en-US" sz="2800" dirty="0" err="1">
                <a:solidFill>
                  <a:srgbClr val="070C1F"/>
                </a:solidFill>
                <a:latin typeface="Open Sans"/>
                <a:ea typeface="Open Sans"/>
                <a:cs typeface="Open Sans"/>
                <a:sym typeface="Open Sans"/>
              </a:rPr>
              <a:t>raciais</a:t>
            </a:r>
            <a:r>
              <a:rPr lang="en-US" sz="2800" dirty="0">
                <a:solidFill>
                  <a:srgbClr val="070C1F"/>
                </a:solidFill>
                <a:latin typeface="Open Sans"/>
                <a:ea typeface="Open Sans"/>
                <a:cs typeface="Open Sans"/>
                <a:sym typeface="Open Sans"/>
              </a:rPr>
              <a:t> (ADPF 186/DF).</a:t>
            </a:r>
          </a:p>
        </p:txBody>
      </p:sp>
      <p:sp>
        <p:nvSpPr>
          <p:cNvPr id="4" name="Freeform 4"/>
          <p:cNvSpPr/>
          <p:nvPr/>
        </p:nvSpPr>
        <p:spPr>
          <a:xfrm>
            <a:off x="2154274" y="429628"/>
            <a:ext cx="2789430" cy="2789430"/>
          </a:xfrm>
          <a:custGeom>
            <a:avLst/>
            <a:gdLst/>
            <a:ahLst/>
            <a:cxnLst/>
            <a:rect l="l" t="t" r="r" b="b"/>
            <a:pathLst>
              <a:path w="2789430" h="2789430">
                <a:moveTo>
                  <a:pt x="0" y="0"/>
                </a:moveTo>
                <a:lnTo>
                  <a:pt x="2789430" y="0"/>
                </a:lnTo>
                <a:lnTo>
                  <a:pt x="2789430" y="2789430"/>
                </a:lnTo>
                <a:lnTo>
                  <a:pt x="0" y="2789430"/>
                </a:lnTo>
                <a:lnTo>
                  <a:pt x="0" y="0"/>
                </a:lnTo>
                <a:close/>
              </a:path>
            </a:pathLst>
          </a:custGeom>
          <a:blipFill>
            <a:blip r:embed="rId4"/>
            <a:stretch>
              <a:fillRect/>
            </a:stretch>
          </a:blipFill>
        </p:spPr>
        <p:txBody>
          <a:bodyPr/>
          <a:lstStyle/>
          <a:p>
            <a:endParaRPr lang="pt-BR"/>
          </a:p>
        </p:txBody>
      </p:sp>
      <p:sp>
        <p:nvSpPr>
          <p:cNvPr id="5" name="TextBox 5"/>
          <p:cNvSpPr txBox="1"/>
          <p:nvPr/>
        </p:nvSpPr>
        <p:spPr>
          <a:xfrm>
            <a:off x="3216763" y="1900500"/>
            <a:ext cx="12524677" cy="695325"/>
          </a:xfrm>
          <a:prstGeom prst="rect">
            <a:avLst/>
          </a:prstGeom>
        </p:spPr>
        <p:txBody>
          <a:bodyPr lIns="0" tIns="0" rIns="0" bIns="0" rtlCol="0" anchor="t">
            <a:spAutoFit/>
          </a:bodyPr>
          <a:lstStyle/>
          <a:p>
            <a:pPr algn="ctr">
              <a:lnSpc>
                <a:spcPts val="5507"/>
              </a:lnSpc>
              <a:spcBef>
                <a:spcPct val="0"/>
              </a:spcBef>
            </a:pPr>
            <a:r>
              <a:rPr lang="en-US" sz="4589" b="1">
                <a:solidFill>
                  <a:srgbClr val="070C1F"/>
                </a:solidFill>
                <a:latin typeface="Open Sans Bold"/>
                <a:ea typeface="Open Sans Bold"/>
                <a:cs typeface="Open Sans Bold"/>
                <a:sym typeface="Open Sans Bold"/>
              </a:rPr>
              <a:t>O que são ações afirmativas?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6675"/>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5646" y="419100"/>
            <a:ext cx="6851214" cy="8229600"/>
          </a:xfrm>
          <a:custGeom>
            <a:avLst/>
            <a:gdLst/>
            <a:ahLst/>
            <a:cxnLst/>
            <a:rect l="l" t="t" r="r" b="b"/>
            <a:pathLst>
              <a:path w="7296135" h="8229600">
                <a:moveTo>
                  <a:pt x="0" y="0"/>
                </a:moveTo>
                <a:lnTo>
                  <a:pt x="7296135" y="0"/>
                </a:lnTo>
                <a:lnTo>
                  <a:pt x="7296135" y="8229600"/>
                </a:lnTo>
                <a:lnTo>
                  <a:pt x="0" y="8229600"/>
                </a:lnTo>
                <a:lnTo>
                  <a:pt x="0" y="0"/>
                </a:lnTo>
                <a:close/>
              </a:path>
            </a:pathLst>
          </a:custGeom>
          <a:blipFill>
            <a:blip r:embed="rId4"/>
            <a:stretch>
              <a:fillRect r="-69296"/>
            </a:stretch>
          </a:blipFill>
        </p:spPr>
        <p:txBody>
          <a:bodyPr/>
          <a:lstStyle/>
          <a:p>
            <a:endParaRPr lang="pt-BR"/>
          </a:p>
        </p:txBody>
      </p:sp>
      <p:sp>
        <p:nvSpPr>
          <p:cNvPr id="4" name="TextBox 4"/>
          <p:cNvSpPr txBox="1"/>
          <p:nvPr/>
        </p:nvSpPr>
        <p:spPr>
          <a:xfrm>
            <a:off x="7255296" y="2624628"/>
            <a:ext cx="9612486" cy="1152525"/>
          </a:xfrm>
          <a:prstGeom prst="rect">
            <a:avLst/>
          </a:prstGeom>
        </p:spPr>
        <p:txBody>
          <a:bodyPr lIns="0" tIns="0" rIns="0" bIns="0" rtlCol="0" anchor="t">
            <a:spAutoFit/>
          </a:bodyPr>
          <a:lstStyle/>
          <a:p>
            <a:pPr algn="l">
              <a:lnSpc>
                <a:spcPts val="3000"/>
              </a:lnSpc>
            </a:pPr>
            <a:r>
              <a:rPr lang="en-US" sz="2500" b="1">
                <a:solidFill>
                  <a:srgbClr val="070C1F"/>
                </a:solidFill>
                <a:latin typeface="Open Sans Bold"/>
                <a:ea typeface="Open Sans Bold"/>
                <a:cs typeface="Open Sans Bold"/>
                <a:sym typeface="Open Sans Bold"/>
              </a:rPr>
              <a:t>Reserva de Vagas</a:t>
            </a:r>
          </a:p>
          <a:p>
            <a:pPr algn="l">
              <a:lnSpc>
                <a:spcPts val="3000"/>
              </a:lnSpc>
            </a:pPr>
            <a:r>
              <a:rPr lang="en-US" sz="2500" i="1">
                <a:solidFill>
                  <a:srgbClr val="070C1F"/>
                </a:solidFill>
                <a:latin typeface="Open Sans Italics"/>
                <a:ea typeface="Open Sans Italics"/>
                <a:cs typeface="Open Sans Italics"/>
                <a:sym typeface="Open Sans Italics"/>
              </a:rPr>
              <a:t>Estabelecer percentuais mínimos de participação para</a:t>
            </a:r>
          </a:p>
          <a:p>
            <a:pPr algn="l">
              <a:lnSpc>
                <a:spcPts val="3000"/>
              </a:lnSpc>
            </a:pPr>
            <a:r>
              <a:rPr lang="en-US" sz="2500" i="1">
                <a:solidFill>
                  <a:srgbClr val="070C1F"/>
                </a:solidFill>
                <a:latin typeface="Open Sans Italics"/>
                <a:ea typeface="Open Sans Italics"/>
                <a:cs typeface="Open Sans Italics"/>
                <a:sym typeface="Open Sans Italics"/>
              </a:rPr>
              <a:t>empresas de grupos sub-representados.</a:t>
            </a:r>
          </a:p>
        </p:txBody>
      </p:sp>
      <p:sp>
        <p:nvSpPr>
          <p:cNvPr id="5" name="TextBox 5"/>
          <p:cNvSpPr txBox="1"/>
          <p:nvPr/>
        </p:nvSpPr>
        <p:spPr>
          <a:xfrm>
            <a:off x="7255296" y="4296155"/>
            <a:ext cx="9612486" cy="1152525"/>
          </a:xfrm>
          <a:prstGeom prst="rect">
            <a:avLst/>
          </a:prstGeom>
        </p:spPr>
        <p:txBody>
          <a:bodyPr lIns="0" tIns="0" rIns="0" bIns="0" rtlCol="0" anchor="t">
            <a:spAutoFit/>
          </a:bodyPr>
          <a:lstStyle/>
          <a:p>
            <a:pPr algn="l">
              <a:lnSpc>
                <a:spcPts val="3000"/>
              </a:lnSpc>
            </a:pPr>
            <a:r>
              <a:rPr lang="en-US" sz="2500" b="1">
                <a:solidFill>
                  <a:srgbClr val="070C1F"/>
                </a:solidFill>
                <a:latin typeface="Open Sans Bold"/>
                <a:ea typeface="Open Sans Bold"/>
                <a:cs typeface="Open Sans Bold"/>
                <a:sym typeface="Open Sans Bold"/>
              </a:rPr>
              <a:t>Critérios de Pontuação</a:t>
            </a:r>
          </a:p>
          <a:p>
            <a:pPr algn="l">
              <a:lnSpc>
                <a:spcPts val="3000"/>
              </a:lnSpc>
            </a:pPr>
            <a:r>
              <a:rPr lang="en-US" sz="2500" i="1">
                <a:solidFill>
                  <a:srgbClr val="070C1F"/>
                </a:solidFill>
                <a:latin typeface="Open Sans Italics"/>
                <a:ea typeface="Open Sans Italics"/>
                <a:cs typeface="Open Sans Italics"/>
                <a:sym typeface="Open Sans Italics"/>
              </a:rPr>
              <a:t>Atribuir pontos adicionais a propostas de empresas com</a:t>
            </a:r>
          </a:p>
          <a:p>
            <a:pPr algn="l">
              <a:lnSpc>
                <a:spcPts val="3000"/>
              </a:lnSpc>
            </a:pPr>
            <a:r>
              <a:rPr lang="en-US" sz="2500" i="1">
                <a:solidFill>
                  <a:srgbClr val="070C1F"/>
                </a:solidFill>
                <a:latin typeface="Open Sans Italics"/>
                <a:ea typeface="Open Sans Italics"/>
                <a:cs typeface="Open Sans Italics"/>
                <a:sym typeface="Open Sans Italics"/>
              </a:rPr>
              <a:t>programas de diversidade.</a:t>
            </a:r>
          </a:p>
        </p:txBody>
      </p:sp>
      <p:sp>
        <p:nvSpPr>
          <p:cNvPr id="6" name="TextBox 6"/>
          <p:cNvSpPr txBox="1"/>
          <p:nvPr/>
        </p:nvSpPr>
        <p:spPr>
          <a:xfrm>
            <a:off x="7255296" y="5901006"/>
            <a:ext cx="9612486" cy="1152525"/>
          </a:xfrm>
          <a:prstGeom prst="rect">
            <a:avLst/>
          </a:prstGeom>
        </p:spPr>
        <p:txBody>
          <a:bodyPr lIns="0" tIns="0" rIns="0" bIns="0" rtlCol="0" anchor="t">
            <a:spAutoFit/>
          </a:bodyPr>
          <a:lstStyle/>
          <a:p>
            <a:pPr algn="l">
              <a:lnSpc>
                <a:spcPts val="3000"/>
              </a:lnSpc>
            </a:pPr>
            <a:r>
              <a:rPr lang="en-US" sz="2500" b="1">
                <a:solidFill>
                  <a:srgbClr val="070C1F"/>
                </a:solidFill>
                <a:latin typeface="Open Sans Bold"/>
                <a:ea typeface="Open Sans Bold"/>
                <a:cs typeface="Open Sans Bold"/>
                <a:sym typeface="Open Sans Bold"/>
              </a:rPr>
              <a:t>Mentoria e Capacitação</a:t>
            </a:r>
          </a:p>
          <a:p>
            <a:pPr algn="l">
              <a:lnSpc>
                <a:spcPts val="3000"/>
              </a:lnSpc>
            </a:pPr>
            <a:r>
              <a:rPr lang="en-US" sz="2500" i="1">
                <a:solidFill>
                  <a:srgbClr val="070C1F"/>
                </a:solidFill>
                <a:latin typeface="Open Sans Italics"/>
                <a:ea typeface="Open Sans Italics"/>
                <a:cs typeface="Open Sans Italics"/>
                <a:sym typeface="Open Sans Italics"/>
              </a:rPr>
              <a:t>Oferecer apoio e treinamento para empresas de grupos</a:t>
            </a:r>
          </a:p>
          <a:p>
            <a:pPr algn="l">
              <a:lnSpc>
                <a:spcPts val="3000"/>
              </a:lnSpc>
            </a:pPr>
            <a:r>
              <a:rPr lang="en-US" sz="2500" i="1">
                <a:solidFill>
                  <a:srgbClr val="070C1F"/>
                </a:solidFill>
                <a:latin typeface="Open Sans Italics"/>
                <a:ea typeface="Open Sans Italics"/>
                <a:cs typeface="Open Sans Italics"/>
                <a:sym typeface="Open Sans Italics"/>
              </a:rPr>
              <a:t>minoritários.</a:t>
            </a:r>
          </a:p>
        </p:txBody>
      </p:sp>
      <p:sp>
        <p:nvSpPr>
          <p:cNvPr id="7" name="TextBox 7"/>
          <p:cNvSpPr txBox="1"/>
          <p:nvPr/>
        </p:nvSpPr>
        <p:spPr>
          <a:xfrm>
            <a:off x="7255296" y="7501206"/>
            <a:ext cx="9612486" cy="771525"/>
          </a:xfrm>
          <a:prstGeom prst="rect">
            <a:avLst/>
          </a:prstGeom>
        </p:spPr>
        <p:txBody>
          <a:bodyPr lIns="0" tIns="0" rIns="0" bIns="0" rtlCol="0" anchor="t">
            <a:spAutoFit/>
          </a:bodyPr>
          <a:lstStyle/>
          <a:p>
            <a:pPr algn="l">
              <a:lnSpc>
                <a:spcPts val="3000"/>
              </a:lnSpc>
            </a:pPr>
            <a:r>
              <a:rPr lang="en-US" sz="2500" b="1" dirty="0" err="1">
                <a:solidFill>
                  <a:srgbClr val="070C1F"/>
                </a:solidFill>
                <a:latin typeface="Open Sans Bold"/>
                <a:ea typeface="Open Sans Bold"/>
                <a:cs typeface="Open Sans Bold"/>
                <a:sym typeface="Open Sans Bold"/>
              </a:rPr>
              <a:t>Divulgação</a:t>
            </a:r>
            <a:r>
              <a:rPr lang="en-US" sz="2500" b="1" dirty="0">
                <a:solidFill>
                  <a:srgbClr val="070C1F"/>
                </a:solidFill>
                <a:latin typeface="Open Sans Bold"/>
                <a:ea typeface="Open Sans Bold"/>
                <a:cs typeface="Open Sans Bold"/>
                <a:sym typeface="Open Sans Bold"/>
              </a:rPr>
              <a:t> </a:t>
            </a:r>
            <a:r>
              <a:rPr lang="en-US" sz="2500" b="1" dirty="0" err="1">
                <a:solidFill>
                  <a:srgbClr val="070C1F"/>
                </a:solidFill>
                <a:latin typeface="Open Sans Bold"/>
                <a:ea typeface="Open Sans Bold"/>
                <a:cs typeface="Open Sans Bold"/>
                <a:sym typeface="Open Sans Bold"/>
              </a:rPr>
              <a:t>Ampla</a:t>
            </a:r>
            <a:endParaRPr lang="en-US" sz="2500" b="1" dirty="0">
              <a:solidFill>
                <a:srgbClr val="070C1F"/>
              </a:solidFill>
              <a:latin typeface="Open Sans Bold"/>
              <a:ea typeface="Open Sans Bold"/>
              <a:cs typeface="Open Sans Bold"/>
              <a:sym typeface="Open Sans Bold"/>
            </a:endParaRPr>
          </a:p>
          <a:p>
            <a:pPr algn="l">
              <a:lnSpc>
                <a:spcPts val="3000"/>
              </a:lnSpc>
            </a:pPr>
            <a:r>
              <a:rPr lang="en-US" sz="2500" i="1" dirty="0" err="1">
                <a:solidFill>
                  <a:srgbClr val="070C1F"/>
                </a:solidFill>
                <a:latin typeface="Open Sans Italics"/>
                <a:ea typeface="Open Sans Italics"/>
                <a:cs typeface="Open Sans Italics"/>
                <a:sym typeface="Open Sans Italics"/>
              </a:rPr>
              <a:t>Garantir</a:t>
            </a:r>
            <a:r>
              <a:rPr lang="en-US" sz="2500" i="1" dirty="0">
                <a:solidFill>
                  <a:srgbClr val="070C1F"/>
                </a:solidFill>
                <a:latin typeface="Open Sans Italics"/>
                <a:ea typeface="Open Sans Italics"/>
                <a:cs typeface="Open Sans Italics"/>
                <a:sym typeface="Open Sans Italics"/>
              </a:rPr>
              <a:t> que </a:t>
            </a:r>
            <a:r>
              <a:rPr lang="en-US" sz="2500" i="1" dirty="0" err="1">
                <a:solidFill>
                  <a:srgbClr val="070C1F"/>
                </a:solidFill>
                <a:latin typeface="Open Sans Italics"/>
                <a:ea typeface="Open Sans Italics"/>
                <a:cs typeface="Open Sans Italics"/>
                <a:sym typeface="Open Sans Italics"/>
              </a:rPr>
              <a: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editais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alcancem</a:t>
            </a:r>
            <a:r>
              <a:rPr lang="en-US" sz="2500" i="1" dirty="0">
                <a:solidFill>
                  <a:srgbClr val="070C1F"/>
                </a:solidFill>
                <a:latin typeface="Open Sans Italics"/>
                <a:ea typeface="Open Sans Italics"/>
                <a:cs typeface="Open Sans Italics"/>
                <a:sym typeface="Open Sans Italics"/>
              </a:rPr>
              <a:t> um </a:t>
            </a:r>
            <a:r>
              <a:rPr lang="en-US" sz="2500" i="1" dirty="0" err="1">
                <a:solidFill>
                  <a:srgbClr val="070C1F"/>
                </a:solidFill>
                <a:latin typeface="Open Sans Italics"/>
                <a:ea typeface="Open Sans Italics"/>
                <a:cs typeface="Open Sans Italics"/>
                <a:sym typeface="Open Sans Italics"/>
              </a:rPr>
              <a:t>público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diversificado</a:t>
            </a:r>
            <a:r>
              <a:rPr lang="en-US" sz="2500" i="1" dirty="0">
                <a:solidFill>
                  <a:srgbClr val="070C1F"/>
                </a:solidFill>
                <a:latin typeface="Open Sans Italics"/>
                <a:ea typeface="Open Sans Italics"/>
                <a:cs typeface="Open Sans Italics"/>
                <a:sym typeface="Open Sans Italics"/>
              </a:rPr>
              <a:t>.</a:t>
            </a:r>
          </a:p>
        </p:txBody>
      </p:sp>
      <p:sp>
        <p:nvSpPr>
          <p:cNvPr id="8" name="TextBox 8"/>
          <p:cNvSpPr txBox="1"/>
          <p:nvPr/>
        </p:nvSpPr>
        <p:spPr>
          <a:xfrm>
            <a:off x="7226721" y="726768"/>
            <a:ext cx="12524677" cy="142671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Boas Práticas de Ações </a:t>
            </a:r>
          </a:p>
          <a:p>
            <a:pPr algn="l">
              <a:lnSpc>
                <a:spcPts val="5598"/>
              </a:lnSpc>
            </a:pPr>
            <a:r>
              <a:rPr lang="en-US" sz="5089" b="1">
                <a:solidFill>
                  <a:srgbClr val="070C1F"/>
                </a:solidFill>
                <a:latin typeface="Open Sans Bold"/>
                <a:ea typeface="Open Sans Bold"/>
                <a:cs typeface="Open Sans Bold"/>
                <a:sym typeface="Open Sans Bold"/>
              </a:rPr>
              <a:t>Afirmativas em Licitações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6675"/>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0" y="679143"/>
            <a:ext cx="6343856" cy="7522913"/>
          </a:xfrm>
          <a:custGeom>
            <a:avLst/>
            <a:gdLst/>
            <a:ahLst/>
            <a:cxnLst/>
            <a:rect l="l" t="t" r="r" b="b"/>
            <a:pathLst>
              <a:path w="7423164" h="7522913">
                <a:moveTo>
                  <a:pt x="0" y="0"/>
                </a:moveTo>
                <a:lnTo>
                  <a:pt x="7423163" y="0"/>
                </a:lnTo>
                <a:lnTo>
                  <a:pt x="7423163" y="7522912"/>
                </a:lnTo>
                <a:lnTo>
                  <a:pt x="0" y="7522912"/>
                </a:lnTo>
                <a:lnTo>
                  <a:pt x="0" y="0"/>
                </a:lnTo>
                <a:close/>
              </a:path>
            </a:pathLst>
          </a:custGeom>
          <a:blipFill>
            <a:blip r:embed="rId4"/>
            <a:stretch>
              <a:fillRect l="-46019" r="-6090"/>
            </a:stretch>
          </a:blipFill>
        </p:spPr>
        <p:txBody>
          <a:bodyPr/>
          <a:lstStyle/>
          <a:p>
            <a:endParaRPr lang="pt-BR"/>
          </a:p>
        </p:txBody>
      </p:sp>
      <p:sp>
        <p:nvSpPr>
          <p:cNvPr id="4" name="TextBox 4"/>
          <p:cNvSpPr txBox="1"/>
          <p:nvPr/>
        </p:nvSpPr>
        <p:spPr>
          <a:xfrm>
            <a:off x="7255296" y="3695762"/>
            <a:ext cx="9612486" cy="1600200"/>
          </a:xfrm>
          <a:prstGeom prst="rect">
            <a:avLst/>
          </a:prstGeom>
        </p:spPr>
        <p:txBody>
          <a:bodyPr lIns="0" tIns="0" rIns="0" bIns="0" rtlCol="0" anchor="t">
            <a:spAutoFit/>
          </a:bodyPr>
          <a:lstStyle/>
          <a:p>
            <a:pPr algn="l">
              <a:lnSpc>
                <a:spcPts val="3600"/>
              </a:lnSpc>
            </a:pPr>
            <a:r>
              <a:rPr lang="en-US" sz="3000" b="1">
                <a:solidFill>
                  <a:srgbClr val="070C1F"/>
                </a:solidFill>
                <a:latin typeface="Open Sans Bold"/>
                <a:ea typeface="Open Sans Bold"/>
                <a:cs typeface="Open Sans Bold"/>
                <a:sym typeface="Open Sans Bold"/>
              </a:rPr>
              <a:t>Mulheres Vítimas de Violência</a:t>
            </a:r>
          </a:p>
          <a:p>
            <a:pPr algn="l">
              <a:lnSpc>
                <a:spcPts val="3000"/>
              </a:lnSpc>
            </a:pPr>
            <a:r>
              <a:rPr lang="en-US" sz="2500" i="1">
                <a:solidFill>
                  <a:srgbClr val="070C1F"/>
                </a:solidFill>
                <a:latin typeface="Open Sans Italics"/>
                <a:ea typeface="Open Sans Italics"/>
                <a:cs typeface="Open Sans Italics"/>
                <a:sym typeface="Open Sans Italics"/>
              </a:rPr>
              <a:t>A Nova Lei de Licitações busca fortalecer ações destinadas a inserir</a:t>
            </a:r>
          </a:p>
          <a:p>
            <a:pPr algn="l">
              <a:lnSpc>
                <a:spcPts val="3000"/>
              </a:lnSpc>
            </a:pPr>
            <a:r>
              <a:rPr lang="en-US" sz="2500" i="1">
                <a:solidFill>
                  <a:srgbClr val="070C1F"/>
                </a:solidFill>
                <a:latin typeface="Open Sans Italics"/>
                <a:ea typeface="Open Sans Italics"/>
                <a:cs typeface="Open Sans Italics"/>
                <a:sym typeface="Open Sans Italics"/>
              </a:rPr>
              <a:t>mulheres vítimas de violência doméstica e familiar em algum estágio da cadeia produtiva.</a:t>
            </a:r>
          </a:p>
        </p:txBody>
      </p:sp>
      <p:sp>
        <p:nvSpPr>
          <p:cNvPr id="5" name="TextBox 5"/>
          <p:cNvSpPr txBox="1"/>
          <p:nvPr/>
        </p:nvSpPr>
        <p:spPr>
          <a:xfrm>
            <a:off x="7255296" y="6336289"/>
            <a:ext cx="9612486" cy="1219200"/>
          </a:xfrm>
          <a:prstGeom prst="rect">
            <a:avLst/>
          </a:prstGeom>
        </p:spPr>
        <p:txBody>
          <a:bodyPr lIns="0" tIns="0" rIns="0" bIns="0" rtlCol="0" anchor="t">
            <a:spAutoFit/>
          </a:bodyPr>
          <a:lstStyle/>
          <a:p>
            <a:pPr algn="l">
              <a:lnSpc>
                <a:spcPts val="3600"/>
              </a:lnSpc>
            </a:pPr>
            <a:r>
              <a:rPr lang="en-US" sz="3000" b="1">
                <a:solidFill>
                  <a:srgbClr val="070C1F"/>
                </a:solidFill>
                <a:latin typeface="Open Sans Bold"/>
                <a:ea typeface="Open Sans Bold"/>
                <a:cs typeface="Open Sans Bold"/>
                <a:sym typeface="Open Sans Bold"/>
              </a:rPr>
              <a:t>Egressos do Sistema Penitenciário</a:t>
            </a:r>
          </a:p>
          <a:p>
            <a:pPr algn="l">
              <a:lnSpc>
                <a:spcPts val="3000"/>
              </a:lnSpc>
            </a:pPr>
            <a:r>
              <a:rPr lang="en-US" sz="2500" i="1">
                <a:solidFill>
                  <a:srgbClr val="070C1F"/>
                </a:solidFill>
                <a:latin typeface="Open Sans Italics"/>
                <a:ea typeface="Open Sans Italics"/>
                <a:cs typeface="Open Sans Italics"/>
                <a:sym typeface="Open Sans Italics"/>
              </a:rPr>
              <a:t>A nova lei também visa incluir egressos do sistema penitenciário em</a:t>
            </a:r>
          </a:p>
          <a:p>
            <a:pPr algn="l">
              <a:lnSpc>
                <a:spcPts val="3000"/>
              </a:lnSpc>
            </a:pPr>
            <a:r>
              <a:rPr lang="en-US" sz="2500" i="1">
                <a:solidFill>
                  <a:srgbClr val="070C1F"/>
                </a:solidFill>
                <a:latin typeface="Open Sans Italics"/>
                <a:ea typeface="Open Sans Italics"/>
                <a:cs typeface="Open Sans Italics"/>
                <a:sym typeface="Open Sans Italics"/>
              </a:rPr>
              <a:t>oportunidades de trabalho por meio das contratações públicas.</a:t>
            </a:r>
          </a:p>
        </p:txBody>
      </p:sp>
      <p:sp>
        <p:nvSpPr>
          <p:cNvPr id="6" name="TextBox 6"/>
          <p:cNvSpPr txBox="1"/>
          <p:nvPr/>
        </p:nvSpPr>
        <p:spPr>
          <a:xfrm>
            <a:off x="7226721" y="1152525"/>
            <a:ext cx="12524677" cy="142671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Inclusão de Grupos</a:t>
            </a:r>
          </a:p>
          <a:p>
            <a:pPr algn="l">
              <a:lnSpc>
                <a:spcPts val="5598"/>
              </a:lnSpc>
            </a:pPr>
            <a:r>
              <a:rPr lang="en-US" sz="5089" b="1">
                <a:solidFill>
                  <a:srgbClr val="070C1F"/>
                </a:solidFill>
                <a:latin typeface="Open Sans Bold"/>
                <a:ea typeface="Open Sans Bold"/>
                <a:cs typeface="Open Sans Bold"/>
                <a:sym typeface="Open Sans Bold"/>
              </a:rPr>
              <a:t>Vulneráveis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6675"/>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510099" y="456731"/>
            <a:ext cx="4907787" cy="7769875"/>
          </a:xfrm>
          <a:custGeom>
            <a:avLst/>
            <a:gdLst/>
            <a:ahLst/>
            <a:cxnLst/>
            <a:rect l="l" t="t" r="r" b="b"/>
            <a:pathLst>
              <a:path w="4907787" h="7769875">
                <a:moveTo>
                  <a:pt x="0" y="0"/>
                </a:moveTo>
                <a:lnTo>
                  <a:pt x="4907788" y="0"/>
                </a:lnTo>
                <a:lnTo>
                  <a:pt x="4907788" y="7769875"/>
                </a:lnTo>
                <a:lnTo>
                  <a:pt x="0" y="7769875"/>
                </a:lnTo>
                <a:lnTo>
                  <a:pt x="0" y="0"/>
                </a:lnTo>
                <a:close/>
              </a:path>
            </a:pathLst>
          </a:custGeom>
          <a:blipFill>
            <a:blip r:embed="rId4"/>
            <a:stretch>
              <a:fillRect t="-21369" b="-22595"/>
            </a:stretch>
          </a:blipFill>
        </p:spPr>
        <p:txBody>
          <a:bodyPr/>
          <a:lstStyle/>
          <a:p>
            <a:endParaRPr lang="pt-BR"/>
          </a:p>
        </p:txBody>
      </p:sp>
      <p:sp>
        <p:nvSpPr>
          <p:cNvPr id="4" name="TextBox 4"/>
          <p:cNvSpPr txBox="1"/>
          <p:nvPr/>
        </p:nvSpPr>
        <p:spPr>
          <a:xfrm>
            <a:off x="6192056" y="4490460"/>
            <a:ext cx="10656657" cy="3200400"/>
          </a:xfrm>
          <a:prstGeom prst="rect">
            <a:avLst/>
          </a:prstGeom>
        </p:spPr>
        <p:txBody>
          <a:bodyPr lIns="0" tIns="0" rIns="0" bIns="0" rtlCol="0" anchor="t">
            <a:spAutoFit/>
          </a:bodyPr>
          <a:lstStyle/>
          <a:p>
            <a:pPr algn="just">
              <a:lnSpc>
                <a:spcPts val="3600"/>
              </a:lnSpc>
            </a:pPr>
            <a:r>
              <a:rPr lang="en-US" sz="3000" dirty="0" err="1">
                <a:solidFill>
                  <a:srgbClr val="070C1F"/>
                </a:solidFill>
                <a:latin typeface="Open Sans"/>
                <a:ea typeface="Open Sans"/>
                <a:cs typeface="Open Sans"/>
                <a:sym typeface="Open Sans"/>
              </a:rPr>
              <a:t>Após</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publicação</a:t>
            </a:r>
            <a:r>
              <a:rPr lang="en-US" sz="3000" dirty="0">
                <a:solidFill>
                  <a:srgbClr val="070C1F"/>
                </a:solidFill>
                <a:latin typeface="Open Sans"/>
                <a:ea typeface="Open Sans"/>
                <a:cs typeface="Open Sans"/>
                <a:sym typeface="Open Sans"/>
              </a:rPr>
              <a:t> de </a:t>
            </a:r>
            <a:r>
              <a:rPr lang="en-US" sz="3000" dirty="0" err="1">
                <a:solidFill>
                  <a:srgbClr val="070C1F"/>
                </a:solidFill>
                <a:latin typeface="Open Sans"/>
                <a:ea typeface="Open Sans"/>
                <a:cs typeface="Open Sans"/>
                <a:sym typeface="Open Sans"/>
              </a:rPr>
              <a:t>uma</a:t>
            </a:r>
            <a:r>
              <a:rPr lang="en-US" sz="3000" dirty="0">
                <a:solidFill>
                  <a:srgbClr val="070C1F"/>
                </a:solidFill>
                <a:latin typeface="Open Sans"/>
                <a:ea typeface="Open Sans"/>
                <a:cs typeface="Open Sans"/>
                <a:sym typeface="Open Sans"/>
              </a:rPr>
              <a:t> nova lei que </a:t>
            </a:r>
            <a:r>
              <a:rPr lang="en-US" sz="3000" dirty="0" err="1">
                <a:solidFill>
                  <a:srgbClr val="070C1F"/>
                </a:solidFill>
                <a:latin typeface="Open Sans"/>
                <a:ea typeface="Open Sans"/>
                <a:cs typeface="Open Sans"/>
                <a:sym typeface="Open Sans"/>
              </a:rPr>
              <a:t>adotou</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ações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afirmativas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licitações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públicas</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medida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recebeu</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duras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críticas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devido</a:t>
            </a:r>
            <a:r>
              <a:rPr lang="en-US" sz="3000" dirty="0">
                <a:solidFill>
                  <a:srgbClr val="070C1F"/>
                </a:solidFill>
                <a:latin typeface="Open Sans"/>
                <a:ea typeface="Open Sans"/>
                <a:cs typeface="Open Sans"/>
                <a:sym typeface="Open Sans"/>
              </a:rPr>
              <a:t> à </a:t>
            </a:r>
            <a:r>
              <a:rPr lang="en-US" sz="3000" dirty="0" err="1">
                <a:solidFill>
                  <a:srgbClr val="070C1F"/>
                </a:solidFill>
                <a:latin typeface="Open Sans"/>
                <a:ea typeface="Open Sans"/>
                <a:cs typeface="Open Sans"/>
                <a:sym typeface="Open Sans"/>
              </a:rPr>
              <a:t>escolha</a:t>
            </a:r>
            <a:r>
              <a:rPr lang="en-US" sz="3000" dirty="0">
                <a:solidFill>
                  <a:srgbClr val="070C1F"/>
                </a:solidFill>
                <a:latin typeface="Open Sans"/>
                <a:ea typeface="Open Sans"/>
                <a:cs typeface="Open Sans"/>
                <a:sym typeface="Open Sans"/>
              </a:rPr>
              <a:t> de </a:t>
            </a:r>
            <a:r>
              <a:rPr lang="en-US" sz="3000" dirty="0" err="1">
                <a:solidFill>
                  <a:srgbClr val="070C1F"/>
                </a:solidFill>
                <a:latin typeface="Open Sans"/>
                <a:ea typeface="Open Sans"/>
                <a:cs typeface="Open Sans"/>
                <a:sym typeface="Open Sans"/>
              </a:rPr>
              <a:t>grupos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vulneráveis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como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beneficiários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Os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questionamentos</a:t>
            </a:r>
            <a:r>
              <a:rPr lang="en-US" sz="3000" dirty="0">
                <a:solidFill>
                  <a:srgbClr val="070C1F"/>
                </a:solidFill>
                <a:latin typeface="Open Sans"/>
                <a:ea typeface="Open Sans"/>
                <a:cs typeface="Open Sans"/>
                <a:sym typeface="Open Sans"/>
              </a:rPr>
              <a:t> se </a:t>
            </a:r>
            <a:r>
              <a:rPr lang="en-US" sz="3000" dirty="0" err="1">
                <a:solidFill>
                  <a:srgbClr val="070C1F"/>
                </a:solidFill>
                <a:latin typeface="Open Sans"/>
                <a:ea typeface="Open Sans"/>
                <a:cs typeface="Open Sans"/>
                <a:sym typeface="Open Sans"/>
              </a:rPr>
              <a:t>concentram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principalmente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aspectos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econômicos</a:t>
            </a:r>
            <a:r>
              <a:rPr lang="en-US" sz="3000" dirty="0">
                <a:solidFill>
                  <a:srgbClr val="070C1F"/>
                </a:solidFill>
                <a:latin typeface="Open Sans"/>
                <a:ea typeface="Open Sans"/>
                <a:cs typeface="Open Sans"/>
                <a:sym typeface="Open Sans"/>
              </a:rPr>
              <a:t>, com a </a:t>
            </a:r>
            <a:r>
              <a:rPr lang="en-US" sz="3000" dirty="0" err="1">
                <a:solidFill>
                  <a:srgbClr val="070C1F"/>
                </a:solidFill>
                <a:latin typeface="Open Sans"/>
                <a:ea typeface="Open Sans"/>
                <a:cs typeface="Open Sans"/>
                <a:sym typeface="Open Sans"/>
              </a:rPr>
              <a:t>preocupação</a:t>
            </a:r>
            <a:r>
              <a:rPr lang="en-US" sz="3000" dirty="0">
                <a:solidFill>
                  <a:srgbClr val="070C1F"/>
                </a:solidFill>
                <a:latin typeface="Open Sans"/>
                <a:ea typeface="Open Sans"/>
                <a:cs typeface="Open Sans"/>
                <a:sym typeface="Open Sans"/>
              </a:rPr>
              <a:t> de que tais </a:t>
            </a:r>
            <a:r>
              <a:rPr lang="en-US" sz="3000" dirty="0" err="1">
                <a:solidFill>
                  <a:srgbClr val="070C1F"/>
                </a:solidFill>
                <a:latin typeface="Open Sans"/>
                <a:ea typeface="Open Sans"/>
                <a:cs typeface="Open Sans"/>
                <a:sym typeface="Open Sans"/>
              </a:rPr>
              <a:t>ações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afirmativas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possam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comprometer</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economicidade</a:t>
            </a:r>
            <a:r>
              <a:rPr lang="en-US" sz="3000" dirty="0">
                <a:solidFill>
                  <a:srgbClr val="070C1F"/>
                </a:solidFill>
                <a:latin typeface="Open Sans"/>
                <a:ea typeface="Open Sans"/>
                <a:cs typeface="Open Sans"/>
                <a:sym typeface="Open Sans"/>
              </a:rPr>
              <a:t> dos </a:t>
            </a:r>
            <a:r>
              <a:rPr lang="en-US" sz="3000" dirty="0" err="1">
                <a:solidFill>
                  <a:srgbClr val="070C1F"/>
                </a:solidFill>
                <a:latin typeface="Open Sans"/>
                <a:ea typeface="Open Sans"/>
                <a:cs typeface="Open Sans"/>
                <a:sym typeface="Open Sans"/>
              </a:rPr>
              <a:t>contratos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públicos</a:t>
            </a:r>
            <a:r>
              <a:rPr lang="en-US" sz="3000" dirty="0">
                <a:solidFill>
                  <a:srgbClr val="070C1F"/>
                </a:solidFill>
                <a:latin typeface="Open Sans"/>
                <a:ea typeface="Open Sans"/>
                <a:cs typeface="Open Sans"/>
                <a:sym typeface="Open Sans"/>
              </a:rPr>
              <a:t>.</a:t>
            </a:r>
          </a:p>
        </p:txBody>
      </p:sp>
      <p:sp>
        <p:nvSpPr>
          <p:cNvPr id="5" name="TextBox 5"/>
          <p:cNvSpPr txBox="1"/>
          <p:nvPr/>
        </p:nvSpPr>
        <p:spPr>
          <a:xfrm>
            <a:off x="6192056" y="2282633"/>
            <a:ext cx="12524677" cy="142671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Críticas à Adoção de Ações </a:t>
            </a:r>
          </a:p>
          <a:p>
            <a:pPr algn="l">
              <a:lnSpc>
                <a:spcPts val="5598"/>
              </a:lnSpc>
            </a:pPr>
            <a:r>
              <a:rPr lang="en-US" sz="5089" b="1">
                <a:solidFill>
                  <a:srgbClr val="070C1F"/>
                </a:solidFill>
                <a:latin typeface="Open Sans Bold"/>
                <a:ea typeface="Open Sans Bold"/>
                <a:cs typeface="Open Sans Bold"/>
                <a:sym typeface="Open Sans Bold"/>
              </a:rPr>
              <a:t>Afirmativas em Licitações Públicas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5949840" y="1279958"/>
            <a:ext cx="6775560" cy="1457325"/>
          </a:xfrm>
          <a:prstGeom prst="rect">
            <a:avLst/>
          </a:prstGeom>
        </p:spPr>
        <p:txBody>
          <a:bodyPr wrap="square" lIns="0" tIns="0" rIns="0" bIns="0" rtlCol="0" anchor="t">
            <a:spAutoFit/>
          </a:bodyPr>
          <a:lstStyle/>
          <a:p>
            <a:pPr algn="ctr">
              <a:lnSpc>
                <a:spcPts val="5999"/>
              </a:lnSpc>
              <a:spcBef>
                <a:spcPct val="0"/>
              </a:spcBef>
            </a:pPr>
            <a:r>
              <a:rPr lang="en-US" sz="4999" b="1" dirty="0" err="1">
                <a:solidFill>
                  <a:srgbClr val="070C1F"/>
                </a:solidFill>
                <a:latin typeface="Open Sans Bold"/>
                <a:ea typeface="Open Sans Bold"/>
                <a:cs typeface="Open Sans Bold"/>
                <a:sym typeface="Open Sans Bold"/>
              </a:rPr>
              <a:t>Argumentos</a:t>
            </a:r>
            <a:r>
              <a:rPr lang="en-US" sz="4999" b="1" dirty="0">
                <a:solidFill>
                  <a:srgbClr val="070C1F"/>
                </a:solidFill>
                <a:latin typeface="Open Sans Bold"/>
                <a:ea typeface="Open Sans Bold"/>
                <a:cs typeface="Open Sans Bold"/>
                <a:sym typeface="Open Sans Bold"/>
              </a:rPr>
              <a:t> Contra </a:t>
            </a:r>
          </a:p>
          <a:p>
            <a:pPr algn="ctr">
              <a:lnSpc>
                <a:spcPts val="5249"/>
              </a:lnSpc>
            </a:pPr>
            <a:r>
              <a:rPr lang="en-US" sz="4999" b="1" dirty="0">
                <a:solidFill>
                  <a:srgbClr val="070C1F"/>
                </a:solidFill>
                <a:latin typeface="Open Sans Bold"/>
                <a:ea typeface="Open Sans Bold"/>
                <a:cs typeface="Open Sans Bold"/>
                <a:sym typeface="Open Sans Bold"/>
              </a:rPr>
              <a:t>as </a:t>
            </a:r>
            <a:r>
              <a:rPr lang="en-US" sz="4999" b="1" dirty="0" err="1">
                <a:solidFill>
                  <a:srgbClr val="070C1F"/>
                </a:solidFill>
                <a:latin typeface="Open Sans Bold"/>
                <a:ea typeface="Open Sans Bold"/>
                <a:cs typeface="Open Sans Bold"/>
                <a:sym typeface="Open Sans Bold"/>
              </a:rPr>
              <a:t>Ações</a:t>
            </a:r>
            <a:r>
              <a:rPr lang="en-US" sz="4999" b="1" dirty="0">
                <a:solidFill>
                  <a:srgbClr val="070C1F"/>
                </a:solidFill>
                <a:latin typeface="Open Sans Bold"/>
                <a:ea typeface="Open Sans Bold"/>
                <a:cs typeface="Open Sans Bold"/>
                <a:sym typeface="Open Sans Bold"/>
              </a:rPr>
              <a:t> </a:t>
            </a:r>
            <a:r>
              <a:rPr lang="en-US" sz="4999" b="1" dirty="0" err="1">
                <a:solidFill>
                  <a:srgbClr val="070C1F"/>
                </a:solidFill>
                <a:latin typeface="Open Sans Bold"/>
                <a:ea typeface="Open Sans Bold"/>
                <a:cs typeface="Open Sans Bold"/>
                <a:sym typeface="Open Sans Bold"/>
              </a:rPr>
              <a:t>Afirmativas</a:t>
            </a:r>
            <a:endParaRPr lang="en-US" sz="4999" b="1" dirty="0">
              <a:solidFill>
                <a:srgbClr val="070C1F"/>
              </a:solidFill>
              <a:latin typeface="Open Sans Bold"/>
              <a:ea typeface="Open Sans Bold"/>
              <a:cs typeface="Open Sans Bold"/>
              <a:sym typeface="Open Sans Bold"/>
            </a:endParaRPr>
          </a:p>
        </p:txBody>
      </p:sp>
      <p:sp>
        <p:nvSpPr>
          <p:cNvPr id="4" name="TextBox 4"/>
          <p:cNvSpPr txBox="1"/>
          <p:nvPr/>
        </p:nvSpPr>
        <p:spPr>
          <a:xfrm>
            <a:off x="1028700" y="3752558"/>
            <a:ext cx="4921140" cy="4654351"/>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Segundo </a:t>
            </a:r>
            <a:r>
              <a:rPr lang="en-US" sz="2300" dirty="0" err="1">
                <a:solidFill>
                  <a:srgbClr val="070C1F"/>
                </a:solidFill>
                <a:latin typeface="Open Sans"/>
                <a:ea typeface="Open Sans"/>
                <a:cs typeface="Open Sans"/>
                <a:sym typeface="Open Sans"/>
              </a:rPr>
              <a: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críticos</a:t>
            </a:r>
            <a:r>
              <a:rPr lang="en-US" sz="2300" dirty="0">
                <a:solidFill>
                  <a:srgbClr val="070C1F"/>
                </a:solidFill>
                <a:latin typeface="Open Sans"/>
                <a:ea typeface="Open Sans"/>
                <a:cs typeface="Open Sans"/>
                <a:sym typeface="Open Sans"/>
              </a:rPr>
              <a:t>, as </a:t>
            </a:r>
            <a:r>
              <a:rPr lang="en-US" sz="2300" dirty="0" err="1">
                <a:solidFill>
                  <a:srgbClr val="070C1F"/>
                </a:solidFill>
                <a:latin typeface="Open Sans"/>
                <a:ea typeface="Open Sans"/>
                <a:cs typeface="Open Sans"/>
                <a:sym typeface="Open Sans"/>
              </a:rPr>
              <a:t>ações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afirmativas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implicam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atribuir</a:t>
            </a:r>
            <a:r>
              <a:rPr lang="en-US" sz="2300" dirty="0">
                <a:solidFill>
                  <a:srgbClr val="070C1F"/>
                </a:solidFill>
                <a:latin typeface="Open Sans"/>
                <a:ea typeface="Open Sans"/>
                <a:cs typeface="Open Sans"/>
                <a:sym typeface="Open Sans"/>
              </a:rPr>
              <a:t> a um</a:t>
            </a:r>
          </a:p>
          <a:p>
            <a:pPr algn="ctr">
              <a:lnSpc>
                <a:spcPts val="2760"/>
              </a:lnSpc>
              <a:spcBef>
                <a:spcPct val="0"/>
              </a:spcBef>
            </a:pPr>
            <a:r>
              <a:rPr lang="en-US" sz="2300" dirty="0">
                <a:solidFill>
                  <a:srgbClr val="070C1F"/>
                </a:solidFill>
                <a:latin typeface="Open Sans"/>
                <a:ea typeface="Open Sans"/>
                <a:cs typeface="Open Sans"/>
                <a:sym typeface="Open Sans"/>
              </a:rPr>
              <a:t>particular, que atua com </a:t>
            </a:r>
            <a:r>
              <a:rPr lang="en-US" sz="2300" dirty="0" err="1">
                <a:solidFill>
                  <a:srgbClr val="070C1F"/>
                </a:solidFill>
                <a:latin typeface="Open Sans"/>
                <a:ea typeface="Open Sans"/>
                <a:cs typeface="Open Sans"/>
                <a:sym typeface="Open Sans"/>
              </a:rPr>
              <a:t>autonomia</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segundo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postulados</a:t>
            </a:r>
            <a:r>
              <a:rPr lang="en-US" sz="2300" dirty="0">
                <a:solidFill>
                  <a:srgbClr val="070C1F"/>
                </a:solidFill>
                <a:latin typeface="Open Sans"/>
                <a:ea typeface="Open Sans"/>
                <a:cs typeface="Open Sans"/>
                <a:sym typeface="Open Sans"/>
              </a:rPr>
              <a:t> da livre-</a:t>
            </a:r>
            <a:r>
              <a:rPr lang="en-US" sz="2300" dirty="0" err="1">
                <a:solidFill>
                  <a:srgbClr val="070C1F"/>
                </a:solidFill>
                <a:latin typeface="Open Sans"/>
                <a:ea typeface="Open Sans"/>
                <a:cs typeface="Open Sans"/>
                <a:sym typeface="Open Sans"/>
              </a:rPr>
              <a:t>iniciativa</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dever</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incorporar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sua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força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trabalho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pessoas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caracterizadas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por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atributos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pertinentes</a:t>
            </a:r>
            <a:r>
              <a:rPr lang="en-US" sz="2300" dirty="0">
                <a:solidFill>
                  <a:srgbClr val="070C1F"/>
                </a:solidFill>
                <a:latin typeface="Open Sans"/>
                <a:ea typeface="Open Sans"/>
                <a:cs typeface="Open Sans"/>
                <a:sym typeface="Open Sans"/>
              </a:rPr>
              <a:t> à </a:t>
            </a:r>
            <a:r>
              <a:rPr lang="en-US" sz="2300" dirty="0" err="1">
                <a:solidFill>
                  <a:srgbClr val="070C1F"/>
                </a:solidFill>
                <a:latin typeface="Open Sans"/>
                <a:ea typeface="Open Sans"/>
                <a:cs typeface="Open Sans"/>
                <a:sym typeface="Open Sans"/>
              </a:rPr>
              <a:t>execução</a:t>
            </a:r>
            <a:r>
              <a:rPr lang="en-US" sz="2300" dirty="0">
                <a:solidFill>
                  <a:srgbClr val="070C1F"/>
                </a:solidFill>
                <a:latin typeface="Open Sans"/>
                <a:ea typeface="Open Sans"/>
                <a:cs typeface="Open Sans"/>
                <a:sym typeface="Open Sans"/>
              </a:rPr>
              <a:t> da</a:t>
            </a:r>
          </a:p>
          <a:p>
            <a:pPr algn="ctr">
              <a:lnSpc>
                <a:spcPts val="2760"/>
              </a:lnSpc>
              <a:spcBef>
                <a:spcPct val="0"/>
              </a:spcBef>
            </a:pPr>
            <a:r>
              <a:rPr lang="en-US" sz="2300" dirty="0" err="1">
                <a:solidFill>
                  <a:srgbClr val="070C1F"/>
                </a:solidFill>
                <a:latin typeface="Open Sans"/>
                <a:ea typeface="Open Sans"/>
                <a:cs typeface="Open Sans"/>
                <a:sym typeface="Open Sans"/>
              </a:rPr>
              <a:t>prestação</a:t>
            </a:r>
            <a:r>
              <a:rPr lang="en-US" sz="2300" dirty="0">
                <a:solidFill>
                  <a:srgbClr val="070C1F"/>
                </a:solidFill>
                <a:latin typeface="Open Sans"/>
                <a:ea typeface="Open Sans"/>
                <a:cs typeface="Open Sans"/>
                <a:sym typeface="Open Sans"/>
              </a:rPr>
              <a:t>, mas a </a:t>
            </a:r>
            <a:r>
              <a:rPr lang="en-US" sz="2300" dirty="0" err="1">
                <a:solidFill>
                  <a:srgbClr val="070C1F"/>
                </a:solidFill>
                <a:latin typeface="Open Sans"/>
                <a:ea typeface="Open Sans"/>
                <a:cs typeface="Open Sans"/>
                <a:sym typeface="Open Sans"/>
              </a:rPr>
              <a:t>infortúnios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ocorridos</a:t>
            </a:r>
            <a:r>
              <a:rPr lang="en-US" sz="2300" dirty="0">
                <a:solidFill>
                  <a:srgbClr val="070C1F"/>
                </a:solidFill>
                <a:latin typeface="Open Sans"/>
                <a:ea typeface="Open Sans"/>
                <a:cs typeface="Open Sans"/>
                <a:sym typeface="Open Sans"/>
              </a:rPr>
              <a:t> no passado. </a:t>
            </a:r>
            <a:r>
              <a:rPr lang="en-US" sz="2300" dirty="0" err="1">
                <a:solidFill>
                  <a:srgbClr val="070C1F"/>
                </a:solidFill>
                <a:latin typeface="Open Sans"/>
                <a:ea typeface="Open Sans"/>
                <a:cs typeface="Open Sans"/>
                <a:sym typeface="Open Sans"/>
              </a:rPr>
              <a:t>Isso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infringiria</a:t>
            </a:r>
            <a:r>
              <a:rPr lang="en-US" sz="2300" dirty="0">
                <a:solidFill>
                  <a:srgbClr val="070C1F"/>
                </a:solidFill>
                <a:latin typeface="Open Sans"/>
                <a:ea typeface="Open Sans"/>
                <a:cs typeface="Open Sans"/>
                <a:sym typeface="Open Sans"/>
              </a:rPr>
              <a:t> o art. 170 da CF/1988 e </a:t>
            </a:r>
            <a:r>
              <a:rPr lang="en-US" sz="2300" dirty="0" err="1">
                <a:solidFill>
                  <a:srgbClr val="070C1F"/>
                </a:solidFill>
                <a:latin typeface="Open Sans"/>
                <a:ea typeface="Open Sans"/>
                <a:cs typeface="Open Sans"/>
                <a:sym typeface="Open Sans"/>
              </a:rPr>
              <a:t>afetaria</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eficiência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econômica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prestação</a:t>
            </a:r>
            <a:r>
              <a:rPr lang="en-US" sz="2300" dirty="0">
                <a:solidFill>
                  <a:srgbClr val="070C1F"/>
                </a:solidFill>
                <a:latin typeface="Open Sans"/>
                <a:ea typeface="Open Sans"/>
                <a:cs typeface="Open Sans"/>
                <a:sym typeface="Open Sans"/>
              </a:rPr>
              <a:t> dos </a:t>
            </a:r>
            <a:r>
              <a:rPr lang="en-US" sz="2300" dirty="0" err="1">
                <a:solidFill>
                  <a:srgbClr val="070C1F"/>
                </a:solidFill>
                <a:latin typeface="Open Sans"/>
                <a:ea typeface="Open Sans"/>
                <a:cs typeface="Open Sans"/>
                <a:sym typeface="Open Sans"/>
              </a:rPr>
              <a:t>serviços</a:t>
            </a:r>
            <a:r>
              <a:rPr lang="en-US" sz="2300" dirty="0">
                <a:solidFill>
                  <a:srgbClr val="070C1F"/>
                </a:solidFill>
                <a:latin typeface="Open Sans"/>
                <a:ea typeface="Open Sans"/>
                <a:cs typeface="Open Sans"/>
                <a:sym typeface="Open Sans"/>
              </a:rPr>
              <a:t>.</a:t>
            </a:r>
          </a:p>
        </p:txBody>
      </p:sp>
      <p:sp>
        <p:nvSpPr>
          <p:cNvPr id="5" name="TextBox 5"/>
          <p:cNvSpPr txBox="1"/>
          <p:nvPr/>
        </p:nvSpPr>
        <p:spPr>
          <a:xfrm>
            <a:off x="6891527" y="6143625"/>
            <a:ext cx="4921140" cy="3086100"/>
          </a:xfrm>
          <a:prstGeom prst="rect">
            <a:avLst/>
          </a:prstGeom>
        </p:spPr>
        <p:txBody>
          <a:bodyPr lIns="0" tIns="0" rIns="0" bIns="0" rtlCol="0" anchor="t">
            <a:spAutoFit/>
          </a:bodyPr>
          <a:lstStyle/>
          <a:p>
            <a:pPr algn="ctr">
              <a:lnSpc>
                <a:spcPts val="2760"/>
              </a:lnSpc>
              <a:spcBef>
                <a:spcPct val="0"/>
              </a:spcBef>
            </a:pPr>
            <a:r>
              <a:rPr lang="en-US" sz="2300" dirty="0" err="1">
                <a:solidFill>
                  <a:srgbClr val="070C1F"/>
                </a:solidFill>
                <a:latin typeface="Open Sans"/>
                <a:ea typeface="Open Sans"/>
                <a:cs typeface="Open Sans"/>
                <a:sym typeface="Open Sans"/>
              </a:rPr>
              <a: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críticos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argumentam</a:t>
            </a:r>
            <a:r>
              <a:rPr lang="en-US" sz="2300" dirty="0">
                <a:solidFill>
                  <a:srgbClr val="070C1F"/>
                </a:solidFill>
                <a:latin typeface="Open Sans"/>
                <a:ea typeface="Open Sans"/>
                <a:cs typeface="Open Sans"/>
                <a:sym typeface="Open Sans"/>
              </a:rPr>
              <a:t> que o</a:t>
            </a:r>
          </a:p>
          <a:p>
            <a:pPr algn="ctr">
              <a:lnSpc>
                <a:spcPts val="2760"/>
              </a:lnSpc>
              <a:spcBef>
                <a:spcPct val="0"/>
              </a:spcBef>
            </a:pPr>
            <a:r>
              <a:rPr lang="en-US" sz="2300" dirty="0">
                <a:solidFill>
                  <a:srgbClr val="070C1F"/>
                </a:solidFill>
                <a:latin typeface="Open Sans"/>
                <a:ea typeface="Open Sans"/>
                <a:cs typeface="Open Sans"/>
                <a:sym typeface="Open Sans"/>
              </a:rPr>
              <a:t>Estado </a:t>
            </a:r>
            <a:r>
              <a:rPr lang="en-US" sz="2300" dirty="0" err="1">
                <a:solidFill>
                  <a:srgbClr val="070C1F"/>
                </a:solidFill>
                <a:latin typeface="Open Sans"/>
                <a:ea typeface="Open Sans"/>
                <a:cs typeface="Open Sans"/>
                <a:sym typeface="Open Sans"/>
              </a:rPr>
              <a:t>estaria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transferindo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ao</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particular </a:t>
            </a:r>
            <a:r>
              <a:rPr lang="en-US" sz="2300" dirty="0" err="1">
                <a:solidFill>
                  <a:srgbClr val="070C1F"/>
                </a:solidFill>
                <a:latin typeface="Open Sans"/>
                <a:ea typeface="Open Sans"/>
                <a:cs typeface="Open Sans"/>
                <a:sym typeface="Open Sans"/>
              </a:rPr>
              <a:t>responsabilidades</a:t>
            </a:r>
            <a:r>
              <a:rPr lang="en-US" sz="2300" dirty="0">
                <a:solidFill>
                  <a:srgbClr val="070C1F"/>
                </a:solidFill>
                <a:latin typeface="Open Sans"/>
                <a:ea typeface="Open Sans"/>
                <a:cs typeface="Open Sans"/>
                <a:sym typeface="Open Sans"/>
              </a:rPr>
              <a:t> que</a:t>
            </a:r>
          </a:p>
          <a:p>
            <a:pPr algn="ctr">
              <a:lnSpc>
                <a:spcPts val="2760"/>
              </a:lnSpc>
              <a:spcBef>
                <a:spcPct val="0"/>
              </a:spcBef>
            </a:pPr>
            <a:r>
              <a:rPr lang="en-US" sz="2300" dirty="0" err="1">
                <a:solidFill>
                  <a:srgbClr val="070C1F"/>
                </a:solidFill>
                <a:latin typeface="Open Sans"/>
                <a:ea typeface="Open Sans"/>
                <a:cs typeface="Open Sans"/>
                <a:sym typeface="Open Sans"/>
              </a:rPr>
              <a:t>são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tipicamente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públicas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como</a:t>
            </a:r>
            <a:r>
              <a:rPr lang="en-US" sz="2300" dirty="0">
                <a:solidFill>
                  <a:srgbClr val="070C1F"/>
                </a:solidFill>
                <a:latin typeface="Open Sans"/>
                <a:ea typeface="Open Sans"/>
                <a:cs typeface="Open Sans"/>
                <a:sym typeface="Open Sans"/>
              </a:rPr>
              <a:t> a</a:t>
            </a:r>
          </a:p>
          <a:p>
            <a:pPr algn="ctr">
              <a:lnSpc>
                <a:spcPts val="2760"/>
              </a:lnSpc>
              <a:spcBef>
                <a:spcPct val="0"/>
              </a:spcBef>
            </a:pPr>
            <a:r>
              <a:rPr lang="en-US" sz="2300" dirty="0" err="1">
                <a:solidFill>
                  <a:srgbClr val="070C1F"/>
                </a:solidFill>
                <a:latin typeface="Open Sans"/>
                <a:ea typeface="Open Sans"/>
                <a:cs typeface="Open Sans"/>
                <a:sym typeface="Open Sans"/>
              </a:rPr>
              <a:t>recuperação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presos</a:t>
            </a:r>
            <a:r>
              <a:rPr lang="en-US" sz="2300" dirty="0">
                <a:solidFill>
                  <a:srgbClr val="070C1F"/>
                </a:solidFill>
                <a:latin typeface="Open Sans"/>
                <a:ea typeface="Open Sans"/>
                <a:cs typeface="Open Sans"/>
                <a:sym typeface="Open Sans"/>
              </a:rPr>
              <a:t>, que</a:t>
            </a:r>
          </a:p>
          <a:p>
            <a:pPr algn="ctr">
              <a:lnSpc>
                <a:spcPts val="2760"/>
              </a:lnSpc>
              <a:spcBef>
                <a:spcPct val="0"/>
              </a:spcBef>
            </a:pPr>
            <a:r>
              <a:rPr lang="en-US" sz="2300" dirty="0" err="1">
                <a:solidFill>
                  <a:srgbClr val="070C1F"/>
                </a:solidFill>
                <a:latin typeface="Open Sans"/>
                <a:ea typeface="Open Sans"/>
                <a:cs typeface="Open Sans"/>
                <a:sym typeface="Open Sans"/>
              </a:rPr>
              <a:t>envolve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uma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complexa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pluralidade</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de </a:t>
            </a:r>
            <a:r>
              <a:rPr lang="en-US" sz="2300" dirty="0" err="1">
                <a:solidFill>
                  <a:srgbClr val="070C1F"/>
                </a:solidFill>
                <a:latin typeface="Open Sans"/>
                <a:ea typeface="Open Sans"/>
                <a:cs typeface="Open Sans"/>
                <a:sym typeface="Open Sans"/>
              </a:rPr>
              <a:t>intervenções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cuja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condução</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incumbe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privativamente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ao</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Estado.</a:t>
            </a:r>
          </a:p>
        </p:txBody>
      </p:sp>
      <p:sp>
        <p:nvSpPr>
          <p:cNvPr id="6" name="TextBox 6"/>
          <p:cNvSpPr txBox="1"/>
          <p:nvPr/>
        </p:nvSpPr>
        <p:spPr>
          <a:xfrm>
            <a:off x="12927771" y="4415113"/>
            <a:ext cx="4921140" cy="2858988"/>
          </a:xfrm>
          <a:prstGeom prst="rect">
            <a:avLst/>
          </a:prstGeom>
        </p:spPr>
        <p:txBody>
          <a:bodyPr lIns="0" tIns="0" rIns="0" bIns="0" rtlCol="0" anchor="t">
            <a:spAutoFit/>
          </a:bodyPr>
          <a:lstStyle/>
          <a:p>
            <a:pPr algn="ctr">
              <a:lnSpc>
                <a:spcPts val="2760"/>
              </a:lnSpc>
            </a:pPr>
            <a:r>
              <a:rPr lang="en-US" sz="2300" dirty="0">
                <a:solidFill>
                  <a:srgbClr val="070C1F"/>
                </a:solidFill>
                <a:latin typeface="Open Sans"/>
                <a:ea typeface="Open Sans"/>
                <a:cs typeface="Open Sans"/>
                <a:sym typeface="Open Sans"/>
              </a:rPr>
              <a:t>Outro </a:t>
            </a:r>
            <a:r>
              <a:rPr lang="en-US" sz="2300" dirty="0" err="1">
                <a:solidFill>
                  <a:srgbClr val="070C1F"/>
                </a:solidFill>
                <a:latin typeface="Open Sans"/>
                <a:ea typeface="Open Sans"/>
                <a:cs typeface="Open Sans"/>
                <a:sym typeface="Open Sans"/>
              </a:rPr>
              <a:t>argumento</a:t>
            </a:r>
            <a:r>
              <a:rPr lang="en-US" sz="2300" dirty="0">
                <a:solidFill>
                  <a:srgbClr val="070C1F"/>
                </a:solidFill>
                <a:latin typeface="Open Sans"/>
                <a:ea typeface="Open Sans"/>
                <a:cs typeface="Open Sans"/>
                <a:sym typeface="Open Sans"/>
              </a:rPr>
              <a:t> é que a lei</a:t>
            </a:r>
          </a:p>
          <a:p>
            <a:pPr algn="ctr">
              <a:lnSpc>
                <a:spcPts val="2760"/>
              </a:lnSpc>
            </a:pPr>
            <a:r>
              <a:rPr lang="en-US" sz="2300" dirty="0" err="1">
                <a:solidFill>
                  <a:srgbClr val="070C1F"/>
                </a:solidFill>
                <a:latin typeface="Open Sans"/>
                <a:ea typeface="Open Sans"/>
                <a:cs typeface="Open Sans"/>
                <a:sym typeface="Open Sans"/>
              </a:rPr>
              <a:t>somente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deveria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permitir</a:t>
            </a:r>
            <a:r>
              <a:rPr lang="en-US" sz="2300" dirty="0">
                <a:solidFill>
                  <a:srgbClr val="070C1F"/>
                </a:solidFill>
                <a:latin typeface="Open Sans"/>
                <a:ea typeface="Open Sans"/>
                <a:cs typeface="Open Sans"/>
                <a:sym typeface="Open Sans"/>
              </a:rPr>
              <a:t> "as</a:t>
            </a:r>
          </a:p>
          <a:p>
            <a:pPr algn="ctr">
              <a:lnSpc>
                <a:spcPts val="2760"/>
              </a:lnSpc>
            </a:pPr>
            <a:r>
              <a:rPr lang="en-US" sz="2300" dirty="0" err="1">
                <a:solidFill>
                  <a:srgbClr val="070C1F"/>
                </a:solidFill>
                <a:latin typeface="Open Sans"/>
                <a:ea typeface="Open Sans"/>
                <a:cs typeface="Open Sans"/>
                <a:sym typeface="Open Sans"/>
              </a:rPr>
              <a:t>exigências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qualificação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técnica</a:t>
            </a:r>
            <a:r>
              <a:rPr lang="en-US" sz="2300" dirty="0">
                <a:solidFill>
                  <a:srgbClr val="070C1F"/>
                </a:solidFill>
                <a:latin typeface="Open Sans"/>
                <a:ea typeface="Open Sans"/>
                <a:cs typeface="Open Sans"/>
                <a:sym typeface="Open Sans"/>
              </a:rPr>
              <a:t> </a:t>
            </a:r>
          </a:p>
          <a:p>
            <a:pPr algn="ctr">
              <a:lnSpc>
                <a:spcPts val="2760"/>
              </a:lnSpc>
              <a:spcBef>
                <a:spcPct val="0"/>
              </a:spcBef>
            </a:pPr>
            <a:r>
              <a:rPr lang="en-US" sz="2300" dirty="0">
                <a:solidFill>
                  <a:srgbClr val="070C1F"/>
                </a:solidFill>
                <a:latin typeface="Open Sans"/>
                <a:ea typeface="Open Sans"/>
                <a:cs typeface="Open Sans"/>
                <a:sym typeface="Open Sans"/>
              </a:rPr>
              <a:t>e </a:t>
            </a:r>
            <a:r>
              <a:rPr lang="en-US" sz="2300" dirty="0" err="1">
                <a:solidFill>
                  <a:srgbClr val="070C1F"/>
                </a:solidFill>
                <a:latin typeface="Open Sans"/>
                <a:ea typeface="Open Sans"/>
                <a:cs typeface="Open Sans"/>
                <a:sym typeface="Open Sans"/>
              </a:rPr>
              <a:t>econômica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indispensáveis</a:t>
            </a:r>
            <a:r>
              <a:rPr lang="en-US" sz="2300" dirty="0">
                <a:solidFill>
                  <a:srgbClr val="070C1F"/>
                </a:solidFill>
                <a:latin typeface="Open Sans"/>
                <a:ea typeface="Open Sans"/>
                <a:cs typeface="Open Sans"/>
                <a:sym typeface="Open Sans"/>
              </a:rPr>
              <a:t> à</a:t>
            </a:r>
          </a:p>
          <a:p>
            <a:pPr algn="ctr">
              <a:lnSpc>
                <a:spcPts val="2760"/>
              </a:lnSpc>
              <a:spcBef>
                <a:spcPct val="0"/>
              </a:spcBef>
            </a:pPr>
            <a:r>
              <a:rPr lang="en-US" sz="2300" dirty="0" err="1">
                <a:solidFill>
                  <a:srgbClr val="070C1F"/>
                </a:solidFill>
                <a:latin typeface="Open Sans"/>
                <a:ea typeface="Open Sans"/>
                <a:cs typeface="Open Sans"/>
                <a:sym typeface="Open Sans"/>
              </a:rPr>
              <a:t>garantia</a:t>
            </a:r>
            <a:r>
              <a:rPr lang="en-US" sz="2300" dirty="0">
                <a:solidFill>
                  <a:srgbClr val="070C1F"/>
                </a:solidFill>
                <a:latin typeface="Open Sans"/>
                <a:ea typeface="Open Sans"/>
                <a:cs typeface="Open Sans"/>
                <a:sym typeface="Open Sans"/>
              </a:rPr>
              <a:t> do </a:t>
            </a:r>
            <a:r>
              <a:rPr lang="en-US" sz="2300" dirty="0" err="1">
                <a:solidFill>
                  <a:srgbClr val="070C1F"/>
                </a:solidFill>
                <a:latin typeface="Open Sans"/>
                <a:ea typeface="Open Sans"/>
                <a:cs typeface="Open Sans"/>
                <a:sym typeface="Open Sans"/>
              </a:rPr>
              <a:t>cumprimento</a:t>
            </a:r>
            <a:r>
              <a:rPr lang="en-US" sz="2300" dirty="0">
                <a:solidFill>
                  <a:srgbClr val="070C1F"/>
                </a:solidFill>
                <a:latin typeface="Open Sans"/>
                <a:ea typeface="Open Sans"/>
                <a:cs typeface="Open Sans"/>
                <a:sym typeface="Open Sans"/>
              </a:rPr>
              <a:t> das</a:t>
            </a:r>
          </a:p>
          <a:p>
            <a:pPr algn="ctr">
              <a:lnSpc>
                <a:spcPts val="2760"/>
              </a:lnSpc>
              <a:spcBef>
                <a:spcPct val="0"/>
              </a:spcBef>
            </a:pPr>
            <a:r>
              <a:rPr lang="en-US" sz="2300" dirty="0" err="1">
                <a:solidFill>
                  <a:srgbClr val="070C1F"/>
                </a:solidFill>
                <a:latin typeface="Open Sans"/>
                <a:ea typeface="Open Sans"/>
                <a:cs typeface="Open Sans"/>
                <a:sym typeface="Open Sans"/>
              </a:rPr>
              <a:t>obrigações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podendo</a:t>
            </a:r>
            <a:r>
              <a:rPr lang="en-US" sz="2300" dirty="0">
                <a:solidFill>
                  <a:srgbClr val="070C1F"/>
                </a:solidFill>
                <a:latin typeface="Open Sans"/>
                <a:ea typeface="Open Sans"/>
                <a:cs typeface="Open Sans"/>
                <a:sym typeface="Open Sans"/>
              </a:rPr>
              <a:t> o</a:t>
            </a:r>
          </a:p>
          <a:p>
            <a:pPr algn="ctr">
              <a:lnSpc>
                <a:spcPts val="2760"/>
              </a:lnSpc>
              <a:spcBef>
                <a:spcPct val="0"/>
              </a:spcBef>
            </a:pPr>
            <a:r>
              <a:rPr lang="en-US" sz="2300" dirty="0" err="1">
                <a:solidFill>
                  <a:srgbClr val="070C1F"/>
                </a:solidFill>
                <a:latin typeface="Open Sans"/>
                <a:ea typeface="Open Sans"/>
                <a:cs typeface="Open Sans"/>
                <a:sym typeface="Open Sans"/>
              </a:rPr>
              <a:t>legislador</a:t>
            </a:r>
            <a:r>
              <a:rPr lang="en-US" sz="2300" dirty="0">
                <a:solidFill>
                  <a:srgbClr val="070C1F"/>
                </a:solidFill>
                <a:latin typeface="Open Sans"/>
                <a:ea typeface="Open Sans"/>
                <a:cs typeface="Open Sans"/>
                <a:sym typeface="Open Sans"/>
              </a:rPr>
              <a:t> formular </a:t>
            </a:r>
            <a:r>
              <a:rPr lang="en-US" sz="2300" dirty="0" err="1">
                <a:solidFill>
                  <a:srgbClr val="070C1F"/>
                </a:solidFill>
                <a:latin typeface="Open Sans"/>
                <a:ea typeface="Open Sans"/>
                <a:cs typeface="Open Sans"/>
                <a:sym typeface="Open Sans"/>
              </a:rPr>
              <a:t>outras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exigências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além</a:t>
            </a:r>
            <a:r>
              <a:rPr lang="en-US" sz="2300" dirty="0">
                <a:solidFill>
                  <a:srgbClr val="070C1F"/>
                </a:solidFill>
                <a:latin typeface="Open Sans"/>
                <a:ea typeface="Open Sans"/>
                <a:cs typeface="Open Sans"/>
                <a:sym typeface="Open Sans"/>
              </a:rPr>
              <a:t> dessas.</a:t>
            </a:r>
          </a:p>
        </p:txBody>
      </p:sp>
      <p:sp>
        <p:nvSpPr>
          <p:cNvPr id="7" name="TextBox 7"/>
          <p:cNvSpPr txBox="1"/>
          <p:nvPr/>
        </p:nvSpPr>
        <p:spPr>
          <a:xfrm>
            <a:off x="1092729" y="2584690"/>
            <a:ext cx="3032654" cy="8648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Desnaturação </a:t>
            </a:r>
          </a:p>
          <a:p>
            <a:pPr algn="l">
              <a:lnSpc>
                <a:spcPts val="3300"/>
              </a:lnSpc>
            </a:pPr>
            <a:r>
              <a:rPr lang="en-US" sz="3300" b="1">
                <a:solidFill>
                  <a:srgbClr val="070C1F"/>
                </a:solidFill>
                <a:latin typeface="Open Sans Bold"/>
                <a:ea typeface="Open Sans Bold"/>
                <a:cs typeface="Open Sans Bold"/>
                <a:sym typeface="Open Sans Bold"/>
              </a:rPr>
              <a:t>da Licitação</a:t>
            </a:r>
          </a:p>
        </p:txBody>
      </p:sp>
      <p:sp>
        <p:nvSpPr>
          <p:cNvPr id="8" name="TextBox 8"/>
          <p:cNvSpPr txBox="1"/>
          <p:nvPr/>
        </p:nvSpPr>
        <p:spPr>
          <a:xfrm>
            <a:off x="7394455" y="4679684"/>
            <a:ext cx="3991504" cy="12839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Transferência de</a:t>
            </a:r>
          </a:p>
          <a:p>
            <a:pPr algn="ctr">
              <a:lnSpc>
                <a:spcPts val="3300"/>
              </a:lnSpc>
            </a:pPr>
            <a:r>
              <a:rPr lang="en-US" sz="3300" b="1">
                <a:solidFill>
                  <a:srgbClr val="070C1F"/>
                </a:solidFill>
                <a:latin typeface="Open Sans Bold"/>
                <a:ea typeface="Open Sans Bold"/>
                <a:cs typeface="Open Sans Bold"/>
                <a:sym typeface="Open Sans Bold"/>
              </a:rPr>
              <a:t>Responsabilidades </a:t>
            </a:r>
          </a:p>
          <a:p>
            <a:pPr algn="ctr">
              <a:lnSpc>
                <a:spcPts val="3300"/>
              </a:lnSpc>
            </a:pPr>
            <a:r>
              <a:rPr lang="en-US" sz="3300" b="1">
                <a:solidFill>
                  <a:srgbClr val="070C1F"/>
                </a:solidFill>
                <a:latin typeface="Open Sans Bold"/>
                <a:ea typeface="Open Sans Bold"/>
                <a:cs typeface="Open Sans Bold"/>
                <a:sym typeface="Open Sans Bold"/>
              </a:rPr>
              <a:t>Públicas</a:t>
            </a:r>
          </a:p>
        </p:txBody>
      </p:sp>
      <p:sp>
        <p:nvSpPr>
          <p:cNvPr id="9" name="TextBox 9"/>
          <p:cNvSpPr txBox="1"/>
          <p:nvPr/>
        </p:nvSpPr>
        <p:spPr>
          <a:xfrm>
            <a:off x="13716001" y="3558248"/>
            <a:ext cx="3419300" cy="426655"/>
          </a:xfrm>
          <a:prstGeom prst="rect">
            <a:avLst/>
          </a:prstGeom>
        </p:spPr>
        <p:txBody>
          <a:bodyPr wrap="square" lIns="0" tIns="0" rIns="0" bIns="0" rtlCol="0" anchor="t">
            <a:spAutoFit/>
          </a:bodyPr>
          <a:lstStyle/>
          <a:p>
            <a:pPr algn="r">
              <a:lnSpc>
                <a:spcPts val="3300"/>
              </a:lnSpc>
            </a:pPr>
            <a:r>
              <a:rPr lang="en-US" sz="3300" b="1" dirty="0" err="1">
                <a:solidFill>
                  <a:srgbClr val="070C1F"/>
                </a:solidFill>
                <a:latin typeface="Open Sans Bold"/>
                <a:ea typeface="Open Sans Bold"/>
                <a:cs typeface="Open Sans Bold"/>
                <a:sym typeface="Open Sans Bold"/>
              </a:rPr>
              <a:t>Limites</a:t>
            </a: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Legais</a:t>
            </a:r>
            <a:endParaRPr lang="en-US" sz="3300" b="1" dirty="0">
              <a:solidFill>
                <a:srgbClr val="070C1F"/>
              </a:solidFill>
              <a:latin typeface="Open Sans Bold"/>
              <a:ea typeface="Open Sans Bold"/>
              <a:cs typeface="Open Sans Bold"/>
              <a:sym typeface="Open Sans Bold"/>
            </a:endParaRPr>
          </a:p>
        </p:txBody>
      </p:sp>
      <p:sp>
        <p:nvSpPr>
          <p:cNvPr id="10" name="Freeform 10"/>
          <p:cNvSpPr/>
          <p:nvPr/>
        </p:nvSpPr>
        <p:spPr>
          <a:xfrm>
            <a:off x="1985684" y="1531215"/>
            <a:ext cx="954810" cy="954810"/>
          </a:xfrm>
          <a:custGeom>
            <a:avLst/>
            <a:gdLst/>
            <a:ahLst/>
            <a:cxnLst/>
            <a:rect l="l" t="t" r="r" b="b"/>
            <a:pathLst>
              <a:path w="954810" h="954810">
                <a:moveTo>
                  <a:pt x="0" y="0"/>
                </a:moveTo>
                <a:lnTo>
                  <a:pt x="954809" y="0"/>
                </a:lnTo>
                <a:lnTo>
                  <a:pt x="954809" y="954810"/>
                </a:lnTo>
                <a:lnTo>
                  <a:pt x="0" y="9548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1" name="Freeform 11"/>
          <p:cNvSpPr/>
          <p:nvPr/>
        </p:nvSpPr>
        <p:spPr>
          <a:xfrm>
            <a:off x="8727682" y="3545861"/>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12" name="Freeform 12"/>
          <p:cNvSpPr/>
          <p:nvPr/>
        </p:nvSpPr>
        <p:spPr>
          <a:xfrm>
            <a:off x="15104340" y="2438759"/>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AutoShape 3"/>
          <p:cNvSpPr/>
          <p:nvPr/>
        </p:nvSpPr>
        <p:spPr>
          <a:xfrm flipH="1">
            <a:off x="5833745" y="1714500"/>
            <a:ext cx="0" cy="7215914"/>
          </a:xfrm>
          <a:prstGeom prst="line">
            <a:avLst/>
          </a:prstGeom>
          <a:ln w="38100" cap="flat">
            <a:solidFill>
              <a:srgbClr val="000000"/>
            </a:solidFill>
            <a:prstDash val="solid"/>
            <a:headEnd type="none" w="sm" len="sm"/>
            <a:tailEnd type="none" w="sm" len="sm"/>
          </a:ln>
        </p:spPr>
        <p:txBody>
          <a:bodyPr/>
          <a:lstStyle/>
          <a:p>
            <a:endParaRPr lang="pt-BR"/>
          </a:p>
        </p:txBody>
      </p:sp>
      <p:sp>
        <p:nvSpPr>
          <p:cNvPr id="4" name="Freeform 4"/>
          <p:cNvSpPr/>
          <p:nvPr/>
        </p:nvSpPr>
        <p:spPr>
          <a:xfrm>
            <a:off x="5356340" y="2066251"/>
            <a:ext cx="954810" cy="954810"/>
          </a:xfrm>
          <a:custGeom>
            <a:avLst/>
            <a:gdLst/>
            <a:ahLst/>
            <a:cxnLst/>
            <a:rect l="l" t="t" r="r" b="b"/>
            <a:pathLst>
              <a:path w="954810" h="954810">
                <a:moveTo>
                  <a:pt x="0" y="0"/>
                </a:moveTo>
                <a:lnTo>
                  <a:pt x="954810" y="0"/>
                </a:lnTo>
                <a:lnTo>
                  <a:pt x="954810" y="954810"/>
                </a:lnTo>
                <a:lnTo>
                  <a:pt x="0" y="9548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5" name="Freeform 5"/>
          <p:cNvSpPr/>
          <p:nvPr/>
        </p:nvSpPr>
        <p:spPr>
          <a:xfrm>
            <a:off x="5344061" y="4571720"/>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6" name="Freeform 6"/>
          <p:cNvSpPr/>
          <p:nvPr/>
        </p:nvSpPr>
        <p:spPr>
          <a:xfrm>
            <a:off x="5344061" y="6908493"/>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7" name="TextBox 7"/>
          <p:cNvSpPr txBox="1"/>
          <p:nvPr/>
        </p:nvSpPr>
        <p:spPr>
          <a:xfrm>
            <a:off x="6622848" y="2234873"/>
            <a:ext cx="8740423" cy="6781800"/>
          </a:xfrm>
          <a:prstGeom prst="rect">
            <a:avLst/>
          </a:prstGeom>
        </p:spPr>
        <p:txBody>
          <a:bodyPr wrap="square" lIns="0" tIns="0" rIns="0" bIns="0" rtlCol="0" anchor="t">
            <a:spAutoFit/>
          </a:bodyPr>
          <a:lstStyle/>
          <a:p>
            <a:pPr algn="l">
              <a:lnSpc>
                <a:spcPts val="3600"/>
              </a:lnSpc>
            </a:pPr>
            <a:r>
              <a:rPr lang="en-US" sz="3000" b="1" dirty="0" err="1">
                <a:solidFill>
                  <a:srgbClr val="070C1F"/>
                </a:solidFill>
                <a:latin typeface="Open Sans Bold"/>
                <a:ea typeface="Open Sans Bold"/>
                <a:cs typeface="Open Sans Bold"/>
                <a:sym typeface="Open Sans Bold"/>
              </a:rPr>
              <a:t>Igualdade</a:t>
            </a:r>
            <a:r>
              <a:rPr lang="en-US" sz="3000" b="1" dirty="0">
                <a:solidFill>
                  <a:srgbClr val="070C1F"/>
                </a:solidFill>
                <a:latin typeface="Open Sans Bold"/>
                <a:ea typeface="Open Sans Bold"/>
                <a:cs typeface="Open Sans Bold"/>
                <a:sym typeface="Open Sans Bold"/>
              </a:rPr>
              <a:t> Material</a:t>
            </a:r>
          </a:p>
          <a:p>
            <a:pPr algn="just">
              <a:lnSpc>
                <a:spcPts val="3000"/>
              </a:lnSpc>
            </a:pPr>
            <a:r>
              <a:rPr lang="en-US" sz="2500" i="1" dirty="0">
                <a:solidFill>
                  <a:srgbClr val="070C1F"/>
                </a:solidFill>
                <a:latin typeface="Open Sans Italics"/>
                <a:ea typeface="Open Sans Italics"/>
                <a:cs typeface="Open Sans Italics"/>
                <a:sym typeface="Open Sans Italics"/>
              </a:rPr>
              <a:t>A </a:t>
            </a:r>
            <a:r>
              <a:rPr lang="en-US" sz="2500" i="1" dirty="0" err="1">
                <a:solidFill>
                  <a:srgbClr val="070C1F"/>
                </a:solidFill>
                <a:latin typeface="Open Sans Italics"/>
                <a:ea typeface="Open Sans Italics"/>
                <a:cs typeface="Open Sans Italics"/>
                <a:sym typeface="Open Sans Italics"/>
              </a:rPr>
              <a:t>igualdade</a:t>
            </a:r>
            <a:r>
              <a:rPr lang="en-US" sz="2500" i="1" dirty="0">
                <a:solidFill>
                  <a:srgbClr val="070C1F"/>
                </a:solidFill>
                <a:latin typeface="Open Sans Italics"/>
                <a:ea typeface="Open Sans Italics"/>
                <a:cs typeface="Open Sans Italics"/>
                <a:sym typeface="Open Sans Italics"/>
              </a:rPr>
              <a:t> a que a </a:t>
            </a:r>
            <a:r>
              <a:rPr lang="en-US" sz="2500" i="1" dirty="0" err="1">
                <a:solidFill>
                  <a:srgbClr val="070C1F"/>
                </a:solidFill>
                <a:latin typeface="Open Sans Italics"/>
                <a:ea typeface="Open Sans Italics"/>
                <a:cs typeface="Open Sans Italics"/>
                <a:sym typeface="Open Sans Italics"/>
              </a:rPr>
              <a:t>Constituição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aspira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possui</a:t>
            </a:r>
            <a:r>
              <a:rPr lang="en-US" sz="2500" i="1" dirty="0">
                <a:solidFill>
                  <a:srgbClr val="070C1F"/>
                </a:solidFill>
                <a:latin typeface="Open Sans Italics"/>
                <a:ea typeface="Open Sans Italics"/>
                <a:cs typeface="Open Sans Italics"/>
                <a:sym typeface="Open Sans Italics"/>
              </a:rPr>
              <a:t> um </a:t>
            </a:r>
            <a:r>
              <a:rPr lang="en-US" sz="2500" i="1" dirty="0" err="1">
                <a:solidFill>
                  <a:srgbClr val="070C1F"/>
                </a:solidFill>
                <a:latin typeface="Open Sans Italics"/>
                <a:ea typeface="Open Sans Italics"/>
                <a:cs typeface="Open Sans Italics"/>
                <a:sym typeface="Open Sans Italics"/>
              </a:rPr>
              <a:t>viés</a:t>
            </a:r>
            <a:r>
              <a:rPr lang="en-US" sz="2500" i="1" dirty="0">
                <a:solidFill>
                  <a:srgbClr val="070C1F"/>
                </a:solidFill>
                <a:latin typeface="Open Sans Italics"/>
                <a:ea typeface="Open Sans Italics"/>
                <a:cs typeface="Open Sans Italics"/>
                <a:sym typeface="Open Sans Italics"/>
              </a:rPr>
              <a:t> material, </a:t>
            </a:r>
            <a:r>
              <a:rPr lang="en-US" sz="2500" i="1" dirty="0" err="1">
                <a:solidFill>
                  <a:srgbClr val="070C1F"/>
                </a:solidFill>
                <a:latin typeface="Open Sans Italics"/>
                <a:ea typeface="Open Sans Italics"/>
                <a:cs typeface="Open Sans Italics"/>
                <a:sym typeface="Open Sans Italics"/>
              </a:rPr>
              <a:t>compreendendo</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necessidade</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em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certos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casos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dispensar</a:t>
            </a:r>
            <a:r>
              <a:rPr lang="en-US" sz="2500" i="1" dirty="0">
                <a:solidFill>
                  <a:srgbClr val="070C1F"/>
                </a:solidFill>
                <a:latin typeface="Open Sans Italics"/>
                <a:ea typeface="Open Sans Italics"/>
                <a:cs typeface="Open Sans Italics"/>
                <a:sym typeface="Open Sans Italics"/>
              </a:rPr>
              <a:t> um </a:t>
            </a:r>
            <a:r>
              <a:rPr lang="en-US" sz="2500" i="1" dirty="0" err="1">
                <a:solidFill>
                  <a:srgbClr val="070C1F"/>
                </a:solidFill>
                <a:latin typeface="Open Sans Italics"/>
                <a:ea typeface="Open Sans Italics"/>
                <a:cs typeface="Open Sans Italics"/>
                <a:sym typeface="Open Sans Italics"/>
              </a:rPr>
              <a:t>tratamento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desigual</a:t>
            </a:r>
            <a:r>
              <a:rPr lang="en-US" sz="2500" i="1" dirty="0">
                <a:solidFill>
                  <a:srgbClr val="070C1F"/>
                </a:solidFill>
                <a:latin typeface="Open Sans Italics"/>
                <a:ea typeface="Open Sans Italics"/>
                <a:cs typeface="Open Sans Italics"/>
                <a:sym typeface="Open Sans Italics"/>
              </a:rPr>
              <a:t> entre </a:t>
            </a:r>
            <a:r>
              <a:rPr lang="en-US" sz="2500" i="1" dirty="0" err="1">
                <a:solidFill>
                  <a:srgbClr val="070C1F"/>
                </a:solidFill>
                <a:latin typeface="Open Sans Italics"/>
                <a:ea typeface="Open Sans Italics"/>
                <a:cs typeface="Open Sans Italics"/>
                <a:sym typeface="Open Sans Italics"/>
              </a:rPr>
              <a: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indivíduos</a:t>
            </a:r>
            <a:r>
              <a:rPr lang="en-US" sz="2500" i="1" dirty="0">
                <a:solidFill>
                  <a:srgbClr val="070C1F"/>
                </a:solidFill>
                <a:latin typeface="Open Sans Italics"/>
                <a:ea typeface="Open Sans Italics"/>
                <a:cs typeface="Open Sans Italics"/>
                <a:sym typeface="Open Sans Italics"/>
              </a:rPr>
              <a:t> para </a:t>
            </a:r>
            <a:r>
              <a:rPr lang="en-US" sz="2500" i="1" dirty="0" err="1">
                <a:solidFill>
                  <a:srgbClr val="070C1F"/>
                </a:solidFill>
                <a:latin typeface="Open Sans Italics"/>
                <a:ea typeface="Open Sans Italics"/>
                <a:cs typeface="Open Sans Italics"/>
                <a:sym typeface="Open Sans Italics"/>
              </a:rPr>
              <a:t>alcançar</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igualdade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efetiva</a:t>
            </a:r>
            <a:r>
              <a:rPr lang="en-US" sz="2500" i="1" dirty="0">
                <a:solidFill>
                  <a:srgbClr val="070C1F"/>
                </a:solidFill>
                <a:latin typeface="Open Sans Italics"/>
                <a:ea typeface="Open Sans Italics"/>
                <a:cs typeface="Open Sans Italics"/>
                <a:sym typeface="Open Sans Italics"/>
              </a:rPr>
              <a:t>.</a:t>
            </a:r>
          </a:p>
          <a:p>
            <a:pPr algn="l">
              <a:lnSpc>
                <a:spcPts val="3600"/>
              </a:lnSpc>
            </a:pPr>
            <a:endParaRPr lang="en-US" sz="2500" i="1" dirty="0">
              <a:solidFill>
                <a:srgbClr val="070C1F"/>
              </a:solidFill>
              <a:latin typeface="Open Sans Italics"/>
              <a:ea typeface="Open Sans Italics"/>
              <a:cs typeface="Open Sans Italics"/>
              <a:sym typeface="Open Sans Italics"/>
            </a:endParaRPr>
          </a:p>
          <a:p>
            <a:pPr algn="l">
              <a:lnSpc>
                <a:spcPts val="3600"/>
              </a:lnSpc>
            </a:pPr>
            <a:r>
              <a:rPr lang="en-US" sz="3000" b="1" dirty="0" err="1">
                <a:solidFill>
                  <a:srgbClr val="070C1F"/>
                </a:solidFill>
                <a:latin typeface="Open Sans Bold"/>
                <a:ea typeface="Open Sans Bold"/>
                <a:cs typeface="Open Sans Bold"/>
                <a:sym typeface="Open Sans Bold"/>
              </a:rPr>
              <a:t>Dignidade</a:t>
            </a:r>
            <a:r>
              <a:rPr lang="en-US" sz="3000" b="1" dirty="0">
                <a:solidFill>
                  <a:srgbClr val="070C1F"/>
                </a:solidFill>
                <a:latin typeface="Open Sans Bold"/>
                <a:ea typeface="Open Sans Bold"/>
                <a:cs typeface="Open Sans Bold"/>
                <a:sym typeface="Open Sans Bold"/>
              </a:rPr>
              <a:t> da Pessoa Humana</a:t>
            </a:r>
          </a:p>
          <a:p>
            <a:pPr algn="just">
              <a:lnSpc>
                <a:spcPts val="3000"/>
              </a:lnSpc>
            </a:pPr>
            <a:r>
              <a:rPr lang="en-US" sz="2500" i="1" dirty="0">
                <a:solidFill>
                  <a:srgbClr val="070C1F"/>
                </a:solidFill>
                <a:latin typeface="Open Sans Italics"/>
                <a:ea typeface="Open Sans Italics"/>
                <a:cs typeface="Open Sans Italics"/>
                <a:sym typeface="Open Sans Italics"/>
              </a:rPr>
              <a:t>As </a:t>
            </a:r>
            <a:r>
              <a:rPr lang="en-US" sz="2500" i="1" dirty="0" err="1">
                <a:solidFill>
                  <a:srgbClr val="070C1F"/>
                </a:solidFill>
                <a:latin typeface="Open Sans Italics"/>
                <a:ea typeface="Open Sans Italics"/>
                <a:cs typeface="Open Sans Italics"/>
                <a:sym typeface="Open Sans Italics"/>
              </a:rPr>
              <a:t>ações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afirmativas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estão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alinhadas</a:t>
            </a:r>
            <a:r>
              <a:rPr lang="en-US" sz="2500" i="1" dirty="0">
                <a:solidFill>
                  <a:srgbClr val="070C1F"/>
                </a:solidFill>
                <a:latin typeface="Open Sans Italics"/>
                <a:ea typeface="Open Sans Italics"/>
                <a:cs typeface="Open Sans Italics"/>
                <a:sym typeface="Open Sans Italics"/>
              </a:rPr>
              <a:t> com o </a:t>
            </a:r>
            <a:r>
              <a:rPr lang="en-US" sz="2500" i="1" dirty="0" err="1">
                <a:solidFill>
                  <a:srgbClr val="070C1F"/>
                </a:solidFill>
                <a:latin typeface="Open Sans Italics"/>
                <a:ea typeface="Open Sans Italics"/>
                <a:cs typeface="Open Sans Italics"/>
                <a:sym typeface="Open Sans Italics"/>
              </a:rPr>
              <a:t>princípio</a:t>
            </a:r>
            <a:r>
              <a:rPr lang="en-US" sz="2500" i="1" dirty="0">
                <a:solidFill>
                  <a:srgbClr val="070C1F"/>
                </a:solidFill>
                <a:latin typeface="Open Sans Italics"/>
                <a:ea typeface="Open Sans Italics"/>
                <a:cs typeface="Open Sans Italics"/>
                <a:sym typeface="Open Sans Italics"/>
              </a:rPr>
              <a:t> da </a:t>
            </a:r>
            <a:r>
              <a:rPr lang="en-US" sz="2500" i="1" dirty="0" err="1">
                <a:solidFill>
                  <a:srgbClr val="070C1F"/>
                </a:solidFill>
                <a:latin typeface="Open Sans Italics"/>
                <a:ea typeface="Open Sans Italics"/>
                <a:cs typeface="Open Sans Italics"/>
                <a:sym typeface="Open Sans Italics"/>
              </a:rPr>
              <a:t>dignidade</a:t>
            </a:r>
            <a:r>
              <a:rPr lang="en-US" sz="2500" i="1" dirty="0">
                <a:solidFill>
                  <a:srgbClr val="070C1F"/>
                </a:solidFill>
                <a:latin typeface="Open Sans Italics"/>
                <a:ea typeface="Open Sans Italics"/>
                <a:cs typeface="Open Sans Italics"/>
                <a:sym typeface="Open Sans Italics"/>
              </a:rPr>
              <a:t> da </a:t>
            </a:r>
            <a:r>
              <a:rPr lang="en-US" sz="2500" i="1" dirty="0" err="1">
                <a:solidFill>
                  <a:srgbClr val="070C1F"/>
                </a:solidFill>
                <a:latin typeface="Open Sans Italics"/>
                <a:ea typeface="Open Sans Italics"/>
                <a:cs typeface="Open Sans Italics"/>
                <a:sym typeface="Open Sans Italics"/>
              </a:rPr>
              <a:t>pessoa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humana</a:t>
            </a:r>
            <a:r>
              <a:rPr lang="en-US" sz="2500" i="1" dirty="0">
                <a:solidFill>
                  <a:srgbClr val="070C1F"/>
                </a:solidFill>
                <a:latin typeface="Open Sans Italics"/>
                <a:ea typeface="Open Sans Italics"/>
                <a:cs typeface="Open Sans Italics"/>
                <a:sym typeface="Open Sans Italics"/>
              </a:rPr>
              <a:t>, que é um valor central da </a:t>
            </a:r>
            <a:r>
              <a:rPr lang="en-US" sz="2500" i="1" dirty="0" err="1">
                <a:solidFill>
                  <a:srgbClr val="070C1F"/>
                </a:solidFill>
                <a:latin typeface="Open Sans Italics"/>
                <a:ea typeface="Open Sans Italics"/>
                <a:cs typeface="Open Sans Italics"/>
                <a:sym typeface="Open Sans Italics"/>
              </a:rPr>
              <a:t>ordem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jurídica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vigente</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deve</a:t>
            </a:r>
            <a:r>
              <a:rPr lang="en-US" sz="2500" i="1" dirty="0">
                <a:solidFill>
                  <a:srgbClr val="070C1F"/>
                </a:solidFill>
                <a:latin typeface="Open Sans Italics"/>
                <a:ea typeface="Open Sans Italics"/>
                <a:cs typeface="Open Sans Italics"/>
                <a:sym typeface="Open Sans Italics"/>
              </a:rPr>
              <a:t> ser </a:t>
            </a:r>
            <a:r>
              <a:rPr lang="en-US" sz="2500" i="1" dirty="0" err="1">
                <a:solidFill>
                  <a:srgbClr val="070C1F"/>
                </a:solidFill>
                <a:latin typeface="Open Sans Italics"/>
                <a:ea typeface="Open Sans Italics"/>
                <a:cs typeface="Open Sans Italics"/>
                <a:sym typeface="Open Sans Italics"/>
              </a:rPr>
              <a:t>observado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não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apenas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pelo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poder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público</a:t>
            </a:r>
            <a:r>
              <a:rPr lang="en-US" sz="2500" i="1" dirty="0">
                <a:solidFill>
                  <a:srgbClr val="070C1F"/>
                </a:solidFill>
                <a:latin typeface="Open Sans Italics"/>
                <a:ea typeface="Open Sans Italics"/>
                <a:cs typeface="Open Sans Italics"/>
                <a:sym typeface="Open Sans Italics"/>
              </a:rPr>
              <a:t>, mas </a:t>
            </a:r>
            <a:r>
              <a:rPr lang="en-US" sz="2500" i="1" dirty="0" err="1">
                <a:solidFill>
                  <a:srgbClr val="070C1F"/>
                </a:solidFill>
                <a:latin typeface="Open Sans Italics"/>
                <a:ea typeface="Open Sans Italics"/>
                <a:cs typeface="Open Sans Italics"/>
                <a:sym typeface="Open Sans Italics"/>
              </a:rPr>
              <a:t>também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pelos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particulares</a:t>
            </a:r>
            <a:r>
              <a:rPr lang="en-US" sz="2500" i="1" dirty="0">
                <a:solidFill>
                  <a:srgbClr val="070C1F"/>
                </a:solidFill>
                <a:latin typeface="Open Sans Italics"/>
                <a:ea typeface="Open Sans Italics"/>
                <a:cs typeface="Open Sans Italics"/>
                <a:sym typeface="Open Sans Italics"/>
              </a:rPr>
              <a:t>.</a:t>
            </a:r>
          </a:p>
          <a:p>
            <a:pPr algn="l">
              <a:lnSpc>
                <a:spcPts val="3000"/>
              </a:lnSpc>
            </a:pPr>
            <a:endParaRPr lang="en-US" sz="2500" i="1" dirty="0">
              <a:solidFill>
                <a:srgbClr val="070C1F"/>
              </a:solidFill>
              <a:latin typeface="Open Sans Italics"/>
              <a:ea typeface="Open Sans Italics"/>
              <a:cs typeface="Open Sans Italics"/>
              <a:sym typeface="Open Sans Italics"/>
            </a:endParaRPr>
          </a:p>
          <a:p>
            <a:pPr algn="l">
              <a:lnSpc>
                <a:spcPts val="3600"/>
              </a:lnSpc>
            </a:pPr>
            <a:r>
              <a:rPr lang="en-US" sz="3000" b="1" dirty="0" err="1">
                <a:solidFill>
                  <a:srgbClr val="070C1F"/>
                </a:solidFill>
                <a:latin typeface="Open Sans Bold"/>
                <a:ea typeface="Open Sans Bold"/>
                <a:cs typeface="Open Sans Bold"/>
                <a:sym typeface="Open Sans Bold"/>
              </a:rPr>
              <a:t>Responsabilidade</a:t>
            </a:r>
            <a:r>
              <a:rPr lang="en-US" sz="3000" b="1" dirty="0">
                <a:solidFill>
                  <a:srgbClr val="070C1F"/>
                </a:solidFill>
                <a:latin typeface="Open Sans Bold"/>
                <a:ea typeface="Open Sans Bold"/>
                <a:cs typeface="Open Sans Bold"/>
                <a:sym typeface="Open Sans Bold"/>
              </a:rPr>
              <a:t> </a:t>
            </a:r>
            <a:r>
              <a:rPr lang="en-US" sz="3000" b="1" dirty="0" err="1">
                <a:solidFill>
                  <a:srgbClr val="070C1F"/>
                </a:solidFill>
                <a:latin typeface="Open Sans Bold"/>
                <a:ea typeface="Open Sans Bold"/>
                <a:cs typeface="Open Sans Bold"/>
                <a:sym typeface="Open Sans Bold"/>
              </a:rPr>
              <a:t>Compatilhada</a:t>
            </a:r>
            <a:endParaRPr lang="en-US" sz="3000" b="1" dirty="0">
              <a:solidFill>
                <a:srgbClr val="070C1F"/>
              </a:solidFill>
              <a:latin typeface="Open Sans Bold"/>
              <a:ea typeface="Open Sans Bold"/>
              <a:cs typeface="Open Sans Bold"/>
              <a:sym typeface="Open Sans Bold"/>
            </a:endParaRPr>
          </a:p>
          <a:p>
            <a:pPr algn="just">
              <a:lnSpc>
                <a:spcPts val="3000"/>
              </a:lnSpc>
            </a:pPr>
            <a:r>
              <a:rPr lang="en-US" sz="2500" i="1" dirty="0">
                <a:solidFill>
                  <a:srgbClr val="070C1F"/>
                </a:solidFill>
                <a:latin typeface="Open Sans Italics"/>
                <a:ea typeface="Open Sans Italics"/>
                <a:cs typeface="Open Sans Italics"/>
                <a:sym typeface="Open Sans Italics"/>
              </a:rPr>
              <a:t>A </a:t>
            </a:r>
            <a:r>
              <a:rPr lang="en-US" sz="2500" i="1" dirty="0" err="1">
                <a:solidFill>
                  <a:srgbClr val="070C1F"/>
                </a:solidFill>
                <a:latin typeface="Open Sans Italics"/>
                <a:ea typeface="Open Sans Italics"/>
                <a:cs typeface="Open Sans Italics"/>
                <a:sym typeface="Open Sans Italics"/>
              </a:rPr>
              <a:t>promoção</a:t>
            </a:r>
            <a:r>
              <a:rPr lang="en-US" sz="2500" i="1" dirty="0">
                <a:solidFill>
                  <a:srgbClr val="070C1F"/>
                </a:solidFill>
                <a:latin typeface="Open Sans Italics"/>
                <a:ea typeface="Open Sans Italics"/>
                <a:cs typeface="Open Sans Italics"/>
                <a:sym typeface="Open Sans Italics"/>
              </a:rPr>
              <a:t> da </a:t>
            </a:r>
            <a:r>
              <a:rPr lang="en-US" sz="2500" i="1" dirty="0" err="1">
                <a:solidFill>
                  <a:srgbClr val="070C1F"/>
                </a:solidFill>
                <a:latin typeface="Open Sans Italics"/>
                <a:ea typeface="Open Sans Italics"/>
                <a:cs typeface="Open Sans Italics"/>
                <a:sym typeface="Open Sans Italics"/>
              </a:rPr>
              <a:t>igualdade</a:t>
            </a:r>
            <a:r>
              <a:rPr lang="en-US" sz="2500" i="1" dirty="0">
                <a:solidFill>
                  <a:srgbClr val="070C1F"/>
                </a:solidFill>
                <a:latin typeface="Open Sans Italics"/>
                <a:ea typeface="Open Sans Italics"/>
                <a:cs typeface="Open Sans Italics"/>
                <a:sym typeface="Open Sans Italics"/>
              </a:rPr>
              <a:t> e a </a:t>
            </a:r>
            <a:r>
              <a:rPr lang="en-US" sz="2500" i="1" dirty="0" err="1">
                <a:solidFill>
                  <a:srgbClr val="070C1F"/>
                </a:solidFill>
                <a:latin typeface="Open Sans Italics"/>
                <a:ea typeface="Open Sans Italics"/>
                <a:cs typeface="Open Sans Italics"/>
                <a:sym typeface="Open Sans Italics"/>
              </a:rPr>
              <a:t>erradicação</a:t>
            </a:r>
            <a:r>
              <a:rPr lang="en-US" sz="2500" i="1" dirty="0">
                <a:solidFill>
                  <a:srgbClr val="070C1F"/>
                </a:solidFill>
                <a:latin typeface="Open Sans Italics"/>
                <a:ea typeface="Open Sans Italics"/>
                <a:cs typeface="Open Sans Italics"/>
                <a:sym typeface="Open Sans Italics"/>
              </a:rPr>
              <a:t> da </a:t>
            </a:r>
            <a:r>
              <a:rPr lang="en-US" sz="2500" i="1" dirty="0" err="1">
                <a:solidFill>
                  <a:srgbClr val="070C1F"/>
                </a:solidFill>
                <a:latin typeface="Open Sans Italics"/>
                <a:ea typeface="Open Sans Italics"/>
                <a:cs typeface="Open Sans Italics"/>
                <a:sym typeface="Open Sans Italics"/>
              </a:rPr>
              <a:t>pobreza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não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são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deveres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exclusivos</a:t>
            </a:r>
            <a:r>
              <a:rPr lang="en-US" sz="2500" i="1" dirty="0">
                <a:solidFill>
                  <a:srgbClr val="070C1F"/>
                </a:solidFill>
                <a:latin typeface="Open Sans Italics"/>
                <a:ea typeface="Open Sans Italics"/>
                <a:cs typeface="Open Sans Italics"/>
                <a:sym typeface="Open Sans Italics"/>
              </a:rPr>
              <a:t> do Estado, mas </a:t>
            </a:r>
            <a:r>
              <a:rPr lang="en-US" sz="2500" i="1" dirty="0" err="1">
                <a:solidFill>
                  <a:srgbClr val="070C1F"/>
                </a:solidFill>
                <a:latin typeface="Open Sans Italics"/>
                <a:ea typeface="Open Sans Italics"/>
                <a:cs typeface="Open Sans Italics"/>
                <a:sym typeface="Open Sans Italics"/>
              </a:rPr>
              <a:t>responsabilidade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compartilhada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por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toda</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sociedade</a:t>
            </a:r>
            <a:r>
              <a:rPr lang="en-US" sz="2500" i="1" dirty="0">
                <a:solidFill>
                  <a:srgbClr val="070C1F"/>
                </a:solidFill>
                <a:latin typeface="Open Sans Italics"/>
                <a:ea typeface="Open Sans Italics"/>
                <a:cs typeface="Open Sans Italics"/>
                <a:sym typeface="Open Sans Italics"/>
              </a:rPr>
              <a:t>, inclusive </a:t>
            </a:r>
            <a:r>
              <a:rPr lang="en-US" sz="2500" i="1" dirty="0" err="1">
                <a:solidFill>
                  <a:srgbClr val="070C1F"/>
                </a:solidFill>
                <a:latin typeface="Open Sans Italics"/>
                <a:ea typeface="Open Sans Italics"/>
                <a:cs typeface="Open Sans Italics"/>
                <a:sym typeface="Open Sans Italics"/>
              </a:rPr>
              <a:t>pelos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particulares</a:t>
            </a:r>
            <a:r>
              <a:rPr lang="en-US" sz="2500" i="1" dirty="0">
                <a:solidFill>
                  <a:srgbClr val="070C1F"/>
                </a:solidFill>
                <a:latin typeface="Open Sans Italics"/>
                <a:ea typeface="Open Sans Italics"/>
                <a:cs typeface="Open Sans Italics"/>
                <a:sym typeface="Open Sans Italics"/>
              </a:rPr>
              <a:t> que </a:t>
            </a:r>
            <a:r>
              <a:rPr lang="en-US" sz="2500" i="1" dirty="0" err="1">
                <a:solidFill>
                  <a:srgbClr val="070C1F"/>
                </a:solidFill>
                <a:latin typeface="Open Sans Italics"/>
                <a:ea typeface="Open Sans Italics"/>
                <a:cs typeface="Open Sans Italics"/>
                <a:sym typeface="Open Sans Italics"/>
              </a:rPr>
              <a:t>pretendem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contratar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como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poder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público</a:t>
            </a:r>
            <a:r>
              <a:rPr lang="en-US" sz="2500" i="1" dirty="0">
                <a:solidFill>
                  <a:srgbClr val="070C1F"/>
                </a:solidFill>
                <a:latin typeface="Open Sans Italics"/>
                <a:ea typeface="Open Sans Italics"/>
                <a:cs typeface="Open Sans Italics"/>
                <a:sym typeface="Open Sans Italics"/>
              </a:rPr>
              <a:t>.</a:t>
            </a:r>
          </a:p>
        </p:txBody>
      </p:sp>
      <p:sp>
        <p:nvSpPr>
          <p:cNvPr id="8" name="Freeform 8"/>
          <p:cNvSpPr/>
          <p:nvPr/>
        </p:nvSpPr>
        <p:spPr>
          <a:xfrm>
            <a:off x="0" y="718801"/>
            <a:ext cx="4967262" cy="7393135"/>
          </a:xfrm>
          <a:custGeom>
            <a:avLst/>
            <a:gdLst/>
            <a:ahLst/>
            <a:cxnLst/>
            <a:rect l="l" t="t" r="r" b="b"/>
            <a:pathLst>
              <a:path w="4967262" h="7393135">
                <a:moveTo>
                  <a:pt x="0" y="0"/>
                </a:moveTo>
                <a:lnTo>
                  <a:pt x="4967262" y="0"/>
                </a:lnTo>
                <a:lnTo>
                  <a:pt x="4967262" y="7393134"/>
                </a:lnTo>
                <a:lnTo>
                  <a:pt x="0" y="7393134"/>
                </a:lnTo>
                <a:lnTo>
                  <a:pt x="0" y="0"/>
                </a:lnTo>
                <a:close/>
              </a:path>
            </a:pathLst>
          </a:custGeom>
          <a:blipFill>
            <a:blip r:embed="rId10"/>
            <a:stretch>
              <a:fillRect/>
            </a:stretch>
          </a:blipFill>
        </p:spPr>
        <p:txBody>
          <a:bodyPr/>
          <a:lstStyle/>
          <a:p>
            <a:endParaRPr lang="pt-BR"/>
          </a:p>
        </p:txBody>
      </p:sp>
      <p:sp>
        <p:nvSpPr>
          <p:cNvPr id="9" name="TextBox 9"/>
          <p:cNvSpPr txBox="1"/>
          <p:nvPr/>
        </p:nvSpPr>
        <p:spPr>
          <a:xfrm>
            <a:off x="6145444" y="400050"/>
            <a:ext cx="9217828" cy="1247775"/>
          </a:xfrm>
          <a:prstGeom prst="rect">
            <a:avLst/>
          </a:prstGeom>
        </p:spPr>
        <p:txBody>
          <a:bodyPr lIns="0" tIns="0" rIns="0" bIns="0" rtlCol="0" anchor="t">
            <a:spAutoFit/>
          </a:bodyPr>
          <a:lstStyle/>
          <a:p>
            <a:pPr algn="ctr">
              <a:lnSpc>
                <a:spcPts val="4949"/>
              </a:lnSpc>
            </a:pPr>
            <a:r>
              <a:rPr lang="en-US" sz="4499" b="1">
                <a:solidFill>
                  <a:srgbClr val="070C1F"/>
                </a:solidFill>
                <a:latin typeface="Open Sans Bold"/>
                <a:ea typeface="Open Sans Bold"/>
                <a:cs typeface="Open Sans Bold"/>
                <a:sym typeface="Open Sans Bold"/>
              </a:rPr>
              <a:t>Argumentos a Favor das</a:t>
            </a:r>
          </a:p>
          <a:p>
            <a:pPr algn="ctr">
              <a:lnSpc>
                <a:spcPts val="4949"/>
              </a:lnSpc>
            </a:pPr>
            <a:r>
              <a:rPr lang="en-US" sz="4499" b="1">
                <a:solidFill>
                  <a:srgbClr val="070C1F"/>
                </a:solidFill>
                <a:latin typeface="Open Sans Bold"/>
                <a:ea typeface="Open Sans Bold"/>
                <a:cs typeface="Open Sans Bold"/>
                <a:sym typeface="Open Sans Bold"/>
              </a:rPr>
              <a:t>Ações Afirmativas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636544" y="2499303"/>
            <a:ext cx="4217951" cy="3516716"/>
          </a:xfrm>
          <a:custGeom>
            <a:avLst/>
            <a:gdLst/>
            <a:ahLst/>
            <a:cxnLst/>
            <a:rect l="l" t="t" r="r" b="b"/>
            <a:pathLst>
              <a:path w="4217951" h="3516716">
                <a:moveTo>
                  <a:pt x="0" y="0"/>
                </a:moveTo>
                <a:lnTo>
                  <a:pt x="4217951" y="0"/>
                </a:lnTo>
                <a:lnTo>
                  <a:pt x="4217951" y="3516716"/>
                </a:lnTo>
                <a:lnTo>
                  <a:pt x="0" y="3516716"/>
                </a:lnTo>
                <a:lnTo>
                  <a:pt x="0" y="0"/>
                </a:lnTo>
                <a:close/>
              </a:path>
            </a:pathLst>
          </a:custGeom>
          <a:blipFill>
            <a:blip r:embed="rId4"/>
            <a:stretch>
              <a:fillRect/>
            </a:stretch>
          </a:blipFill>
        </p:spPr>
        <p:txBody>
          <a:bodyPr/>
          <a:lstStyle/>
          <a:p>
            <a:endParaRPr lang="pt-BR"/>
          </a:p>
        </p:txBody>
      </p:sp>
      <p:sp>
        <p:nvSpPr>
          <p:cNvPr id="4" name="TextBox 4"/>
          <p:cNvSpPr txBox="1"/>
          <p:nvPr/>
        </p:nvSpPr>
        <p:spPr>
          <a:xfrm>
            <a:off x="5258046" y="4545416"/>
            <a:ext cx="10656657" cy="2286000"/>
          </a:xfrm>
          <a:prstGeom prst="rect">
            <a:avLst/>
          </a:prstGeom>
        </p:spPr>
        <p:txBody>
          <a:bodyPr lIns="0" tIns="0" rIns="0" bIns="0" rtlCol="0" anchor="t">
            <a:spAutoFit/>
          </a:bodyPr>
          <a:lstStyle/>
          <a:p>
            <a:pPr algn="just">
              <a:lnSpc>
                <a:spcPts val="3600"/>
              </a:lnSpc>
            </a:pPr>
            <a:r>
              <a:rPr lang="en-US" sz="3000" dirty="0">
                <a:solidFill>
                  <a:srgbClr val="070C1F"/>
                </a:solidFill>
                <a:latin typeface="Open Sans"/>
                <a:ea typeface="Open Sans"/>
                <a:cs typeface="Open Sans"/>
                <a:sym typeface="Open Sans"/>
              </a:rPr>
              <a:t>A </a:t>
            </a:r>
            <a:r>
              <a:rPr lang="en-US" sz="3000" dirty="0" err="1">
                <a:solidFill>
                  <a:srgbClr val="070C1F"/>
                </a:solidFill>
                <a:latin typeface="Open Sans"/>
                <a:ea typeface="Open Sans"/>
                <a:cs typeface="Open Sans"/>
                <a:sym typeface="Open Sans"/>
              </a:rPr>
              <a:t>fim</a:t>
            </a:r>
            <a:r>
              <a:rPr lang="en-US" sz="3000" dirty="0">
                <a:solidFill>
                  <a:srgbClr val="070C1F"/>
                </a:solidFill>
                <a:latin typeface="Open Sans"/>
                <a:ea typeface="Open Sans"/>
                <a:cs typeface="Open Sans"/>
                <a:sym typeface="Open Sans"/>
              </a:rPr>
              <a:t> de que se concretize a </a:t>
            </a:r>
            <a:r>
              <a:rPr lang="en-US" sz="3000" dirty="0" err="1">
                <a:solidFill>
                  <a:srgbClr val="070C1F"/>
                </a:solidFill>
                <a:latin typeface="Open Sans"/>
                <a:ea typeface="Open Sans"/>
                <a:cs typeface="Open Sans"/>
                <a:sym typeface="Open Sans"/>
              </a:rPr>
              <a:t>sustentabilidade</a:t>
            </a:r>
            <a:r>
              <a:rPr lang="en-US" sz="3000" dirty="0">
                <a:solidFill>
                  <a:srgbClr val="070C1F"/>
                </a:solidFill>
                <a:latin typeface="Open Sans"/>
                <a:ea typeface="Open Sans"/>
                <a:cs typeface="Open Sans"/>
                <a:sym typeface="Open Sans"/>
              </a:rPr>
              <a:t> social, é </a:t>
            </a:r>
            <a:r>
              <a:rPr lang="en-US" sz="3000" dirty="0" err="1">
                <a:solidFill>
                  <a:srgbClr val="070C1F"/>
                </a:solidFill>
                <a:latin typeface="Open Sans"/>
                <a:ea typeface="Open Sans"/>
                <a:cs typeface="Open Sans"/>
                <a:sym typeface="Open Sans"/>
              </a:rPr>
              <a:t>indispensável</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ultrapassar</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alguns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paradigmas</a:t>
            </a:r>
            <a:r>
              <a:rPr lang="en-US" sz="3000" dirty="0">
                <a:solidFill>
                  <a:srgbClr val="070C1F"/>
                </a:solidFill>
                <a:latin typeface="Open Sans"/>
                <a:ea typeface="Open Sans"/>
                <a:cs typeface="Open Sans"/>
                <a:sym typeface="Open Sans"/>
              </a:rPr>
              <a:t> do Estado e </a:t>
            </a:r>
            <a:r>
              <a:rPr lang="en-US" sz="3000" dirty="0" err="1">
                <a:solidFill>
                  <a:srgbClr val="070C1F"/>
                </a:solidFill>
                <a:latin typeface="Open Sans"/>
                <a:ea typeface="Open Sans"/>
                <a:cs typeface="Open Sans"/>
                <a:sym typeface="Open Sans"/>
              </a:rPr>
              <a:t>algumas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crenças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limitantes</a:t>
            </a:r>
            <a:r>
              <a:rPr lang="en-US" sz="3000" dirty="0">
                <a:solidFill>
                  <a:srgbClr val="070C1F"/>
                </a:solidFill>
                <a:latin typeface="Open Sans"/>
                <a:ea typeface="Open Sans"/>
                <a:cs typeface="Open Sans"/>
                <a:sym typeface="Open Sans"/>
              </a:rPr>
              <a:t> da </a:t>
            </a:r>
            <a:r>
              <a:rPr lang="en-US" sz="3000" dirty="0" err="1">
                <a:solidFill>
                  <a:srgbClr val="070C1F"/>
                </a:solidFill>
                <a:latin typeface="Open Sans"/>
                <a:ea typeface="Open Sans"/>
                <a:cs typeface="Open Sans"/>
                <a:sym typeface="Open Sans"/>
              </a:rPr>
              <a:t>sociedade</a:t>
            </a:r>
            <a:r>
              <a:rPr lang="en-US" sz="3000" dirty="0">
                <a:solidFill>
                  <a:srgbClr val="070C1F"/>
                </a:solidFill>
                <a:latin typeface="Open Sans"/>
                <a:ea typeface="Open Sans"/>
                <a:cs typeface="Open Sans"/>
                <a:sym typeface="Open Sans"/>
              </a:rPr>
              <a:t> que </a:t>
            </a:r>
            <a:r>
              <a:rPr lang="en-US" sz="3000" dirty="0" err="1">
                <a:solidFill>
                  <a:srgbClr val="070C1F"/>
                </a:solidFill>
                <a:latin typeface="Open Sans"/>
                <a:ea typeface="Open Sans"/>
                <a:cs typeface="Open Sans"/>
                <a:sym typeface="Open Sans"/>
              </a:rPr>
              <a:t>norteiam</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aplicação</a:t>
            </a:r>
            <a:r>
              <a:rPr lang="en-US" sz="3000" dirty="0">
                <a:solidFill>
                  <a:srgbClr val="070C1F"/>
                </a:solidFill>
                <a:latin typeface="Open Sans"/>
                <a:ea typeface="Open Sans"/>
                <a:cs typeface="Open Sans"/>
                <a:sym typeface="Open Sans"/>
              </a:rPr>
              <a:t> das </a:t>
            </a:r>
            <a:r>
              <a:rPr lang="en-US" sz="3000" dirty="0" err="1">
                <a:solidFill>
                  <a:srgbClr val="070C1F"/>
                </a:solidFill>
                <a:latin typeface="Open Sans"/>
                <a:ea typeface="Open Sans"/>
                <a:cs typeface="Open Sans"/>
                <a:sym typeface="Open Sans"/>
              </a:rPr>
              <a:t>ações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afirmativas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nas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contratações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públicas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brasileiras</a:t>
            </a:r>
            <a:r>
              <a:rPr lang="en-US" sz="3000" dirty="0">
                <a:solidFill>
                  <a:srgbClr val="070C1F"/>
                </a:solidFill>
                <a:latin typeface="Open Sans"/>
                <a:ea typeface="Open Sans"/>
                <a:cs typeface="Open Sans"/>
                <a:sym typeface="Open Sans"/>
              </a:rPr>
              <a:t>.</a:t>
            </a:r>
          </a:p>
        </p:txBody>
      </p:sp>
      <p:sp>
        <p:nvSpPr>
          <p:cNvPr id="5" name="TextBox 5"/>
          <p:cNvSpPr txBox="1"/>
          <p:nvPr/>
        </p:nvSpPr>
        <p:spPr>
          <a:xfrm>
            <a:off x="5258046" y="2546928"/>
            <a:ext cx="12524677" cy="142671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Aparentes entraves às Ações Afirmativas no Processo Licitatório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3197555" y="1252685"/>
            <a:ext cx="12042445" cy="752475"/>
          </a:xfrm>
          <a:prstGeom prst="rect">
            <a:avLst/>
          </a:prstGeom>
        </p:spPr>
        <p:txBody>
          <a:bodyPr wrap="square" lIns="0" tIns="0" rIns="0" bIns="0" rtlCol="0" anchor="t">
            <a:spAutoFit/>
          </a:bodyPr>
          <a:lstStyle/>
          <a:p>
            <a:pPr algn="ctr">
              <a:lnSpc>
                <a:spcPts val="5999"/>
              </a:lnSpc>
              <a:spcBef>
                <a:spcPct val="0"/>
              </a:spcBef>
            </a:pPr>
            <a:r>
              <a:rPr lang="en-US" sz="4999" b="1" dirty="0" err="1">
                <a:solidFill>
                  <a:srgbClr val="070C1F"/>
                </a:solidFill>
                <a:latin typeface="Open Sans Bold"/>
                <a:ea typeface="Open Sans Bold"/>
                <a:cs typeface="Open Sans Bold"/>
                <a:sym typeface="Open Sans Bold"/>
              </a:rPr>
              <a:t>Preconceito</a:t>
            </a:r>
            <a:r>
              <a:rPr lang="en-US" sz="4999" b="1" dirty="0">
                <a:solidFill>
                  <a:srgbClr val="070C1F"/>
                </a:solidFill>
                <a:latin typeface="Open Sans Bold"/>
                <a:ea typeface="Open Sans Bold"/>
                <a:cs typeface="Open Sans Bold"/>
                <a:sym typeface="Open Sans Bold"/>
              </a:rPr>
              <a:t> contra </a:t>
            </a:r>
            <a:r>
              <a:rPr lang="en-US" sz="4999" b="1" dirty="0" err="1">
                <a:solidFill>
                  <a:srgbClr val="070C1F"/>
                </a:solidFill>
                <a:latin typeface="Open Sans Bold"/>
                <a:ea typeface="Open Sans Bold"/>
                <a:cs typeface="Open Sans Bold"/>
                <a:sym typeface="Open Sans Bold"/>
              </a:rPr>
              <a:t>Ações</a:t>
            </a:r>
            <a:r>
              <a:rPr lang="en-US" sz="4999" b="1" dirty="0">
                <a:solidFill>
                  <a:srgbClr val="070C1F"/>
                </a:solidFill>
                <a:latin typeface="Open Sans Bold"/>
                <a:ea typeface="Open Sans Bold"/>
                <a:cs typeface="Open Sans Bold"/>
                <a:sym typeface="Open Sans Bold"/>
              </a:rPr>
              <a:t> </a:t>
            </a:r>
            <a:r>
              <a:rPr lang="en-US" sz="4999" b="1" dirty="0" err="1">
                <a:solidFill>
                  <a:srgbClr val="070C1F"/>
                </a:solidFill>
                <a:latin typeface="Open Sans Bold"/>
                <a:ea typeface="Open Sans Bold"/>
                <a:cs typeface="Open Sans Bold"/>
                <a:sym typeface="Open Sans Bold"/>
              </a:rPr>
              <a:t>Afirmativas</a:t>
            </a:r>
            <a:endParaRPr lang="en-US" sz="4999" b="1" dirty="0">
              <a:solidFill>
                <a:srgbClr val="070C1F"/>
              </a:solidFill>
              <a:latin typeface="Open Sans Bold"/>
              <a:ea typeface="Open Sans Bold"/>
              <a:cs typeface="Open Sans Bold"/>
              <a:sym typeface="Open Sans Bold"/>
            </a:endParaRPr>
          </a:p>
        </p:txBody>
      </p:sp>
      <p:sp>
        <p:nvSpPr>
          <p:cNvPr id="4" name="TextBox 4"/>
          <p:cNvSpPr txBox="1"/>
          <p:nvPr/>
        </p:nvSpPr>
        <p:spPr>
          <a:xfrm>
            <a:off x="1028700" y="4646904"/>
            <a:ext cx="4921140" cy="2140842"/>
          </a:xfrm>
          <a:prstGeom prst="rect">
            <a:avLst/>
          </a:prstGeom>
        </p:spPr>
        <p:txBody>
          <a:bodyPr lIns="0" tIns="0" rIns="0" bIns="0" rtlCol="0" anchor="t">
            <a:spAutoFit/>
          </a:bodyPr>
          <a:lstStyle/>
          <a:p>
            <a:pPr algn="ctr">
              <a:lnSpc>
                <a:spcPts val="2760"/>
              </a:lnSpc>
              <a:spcBef>
                <a:spcPct val="0"/>
              </a:spcBef>
            </a:pPr>
            <a:r>
              <a:rPr lang="en-US" sz="2300" dirty="0" err="1">
                <a:solidFill>
                  <a:srgbClr val="070C1F"/>
                </a:solidFill>
                <a:latin typeface="Open Sans"/>
                <a:ea typeface="Open Sans"/>
                <a:cs typeface="Open Sans"/>
                <a:sym typeface="Open Sans"/>
              </a:rPr>
              <a:t>Alegação</a:t>
            </a:r>
            <a:r>
              <a:rPr lang="en-US" sz="2300" dirty="0">
                <a:solidFill>
                  <a:srgbClr val="070C1F"/>
                </a:solidFill>
                <a:latin typeface="Open Sans"/>
                <a:ea typeface="Open Sans"/>
                <a:cs typeface="Open Sans"/>
                <a:sym typeface="Open Sans"/>
              </a:rPr>
              <a:t> de que o </a:t>
            </a:r>
            <a:r>
              <a:rPr lang="en-US" sz="2300" dirty="0" err="1">
                <a:solidFill>
                  <a:srgbClr val="070C1F"/>
                </a:solidFill>
                <a:latin typeface="Open Sans"/>
                <a:ea typeface="Open Sans"/>
                <a:cs typeface="Open Sans"/>
                <a:sym typeface="Open Sans"/>
              </a:rPr>
              <a:t>incremento</a:t>
            </a:r>
            <a:r>
              <a:rPr lang="en-US" sz="2300" dirty="0">
                <a:solidFill>
                  <a:srgbClr val="070C1F"/>
                </a:solidFill>
                <a:latin typeface="Open Sans"/>
                <a:ea typeface="Open Sans"/>
                <a:cs typeface="Open Sans"/>
                <a:sym typeface="Open Sans"/>
              </a:rPr>
              <a:t> de</a:t>
            </a:r>
          </a:p>
          <a:p>
            <a:pPr algn="ctr">
              <a:lnSpc>
                <a:spcPts val="2760"/>
              </a:lnSpc>
              <a:spcBef>
                <a:spcPct val="0"/>
              </a:spcBef>
            </a:pPr>
            <a:r>
              <a:rPr lang="en-US" sz="2300" dirty="0" err="1">
                <a:solidFill>
                  <a:srgbClr val="070C1F"/>
                </a:solidFill>
                <a:latin typeface="Open Sans"/>
                <a:ea typeface="Open Sans"/>
                <a:cs typeface="Open Sans"/>
                <a:sym typeface="Open Sans"/>
              </a:rPr>
              <a:t>ações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afirmativas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acarretaria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um </a:t>
            </a:r>
            <a:r>
              <a:rPr lang="en-US" sz="2300" dirty="0" err="1">
                <a:solidFill>
                  <a:srgbClr val="070C1F"/>
                </a:solidFill>
                <a:latin typeface="Open Sans"/>
                <a:ea typeface="Open Sans"/>
                <a:cs typeface="Open Sans"/>
                <a:sym typeface="Open Sans"/>
              </a:rPr>
              <a:t>aumento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custo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transacional</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para as </a:t>
            </a:r>
            <a:r>
              <a:rPr lang="en-US" sz="2300" dirty="0" err="1">
                <a:solidFill>
                  <a:srgbClr val="070C1F"/>
                </a:solidFill>
                <a:latin typeface="Open Sans"/>
                <a:ea typeface="Open Sans"/>
                <a:cs typeface="Open Sans"/>
                <a:sym typeface="Open Sans"/>
              </a:rPr>
              <a:t>licitações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baseada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um</a:t>
            </a:r>
          </a:p>
          <a:p>
            <a:pPr algn="ctr">
              <a:lnSpc>
                <a:spcPts val="2760"/>
              </a:lnSpc>
              <a:spcBef>
                <a:spcPct val="0"/>
              </a:spcBef>
            </a:pPr>
            <a:r>
              <a:rPr lang="en-US" sz="2300" dirty="0" err="1">
                <a:solidFill>
                  <a:srgbClr val="070C1F"/>
                </a:solidFill>
                <a:latin typeface="Open Sans"/>
                <a:ea typeface="Open Sans"/>
                <a:cs typeface="Open Sans"/>
                <a:sym typeface="Open Sans"/>
              </a:rPr>
              <a:t>discurso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preconceito</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sem</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embasamento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empírico</a:t>
            </a:r>
            <a:r>
              <a:rPr lang="en-US" sz="2300" dirty="0">
                <a:solidFill>
                  <a:srgbClr val="070C1F"/>
                </a:solidFill>
                <a:latin typeface="Open Sans"/>
                <a:ea typeface="Open Sans"/>
                <a:cs typeface="Open Sans"/>
                <a:sym typeface="Open Sans"/>
              </a:rPr>
              <a:t>.</a:t>
            </a:r>
          </a:p>
        </p:txBody>
      </p:sp>
      <p:sp>
        <p:nvSpPr>
          <p:cNvPr id="5" name="TextBox 5"/>
          <p:cNvSpPr txBox="1"/>
          <p:nvPr/>
        </p:nvSpPr>
        <p:spPr>
          <a:xfrm>
            <a:off x="6683430" y="4189704"/>
            <a:ext cx="4921140" cy="2499915"/>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A </a:t>
            </a:r>
            <a:r>
              <a:rPr lang="en-US" sz="2300" dirty="0" err="1">
                <a:solidFill>
                  <a:srgbClr val="070C1F"/>
                </a:solidFill>
                <a:latin typeface="Open Sans"/>
                <a:ea typeface="Open Sans"/>
                <a:cs typeface="Open Sans"/>
                <a:sym typeface="Open Sans"/>
              </a:rPr>
              <a:t>contratação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pessoas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situação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vulnerabilidade</a:t>
            </a:r>
            <a:r>
              <a:rPr lang="en-US" sz="2300" dirty="0">
                <a:solidFill>
                  <a:srgbClr val="070C1F"/>
                </a:solidFill>
                <a:latin typeface="Open Sans"/>
                <a:ea typeface="Open Sans"/>
                <a:cs typeface="Open Sans"/>
                <a:sym typeface="Open Sans"/>
              </a:rPr>
              <a:t> social</a:t>
            </a:r>
          </a:p>
          <a:p>
            <a:pPr algn="ctr">
              <a:lnSpc>
                <a:spcPts val="2760"/>
              </a:lnSpc>
              <a:spcBef>
                <a:spcPct val="0"/>
              </a:spcBef>
            </a:pPr>
            <a:r>
              <a:rPr lang="en-US" sz="2300" dirty="0" err="1">
                <a:solidFill>
                  <a:srgbClr val="070C1F"/>
                </a:solidFill>
                <a:latin typeface="Open Sans"/>
                <a:ea typeface="Open Sans"/>
                <a:cs typeface="Open Sans"/>
                <a:sym typeface="Open Sans"/>
              </a:rPr>
              <a:t>não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exige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despesas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além</a:t>
            </a:r>
            <a:r>
              <a:rPr lang="en-US" sz="2300" dirty="0">
                <a:solidFill>
                  <a:srgbClr val="070C1F"/>
                </a:solidFill>
                <a:latin typeface="Open Sans"/>
                <a:ea typeface="Open Sans"/>
                <a:cs typeface="Open Sans"/>
                <a:sym typeface="Open Sans"/>
              </a:rPr>
              <a:t> do que </a:t>
            </a:r>
            <a:r>
              <a:rPr lang="en-US" sz="2300" dirty="0" err="1">
                <a:solidFill>
                  <a:srgbClr val="070C1F"/>
                </a:solidFill>
                <a:latin typeface="Open Sans"/>
                <a:ea typeface="Open Sans"/>
                <a:cs typeface="Open Sans"/>
                <a:sym typeface="Open Sans"/>
              </a:rPr>
              <a:t>já</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é </a:t>
            </a:r>
            <a:r>
              <a:rPr lang="en-US" sz="2300" dirty="0" err="1">
                <a:solidFill>
                  <a:srgbClr val="070C1F"/>
                </a:solidFill>
                <a:latin typeface="Open Sans"/>
                <a:ea typeface="Open Sans"/>
                <a:cs typeface="Open Sans"/>
                <a:sym typeface="Open Sans"/>
              </a:rPr>
              <a:t>devido</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traz</a:t>
            </a:r>
            <a:r>
              <a:rPr lang="en-US" sz="2300" dirty="0">
                <a:solidFill>
                  <a:srgbClr val="070C1F"/>
                </a:solidFill>
                <a:latin typeface="Open Sans"/>
                <a:ea typeface="Open Sans"/>
                <a:cs typeface="Open Sans"/>
                <a:sym typeface="Open Sans"/>
              </a:rPr>
              <a:t> um </a:t>
            </a:r>
            <a:r>
              <a:rPr lang="en-US" sz="2300" dirty="0" err="1">
                <a:solidFill>
                  <a:srgbClr val="070C1F"/>
                </a:solidFill>
                <a:latin typeface="Open Sans"/>
                <a:ea typeface="Open Sans"/>
                <a:cs typeface="Open Sans"/>
                <a:sym typeface="Open Sans"/>
              </a:rPr>
              <a:t>benefício</a:t>
            </a:r>
            <a:r>
              <a:rPr lang="en-US" sz="2300" dirty="0">
                <a:solidFill>
                  <a:srgbClr val="070C1F"/>
                </a:solidFill>
                <a:latin typeface="Open Sans"/>
                <a:ea typeface="Open Sans"/>
                <a:cs typeface="Open Sans"/>
                <a:sym typeface="Open Sans"/>
              </a:rPr>
              <a:t> social</a:t>
            </a:r>
          </a:p>
          <a:p>
            <a:pPr algn="ctr">
              <a:lnSpc>
                <a:spcPts val="2760"/>
              </a:lnSpc>
              <a:spcBef>
                <a:spcPct val="0"/>
              </a:spcBef>
            </a:pPr>
            <a:r>
              <a:rPr lang="en-US" sz="2300" dirty="0" err="1">
                <a:solidFill>
                  <a:srgbClr val="070C1F"/>
                </a:solidFill>
                <a:latin typeface="Open Sans"/>
                <a:ea typeface="Open Sans"/>
                <a:cs typeface="Open Sans"/>
                <a:sym typeface="Open Sans"/>
              </a:rPr>
              <a:t>destacado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contribuindo</a:t>
            </a:r>
            <a:r>
              <a:rPr lang="en-US" sz="2300" dirty="0">
                <a:solidFill>
                  <a:srgbClr val="070C1F"/>
                </a:solidFill>
                <a:latin typeface="Open Sans"/>
                <a:ea typeface="Open Sans"/>
                <a:cs typeface="Open Sans"/>
                <a:sym typeface="Open Sans"/>
              </a:rPr>
              <a:t> para</a:t>
            </a:r>
          </a:p>
          <a:p>
            <a:pPr algn="ctr">
              <a:lnSpc>
                <a:spcPts val="2760"/>
              </a:lnSpc>
              <a:spcBef>
                <a:spcPct val="0"/>
              </a:spcBef>
            </a:pPr>
            <a:r>
              <a:rPr lang="en-US" sz="2300" dirty="0" err="1">
                <a:solidFill>
                  <a:srgbClr val="070C1F"/>
                </a:solidFill>
                <a:latin typeface="Open Sans"/>
                <a:ea typeface="Open Sans"/>
                <a:cs typeface="Open Sans"/>
                <a:sym typeface="Open Sans"/>
              </a:rPr>
              <a:t>consecução</a:t>
            </a:r>
            <a:r>
              <a:rPr lang="en-US" sz="2300" dirty="0">
                <a:solidFill>
                  <a:srgbClr val="070C1F"/>
                </a:solidFill>
                <a:latin typeface="Open Sans"/>
                <a:ea typeface="Open Sans"/>
                <a:cs typeface="Open Sans"/>
                <a:sym typeface="Open Sans"/>
              </a:rPr>
              <a:t> dos </a:t>
            </a:r>
            <a:r>
              <a:rPr lang="en-US" sz="2300" dirty="0" err="1">
                <a:solidFill>
                  <a:srgbClr val="070C1F"/>
                </a:solidFill>
                <a:latin typeface="Open Sans"/>
                <a:ea typeface="Open Sans"/>
                <a:cs typeface="Open Sans"/>
                <a:sym typeface="Open Sans"/>
              </a:rPr>
              <a:t>projetos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constitucionais</a:t>
            </a:r>
            <a:r>
              <a:rPr lang="en-US" sz="2300" dirty="0">
                <a:solidFill>
                  <a:srgbClr val="070C1F"/>
                </a:solidFill>
                <a:latin typeface="Open Sans"/>
                <a:ea typeface="Open Sans"/>
                <a:cs typeface="Open Sans"/>
                <a:sym typeface="Open Sans"/>
              </a:rPr>
              <a:t>.</a:t>
            </a:r>
          </a:p>
        </p:txBody>
      </p:sp>
      <p:sp>
        <p:nvSpPr>
          <p:cNvPr id="6" name="TextBox 6"/>
          <p:cNvSpPr txBox="1"/>
          <p:nvPr/>
        </p:nvSpPr>
        <p:spPr>
          <a:xfrm>
            <a:off x="12338160" y="4332579"/>
            <a:ext cx="4921140" cy="2499915"/>
          </a:xfrm>
          <a:prstGeom prst="rect">
            <a:avLst/>
          </a:prstGeom>
        </p:spPr>
        <p:txBody>
          <a:bodyPr lIns="0" tIns="0" rIns="0" bIns="0" rtlCol="0" anchor="t">
            <a:spAutoFit/>
          </a:bodyPr>
          <a:lstStyle/>
          <a:p>
            <a:pPr algn="ctr">
              <a:lnSpc>
                <a:spcPts val="2760"/>
              </a:lnSpc>
            </a:pPr>
            <a:r>
              <a:rPr lang="en-US" sz="2300" dirty="0" err="1">
                <a:solidFill>
                  <a:srgbClr val="070C1F"/>
                </a:solidFill>
                <a:latin typeface="Open Sans"/>
                <a:ea typeface="Open Sans"/>
                <a:cs typeface="Open Sans"/>
                <a:sym typeface="Open Sans"/>
              </a:rPr>
              <a:t>Questionar</a:t>
            </a:r>
            <a:r>
              <a:rPr lang="en-US" sz="2300" dirty="0">
                <a:solidFill>
                  <a:srgbClr val="070C1F"/>
                </a:solidFill>
                <a:latin typeface="Open Sans"/>
                <a:ea typeface="Open Sans"/>
                <a:cs typeface="Open Sans"/>
                <a:sym typeface="Open Sans"/>
              </a:rPr>
              <a:t> as </a:t>
            </a:r>
            <a:r>
              <a:rPr lang="en-US" sz="2300" dirty="0" err="1">
                <a:solidFill>
                  <a:srgbClr val="070C1F"/>
                </a:solidFill>
                <a:latin typeface="Open Sans"/>
                <a:ea typeface="Open Sans"/>
                <a:cs typeface="Open Sans"/>
                <a:sym typeface="Open Sans"/>
              </a:rPr>
              <a:t>ações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afirmativas</a:t>
            </a:r>
            <a:endParaRPr lang="en-US" sz="2300" dirty="0">
              <a:solidFill>
                <a:srgbClr val="070C1F"/>
              </a:solidFill>
              <a:latin typeface="Open Sans"/>
              <a:ea typeface="Open Sans"/>
              <a:cs typeface="Open Sans"/>
              <a:sym typeface="Open Sans"/>
            </a:endParaRPr>
          </a:p>
          <a:p>
            <a:pPr algn="ctr">
              <a:lnSpc>
                <a:spcPts val="2760"/>
              </a:lnSpc>
            </a:pPr>
            <a:r>
              <a:rPr lang="en-US" sz="2300" dirty="0" err="1">
                <a:solidFill>
                  <a:srgbClr val="070C1F"/>
                </a:solidFill>
                <a:latin typeface="Open Sans"/>
                <a:ea typeface="Open Sans"/>
                <a:cs typeface="Open Sans"/>
                <a:sym typeface="Open Sans"/>
              </a:rPr>
              <a:t>sem</a:t>
            </a:r>
            <a:r>
              <a:rPr lang="en-US" sz="2300" dirty="0">
                <a:solidFill>
                  <a:srgbClr val="070C1F"/>
                </a:solidFill>
                <a:latin typeface="Open Sans"/>
                <a:ea typeface="Open Sans"/>
                <a:cs typeface="Open Sans"/>
                <a:sym typeface="Open Sans"/>
              </a:rPr>
              <a:t> base </a:t>
            </a:r>
            <a:r>
              <a:rPr lang="en-US" sz="2300" dirty="0" err="1">
                <a:solidFill>
                  <a:srgbClr val="070C1F"/>
                </a:solidFill>
                <a:latin typeface="Open Sans"/>
                <a:ea typeface="Open Sans"/>
                <a:cs typeface="Open Sans"/>
                <a:sym typeface="Open Sans"/>
              </a:rPr>
              <a:t>empírica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sólida</a:t>
            </a:r>
            <a:r>
              <a:rPr lang="en-US" sz="2300" dirty="0">
                <a:solidFill>
                  <a:srgbClr val="070C1F"/>
                </a:solidFill>
                <a:latin typeface="Open Sans"/>
                <a:ea typeface="Open Sans"/>
                <a:cs typeface="Open Sans"/>
                <a:sym typeface="Open Sans"/>
              </a:rPr>
              <a:t> </a:t>
            </a:r>
          </a:p>
          <a:p>
            <a:pPr algn="ctr">
              <a:lnSpc>
                <a:spcPts val="2760"/>
              </a:lnSpc>
              <a:spcBef>
                <a:spcPct val="0"/>
              </a:spcBef>
            </a:pPr>
            <a:r>
              <a:rPr lang="en-US" sz="2300" dirty="0" err="1">
                <a:solidFill>
                  <a:srgbClr val="070C1F"/>
                </a:solidFill>
                <a:latin typeface="Open Sans"/>
                <a:ea typeface="Open Sans"/>
                <a:cs typeface="Open Sans"/>
                <a:sym typeface="Open Sans"/>
              </a:rPr>
              <a:t>aparenta</a:t>
            </a:r>
            <a:r>
              <a:rPr lang="en-US" sz="2300" dirty="0">
                <a:solidFill>
                  <a:srgbClr val="070C1F"/>
                </a:solidFill>
                <a:latin typeface="Open Sans"/>
                <a:ea typeface="Open Sans"/>
                <a:cs typeface="Open Sans"/>
                <a:sym typeface="Open Sans"/>
              </a:rPr>
              <a:t> ser um </a:t>
            </a:r>
            <a:r>
              <a:rPr lang="en-US" sz="2300" dirty="0" err="1">
                <a:solidFill>
                  <a:srgbClr val="070C1F"/>
                </a:solidFill>
                <a:latin typeface="Open Sans"/>
                <a:ea typeface="Open Sans"/>
                <a:cs typeface="Open Sans"/>
                <a:sym typeface="Open Sans"/>
              </a:rPr>
              <a:t>subterfúgio</a:t>
            </a:r>
            <a:r>
              <a:rPr lang="en-US" sz="2300" dirty="0">
                <a:solidFill>
                  <a:srgbClr val="070C1F"/>
                </a:solidFill>
                <a:latin typeface="Open Sans"/>
                <a:ea typeface="Open Sans"/>
                <a:cs typeface="Open Sans"/>
                <a:sym typeface="Open Sans"/>
              </a:rPr>
              <a:t> para </a:t>
            </a:r>
            <a:r>
              <a:rPr lang="en-US" sz="2300" dirty="0" err="1">
                <a:solidFill>
                  <a:srgbClr val="070C1F"/>
                </a:solidFill>
                <a:latin typeface="Open Sans"/>
                <a:ea typeface="Open Sans"/>
                <a:cs typeface="Open Sans"/>
                <a:sym typeface="Open Sans"/>
              </a:rPr>
              <a:t>preservar</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atual</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estado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coisas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perpetuar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uma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sociedade</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patologicamente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desigualitária</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exclusivista</a:t>
            </a:r>
            <a:r>
              <a:rPr lang="en-US" sz="2300" dirty="0">
                <a:solidFill>
                  <a:srgbClr val="070C1F"/>
                </a:solidFill>
                <a:latin typeface="Open Sans"/>
                <a:ea typeface="Open Sans"/>
                <a:cs typeface="Open Sans"/>
                <a:sym typeface="Open Sans"/>
              </a:rPr>
              <a:t>.</a:t>
            </a:r>
          </a:p>
        </p:txBody>
      </p:sp>
      <p:sp>
        <p:nvSpPr>
          <p:cNvPr id="7" name="TextBox 7"/>
          <p:cNvSpPr txBox="1"/>
          <p:nvPr/>
        </p:nvSpPr>
        <p:spPr>
          <a:xfrm>
            <a:off x="1028700" y="3450461"/>
            <a:ext cx="4000500" cy="956310"/>
          </a:xfrm>
          <a:prstGeom prst="rect">
            <a:avLst/>
          </a:prstGeom>
        </p:spPr>
        <p:txBody>
          <a:bodyPr wrap="square" lIns="0" tIns="0" rIns="0" bIns="0" rtlCol="0" anchor="t">
            <a:spAutoFit/>
          </a:bodyPr>
          <a:lstStyle/>
          <a:p>
            <a:pPr algn="ctr">
              <a:lnSpc>
                <a:spcPts val="3960"/>
              </a:lnSpc>
              <a:spcBef>
                <a:spcPct val="0"/>
              </a:spcBef>
            </a:pPr>
            <a:r>
              <a:rPr lang="en-US" sz="3300" b="1" dirty="0" err="1">
                <a:solidFill>
                  <a:srgbClr val="070C1F"/>
                </a:solidFill>
                <a:latin typeface="Open Sans Bold"/>
                <a:ea typeface="Open Sans Bold"/>
                <a:cs typeface="Open Sans Bold"/>
                <a:sym typeface="Open Sans Bold"/>
              </a:rPr>
              <a:t>Aumento</a:t>
            </a:r>
            <a:r>
              <a:rPr lang="en-US" sz="3300" b="1" dirty="0">
                <a:solidFill>
                  <a:srgbClr val="070C1F"/>
                </a:solidFill>
                <a:latin typeface="Open Sans Bold"/>
                <a:ea typeface="Open Sans Bold"/>
                <a:cs typeface="Open Sans Bold"/>
                <a:sym typeface="Open Sans Bold"/>
              </a:rPr>
              <a:t> de </a:t>
            </a:r>
            <a:r>
              <a:rPr lang="en-US" sz="3300" b="1" dirty="0" err="1">
                <a:solidFill>
                  <a:srgbClr val="070C1F"/>
                </a:solidFill>
                <a:latin typeface="Open Sans Bold"/>
                <a:ea typeface="Open Sans Bold"/>
                <a:cs typeface="Open Sans Bold"/>
                <a:sym typeface="Open Sans Bold"/>
              </a:rPr>
              <a:t>Custo</a:t>
            </a:r>
            <a:endParaRPr lang="en-US" sz="3300" b="1" dirty="0">
              <a:solidFill>
                <a:srgbClr val="070C1F"/>
              </a:solidFill>
              <a:latin typeface="Open Sans Bold"/>
              <a:ea typeface="Open Sans Bold"/>
              <a:cs typeface="Open Sans Bold"/>
              <a:sym typeface="Open Sans Bold"/>
            </a:endParaRPr>
          </a:p>
          <a:p>
            <a:pPr algn="ctr">
              <a:lnSpc>
                <a:spcPts val="3300"/>
              </a:lnSpc>
            </a:pPr>
            <a:r>
              <a:rPr lang="en-US" sz="3300" b="1" dirty="0" err="1">
                <a:solidFill>
                  <a:srgbClr val="070C1F"/>
                </a:solidFill>
                <a:latin typeface="Open Sans Bold"/>
                <a:ea typeface="Open Sans Bold"/>
                <a:cs typeface="Open Sans Bold"/>
                <a:sym typeface="Open Sans Bold"/>
              </a:rPr>
              <a:t>Transacional</a:t>
            </a:r>
            <a:endParaRPr lang="en-US" sz="3300" b="1" dirty="0">
              <a:solidFill>
                <a:srgbClr val="070C1F"/>
              </a:solidFill>
              <a:latin typeface="Open Sans Bold"/>
              <a:ea typeface="Open Sans Bold"/>
              <a:cs typeface="Open Sans Bold"/>
              <a:sym typeface="Open Sans Bold"/>
            </a:endParaRPr>
          </a:p>
        </p:txBody>
      </p:sp>
      <p:sp>
        <p:nvSpPr>
          <p:cNvPr id="8" name="TextBox 8"/>
          <p:cNvSpPr txBox="1"/>
          <p:nvPr/>
        </p:nvSpPr>
        <p:spPr>
          <a:xfrm>
            <a:off x="7471426" y="3479035"/>
            <a:ext cx="3279775" cy="426655"/>
          </a:xfrm>
          <a:prstGeom prst="rect">
            <a:avLst/>
          </a:prstGeom>
        </p:spPr>
        <p:txBody>
          <a:bodyPr wrap="square" lIns="0" tIns="0" rIns="0" bIns="0" rtlCol="0" anchor="t">
            <a:spAutoFit/>
          </a:bodyPr>
          <a:lstStyle/>
          <a:p>
            <a:pPr algn="ctr">
              <a:lnSpc>
                <a:spcPts val="3300"/>
              </a:lnSpc>
            </a:pPr>
            <a:r>
              <a:rPr lang="en-US" sz="3300" b="1" dirty="0" err="1">
                <a:solidFill>
                  <a:srgbClr val="070C1F"/>
                </a:solidFill>
                <a:latin typeface="Open Sans Bold"/>
                <a:ea typeface="Open Sans Bold"/>
                <a:cs typeface="Open Sans Bold"/>
                <a:sym typeface="Open Sans Bold"/>
              </a:rPr>
              <a:t>Benefício</a:t>
            </a:r>
            <a:r>
              <a:rPr lang="en-US" sz="3300" b="1" dirty="0">
                <a:solidFill>
                  <a:srgbClr val="070C1F"/>
                </a:solidFill>
                <a:latin typeface="Open Sans Bold"/>
                <a:ea typeface="Open Sans Bold"/>
                <a:cs typeface="Open Sans Bold"/>
                <a:sym typeface="Open Sans Bold"/>
              </a:rPr>
              <a:t> Social</a:t>
            </a:r>
          </a:p>
        </p:txBody>
      </p:sp>
      <p:sp>
        <p:nvSpPr>
          <p:cNvPr id="9" name="TextBox 9"/>
          <p:cNvSpPr txBox="1"/>
          <p:nvPr/>
        </p:nvSpPr>
        <p:spPr>
          <a:xfrm>
            <a:off x="13158842" y="2949380"/>
            <a:ext cx="3279775" cy="956310"/>
          </a:xfrm>
          <a:prstGeom prst="rect">
            <a:avLst/>
          </a:prstGeom>
        </p:spPr>
        <p:txBody>
          <a:bodyPr lIns="0" tIns="0" rIns="0" bIns="0" rtlCol="0" anchor="t">
            <a:spAutoFit/>
          </a:bodyPr>
          <a:lstStyle/>
          <a:p>
            <a:pPr algn="ctr">
              <a:lnSpc>
                <a:spcPts val="3960"/>
              </a:lnSpc>
              <a:spcBef>
                <a:spcPct val="0"/>
              </a:spcBef>
            </a:pPr>
            <a:r>
              <a:rPr lang="en-US" sz="3300" b="1" dirty="0" err="1">
                <a:solidFill>
                  <a:srgbClr val="070C1F"/>
                </a:solidFill>
                <a:latin typeface="Open Sans Bold"/>
                <a:ea typeface="Open Sans Bold"/>
                <a:cs typeface="Open Sans Bold"/>
                <a:sym typeface="Open Sans Bold"/>
              </a:rPr>
              <a:t>Perpetuação</a:t>
            </a:r>
            <a:r>
              <a:rPr lang="en-US" sz="3300" b="1" dirty="0">
                <a:solidFill>
                  <a:srgbClr val="070C1F"/>
                </a:solidFill>
                <a:latin typeface="Open Sans Bold"/>
                <a:ea typeface="Open Sans Bold"/>
                <a:cs typeface="Open Sans Bold"/>
                <a:sym typeface="Open Sans Bold"/>
              </a:rPr>
              <a:t> da</a:t>
            </a:r>
          </a:p>
          <a:p>
            <a:pPr algn="r">
              <a:lnSpc>
                <a:spcPts val="3300"/>
              </a:lnSpc>
            </a:pPr>
            <a:r>
              <a:rPr lang="en-US" sz="3300" b="1" dirty="0" err="1">
                <a:solidFill>
                  <a:srgbClr val="070C1F"/>
                </a:solidFill>
                <a:latin typeface="Open Sans Bold"/>
                <a:ea typeface="Open Sans Bold"/>
                <a:cs typeface="Open Sans Bold"/>
                <a:sym typeface="Open Sans Bold"/>
              </a:rPr>
              <a:t>Desigualdade</a:t>
            </a:r>
            <a:endParaRPr lang="en-US" sz="33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3551518" y="933450"/>
            <a:ext cx="3420850" cy="6707550"/>
          </a:xfrm>
          <a:custGeom>
            <a:avLst/>
            <a:gdLst/>
            <a:ahLst/>
            <a:cxnLst/>
            <a:rect l="l" t="t" r="r" b="b"/>
            <a:pathLst>
              <a:path w="3420850" h="6707550">
                <a:moveTo>
                  <a:pt x="0" y="0"/>
                </a:moveTo>
                <a:lnTo>
                  <a:pt x="3420851" y="0"/>
                </a:lnTo>
                <a:lnTo>
                  <a:pt x="3420851" y="6707550"/>
                </a:lnTo>
                <a:lnTo>
                  <a:pt x="0" y="6707550"/>
                </a:lnTo>
                <a:lnTo>
                  <a:pt x="0" y="0"/>
                </a:lnTo>
                <a:close/>
              </a:path>
            </a:pathLst>
          </a:custGeom>
          <a:blipFill>
            <a:blip r:embed="rId4"/>
            <a:stretch>
              <a:fillRect/>
            </a:stretch>
          </a:blipFill>
        </p:spPr>
        <p:txBody>
          <a:bodyPr/>
          <a:lstStyle/>
          <a:p>
            <a:endParaRPr lang="pt-BR"/>
          </a:p>
        </p:txBody>
      </p:sp>
      <p:sp>
        <p:nvSpPr>
          <p:cNvPr id="4" name="TextBox 4"/>
          <p:cNvSpPr txBox="1"/>
          <p:nvPr/>
        </p:nvSpPr>
        <p:spPr>
          <a:xfrm>
            <a:off x="1028700" y="1878745"/>
            <a:ext cx="18221663" cy="752475"/>
          </a:xfrm>
          <a:prstGeom prst="rect">
            <a:avLst/>
          </a:prstGeom>
        </p:spPr>
        <p:txBody>
          <a:bodyPr lIns="0" tIns="0" rIns="0" bIns="0" rtlCol="0" anchor="t">
            <a:spAutoFit/>
          </a:bodyPr>
          <a:lstStyle/>
          <a:p>
            <a:pPr algn="l">
              <a:lnSpc>
                <a:spcPts val="5999"/>
              </a:lnSpc>
            </a:pPr>
            <a:r>
              <a:rPr lang="en-US" sz="4999" b="1">
                <a:solidFill>
                  <a:srgbClr val="070C1F"/>
                </a:solidFill>
                <a:latin typeface="Open Sans Bold"/>
                <a:ea typeface="Open Sans Bold"/>
                <a:cs typeface="Open Sans Bold"/>
                <a:sym typeface="Open Sans Bold"/>
              </a:rPr>
              <a:t>Noções Gerais sobre Sustentabilidade</a:t>
            </a:r>
          </a:p>
        </p:txBody>
      </p:sp>
      <p:sp>
        <p:nvSpPr>
          <p:cNvPr id="5" name="TextBox 5"/>
          <p:cNvSpPr txBox="1"/>
          <p:nvPr/>
        </p:nvSpPr>
        <p:spPr>
          <a:xfrm>
            <a:off x="1147511" y="3164250"/>
            <a:ext cx="11371089" cy="4572000"/>
          </a:xfrm>
          <a:prstGeom prst="rect">
            <a:avLst/>
          </a:prstGeom>
        </p:spPr>
        <p:txBody>
          <a:bodyPr lIns="0" tIns="0" rIns="0" bIns="0" rtlCol="0" anchor="t">
            <a:spAutoFit/>
          </a:bodyPr>
          <a:lstStyle/>
          <a:p>
            <a:pPr algn="just">
              <a:lnSpc>
                <a:spcPts val="3600"/>
              </a:lnSpc>
            </a:pPr>
            <a:r>
              <a:rPr lang="en-US" sz="3000" dirty="0">
                <a:solidFill>
                  <a:srgbClr val="070C1F"/>
                </a:solidFill>
                <a:latin typeface="Open Sans"/>
                <a:ea typeface="Open Sans"/>
                <a:cs typeface="Open Sans"/>
                <a:sym typeface="Open Sans"/>
              </a:rPr>
              <a:t>A </a:t>
            </a:r>
            <a:r>
              <a:rPr lang="en-US" sz="3000" dirty="0" err="1">
                <a:solidFill>
                  <a:srgbClr val="070C1F"/>
                </a:solidFill>
                <a:latin typeface="Open Sans"/>
                <a:ea typeface="Open Sans"/>
                <a:cs typeface="Open Sans"/>
                <a:sym typeface="Open Sans"/>
              </a:rPr>
              <a:t>sustentabilidade</a:t>
            </a:r>
            <a:r>
              <a:rPr lang="en-US" sz="3000" dirty="0">
                <a:solidFill>
                  <a:srgbClr val="070C1F"/>
                </a:solidFill>
                <a:latin typeface="Open Sans"/>
                <a:ea typeface="Open Sans"/>
                <a:cs typeface="Open Sans"/>
                <a:sym typeface="Open Sans"/>
              </a:rPr>
              <a:t> é um </a:t>
            </a:r>
            <a:r>
              <a:rPr lang="en-US" sz="3000" dirty="0" err="1">
                <a:solidFill>
                  <a:srgbClr val="070C1F"/>
                </a:solidFill>
                <a:latin typeface="Open Sans"/>
                <a:ea typeface="Open Sans"/>
                <a:cs typeface="Open Sans"/>
                <a:sym typeface="Open Sans"/>
              </a:rPr>
              <a:t>conceito</a:t>
            </a:r>
            <a:r>
              <a:rPr lang="en-US" sz="3000" dirty="0">
                <a:solidFill>
                  <a:srgbClr val="070C1F"/>
                </a:solidFill>
                <a:latin typeface="Open Sans"/>
                <a:ea typeface="Open Sans"/>
                <a:cs typeface="Open Sans"/>
                <a:sym typeface="Open Sans"/>
              </a:rPr>
              <a:t> multidimensional que </a:t>
            </a:r>
            <a:r>
              <a:rPr lang="en-US" sz="3000" dirty="0" err="1">
                <a:solidFill>
                  <a:srgbClr val="070C1F"/>
                </a:solidFill>
                <a:latin typeface="Open Sans"/>
                <a:ea typeface="Open Sans"/>
                <a:cs typeface="Open Sans"/>
                <a:sym typeface="Open Sans"/>
              </a:rPr>
              <a:t>abrange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aspectos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ambientais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sociais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econômicos</a:t>
            </a:r>
            <a:r>
              <a:rPr lang="en-US" sz="3000" dirty="0">
                <a:solidFill>
                  <a:srgbClr val="070C1F"/>
                </a:solidFill>
                <a:latin typeface="Open Sans"/>
                <a:ea typeface="Open Sans"/>
                <a:cs typeface="Open Sans"/>
                <a:sym typeface="Open Sans"/>
              </a:rPr>
              <a:t> e </a:t>
            </a:r>
            <a:r>
              <a:rPr lang="en-US" sz="3000" dirty="0" err="1">
                <a:solidFill>
                  <a:srgbClr val="070C1F"/>
                </a:solidFill>
                <a:latin typeface="Open Sans"/>
                <a:ea typeface="Open Sans"/>
                <a:cs typeface="Open Sans"/>
                <a:sym typeface="Open Sans"/>
              </a:rPr>
              <a:t>culturais</a:t>
            </a:r>
            <a:r>
              <a:rPr lang="en-US" sz="3000" dirty="0">
                <a:solidFill>
                  <a:srgbClr val="070C1F"/>
                </a:solidFill>
                <a:latin typeface="Open Sans"/>
                <a:ea typeface="Open Sans"/>
                <a:cs typeface="Open Sans"/>
                <a:sym typeface="Open Sans"/>
              </a:rPr>
              <a:t>. Sua </a:t>
            </a:r>
            <a:r>
              <a:rPr lang="en-US" sz="3000" dirty="0" err="1">
                <a:solidFill>
                  <a:srgbClr val="070C1F"/>
                </a:solidFill>
                <a:latin typeface="Open Sans"/>
                <a:ea typeface="Open Sans"/>
                <a:cs typeface="Open Sans"/>
                <a:sym typeface="Open Sans"/>
              </a:rPr>
              <a:t>origem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remonta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Relatório</a:t>
            </a:r>
            <a:r>
              <a:rPr lang="en-US" sz="3000" dirty="0">
                <a:solidFill>
                  <a:srgbClr val="070C1F"/>
                </a:solidFill>
                <a:latin typeface="Open Sans"/>
                <a:ea typeface="Open Sans"/>
                <a:cs typeface="Open Sans"/>
                <a:sym typeface="Open Sans"/>
              </a:rPr>
              <a:t> de Brundtland da ONU, que </a:t>
            </a:r>
            <a:r>
              <a:rPr lang="en-US" sz="3000" dirty="0" err="1">
                <a:solidFill>
                  <a:srgbClr val="070C1F"/>
                </a:solidFill>
                <a:latin typeface="Open Sans"/>
                <a:ea typeface="Open Sans"/>
                <a:cs typeface="Open Sans"/>
                <a:sym typeface="Open Sans"/>
              </a:rPr>
              <a:t>definiu</a:t>
            </a:r>
            <a:r>
              <a:rPr lang="en-US" sz="3000" dirty="0">
                <a:solidFill>
                  <a:srgbClr val="070C1F"/>
                </a:solidFill>
                <a:latin typeface="Open Sans"/>
                <a:ea typeface="Open Sans"/>
                <a:cs typeface="Open Sans"/>
                <a:sym typeface="Open Sans"/>
              </a:rPr>
              <a:t> o </a:t>
            </a:r>
            <a:r>
              <a:rPr lang="en-US" sz="3000" dirty="0" err="1">
                <a:solidFill>
                  <a:srgbClr val="070C1F"/>
                </a:solidFill>
                <a:latin typeface="Open Sans"/>
                <a:ea typeface="Open Sans"/>
                <a:cs typeface="Open Sans"/>
                <a:sym typeface="Open Sans"/>
              </a:rPr>
              <a:t>desenvolvimento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sustentável</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como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aquele</a:t>
            </a:r>
            <a:r>
              <a:rPr lang="en-US" sz="3000" dirty="0">
                <a:solidFill>
                  <a:srgbClr val="070C1F"/>
                </a:solidFill>
                <a:latin typeface="Open Sans"/>
                <a:ea typeface="Open Sans"/>
                <a:cs typeface="Open Sans"/>
                <a:sym typeface="Open Sans"/>
              </a:rPr>
              <a:t> que </a:t>
            </a:r>
            <a:r>
              <a:rPr lang="en-US" sz="3000" dirty="0" err="1">
                <a:solidFill>
                  <a:srgbClr val="070C1F"/>
                </a:solidFill>
                <a:latin typeface="Open Sans"/>
                <a:ea typeface="Open Sans"/>
                <a:cs typeface="Open Sans"/>
                <a:sym typeface="Open Sans"/>
              </a:rPr>
              <a:t>atende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às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necessidades</a:t>
            </a:r>
            <a:r>
              <a:rPr lang="en-US" sz="3000" dirty="0">
                <a:solidFill>
                  <a:srgbClr val="070C1F"/>
                </a:solidFill>
                <a:latin typeface="Open Sans"/>
                <a:ea typeface="Open Sans"/>
                <a:cs typeface="Open Sans"/>
                <a:sym typeface="Open Sans"/>
              </a:rPr>
              <a:t> do </a:t>
            </a:r>
            <a:r>
              <a:rPr lang="en-US" sz="3000" dirty="0" err="1">
                <a:solidFill>
                  <a:srgbClr val="070C1F"/>
                </a:solidFill>
                <a:latin typeface="Open Sans"/>
                <a:ea typeface="Open Sans"/>
                <a:cs typeface="Open Sans"/>
                <a:sym typeface="Open Sans"/>
              </a:rPr>
              <a:t>presente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comprometer</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capacidade</a:t>
            </a:r>
            <a:r>
              <a:rPr lang="en-US" sz="3000" dirty="0">
                <a:solidFill>
                  <a:srgbClr val="070C1F"/>
                </a:solidFill>
                <a:latin typeface="Open Sans"/>
                <a:ea typeface="Open Sans"/>
                <a:cs typeface="Open Sans"/>
                <a:sym typeface="Open Sans"/>
              </a:rPr>
              <a:t> das </a:t>
            </a:r>
            <a:r>
              <a:rPr lang="en-US" sz="3000" dirty="0" err="1">
                <a:solidFill>
                  <a:srgbClr val="070C1F"/>
                </a:solidFill>
                <a:latin typeface="Open Sans"/>
                <a:ea typeface="Open Sans"/>
                <a:cs typeface="Open Sans"/>
                <a:sym typeface="Open Sans"/>
              </a:rPr>
              <a:t>gerações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futuras</a:t>
            </a:r>
            <a:r>
              <a:rPr lang="en-US" sz="3000" dirty="0">
                <a:solidFill>
                  <a:srgbClr val="070C1F"/>
                </a:solidFill>
                <a:latin typeface="Open Sans"/>
                <a:ea typeface="Open Sans"/>
                <a:cs typeface="Open Sans"/>
                <a:sym typeface="Open Sans"/>
              </a:rPr>
              <a:t> de </a:t>
            </a:r>
            <a:r>
              <a:rPr lang="en-US" sz="3000" dirty="0" err="1">
                <a:solidFill>
                  <a:srgbClr val="070C1F"/>
                </a:solidFill>
                <a:latin typeface="Open Sans"/>
                <a:ea typeface="Open Sans"/>
                <a:cs typeface="Open Sans"/>
                <a:sym typeface="Open Sans"/>
              </a:rPr>
              <a:t>atenderem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às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suas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próprias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necessidades</a:t>
            </a:r>
            <a:r>
              <a:rPr lang="en-US" sz="3000" dirty="0">
                <a:solidFill>
                  <a:srgbClr val="070C1F"/>
                </a:solidFill>
                <a:latin typeface="Open Sans"/>
                <a:ea typeface="Open Sans"/>
                <a:cs typeface="Open Sans"/>
                <a:sym typeface="Open Sans"/>
              </a:rPr>
              <a:t>. Essa </a:t>
            </a:r>
            <a:r>
              <a:rPr lang="en-US" sz="3000" dirty="0" err="1">
                <a:solidFill>
                  <a:srgbClr val="070C1F"/>
                </a:solidFill>
                <a:latin typeface="Open Sans"/>
                <a:ea typeface="Open Sans"/>
                <a:cs typeface="Open Sans"/>
                <a:sym typeface="Open Sans"/>
              </a:rPr>
              <a:t>visão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holística</a:t>
            </a:r>
            <a:r>
              <a:rPr lang="en-US" sz="3000" dirty="0">
                <a:solidFill>
                  <a:srgbClr val="070C1F"/>
                </a:solidFill>
                <a:latin typeface="Open Sans"/>
                <a:ea typeface="Open Sans"/>
                <a:cs typeface="Open Sans"/>
                <a:sym typeface="Open Sans"/>
              </a:rPr>
              <a:t> de </a:t>
            </a:r>
            <a:r>
              <a:rPr lang="en-US" sz="3000" dirty="0" err="1">
                <a:solidFill>
                  <a:srgbClr val="070C1F"/>
                </a:solidFill>
                <a:latin typeface="Open Sans"/>
                <a:ea typeface="Open Sans"/>
                <a:cs typeface="Open Sans"/>
                <a:sym typeface="Open Sans"/>
              </a:rPr>
              <a:t>sustentabilidade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busca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equilibrar</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progresso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econômico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justiça</a:t>
            </a:r>
            <a:r>
              <a:rPr lang="en-US" sz="3000" dirty="0">
                <a:solidFill>
                  <a:srgbClr val="070C1F"/>
                </a:solidFill>
                <a:latin typeface="Open Sans"/>
                <a:ea typeface="Open Sans"/>
                <a:cs typeface="Open Sans"/>
                <a:sym typeface="Open Sans"/>
              </a:rPr>
              <a:t> social e </a:t>
            </a:r>
            <a:r>
              <a:rPr lang="en-US" sz="3000" dirty="0" err="1">
                <a:solidFill>
                  <a:srgbClr val="070C1F"/>
                </a:solidFill>
                <a:latin typeface="Open Sans"/>
                <a:ea typeface="Open Sans"/>
                <a:cs typeface="Open Sans"/>
                <a:sym typeface="Open Sans"/>
              </a:rPr>
              <a:t>preservação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ambiental</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reconhecendo</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interdependência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desses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pilares</a:t>
            </a:r>
            <a:r>
              <a:rPr lang="en-US" sz="3000" dirty="0">
                <a:solidFill>
                  <a:srgbClr val="070C1F"/>
                </a:solidFill>
                <a:latin typeface="Open Sans"/>
                <a:ea typeface="Open Sans"/>
                <a:cs typeface="Open Sans"/>
                <a:sym typeface="Open Sans"/>
              </a:rPr>
              <a:t> para a </a:t>
            </a:r>
            <a:r>
              <a:rPr lang="en-US" sz="3000" dirty="0" err="1">
                <a:solidFill>
                  <a:srgbClr val="070C1F"/>
                </a:solidFill>
                <a:latin typeface="Open Sans"/>
                <a:ea typeface="Open Sans"/>
                <a:cs typeface="Open Sans"/>
                <a:sym typeface="Open Sans"/>
              </a:rPr>
              <a:t>manutenção</a:t>
            </a:r>
            <a:r>
              <a:rPr lang="en-US" sz="3000" dirty="0">
                <a:solidFill>
                  <a:srgbClr val="070C1F"/>
                </a:solidFill>
                <a:latin typeface="Open Sans"/>
                <a:ea typeface="Open Sans"/>
                <a:cs typeface="Open Sans"/>
                <a:sym typeface="Open Sans"/>
              </a:rPr>
              <a:t> da </a:t>
            </a:r>
            <a:r>
              <a:rPr lang="en-US" sz="3000" dirty="0" err="1">
                <a:solidFill>
                  <a:srgbClr val="070C1F"/>
                </a:solidFill>
                <a:latin typeface="Open Sans"/>
                <a:ea typeface="Open Sans"/>
                <a:cs typeface="Open Sans"/>
                <a:sym typeface="Open Sans"/>
              </a:rPr>
              <a:t>vida</a:t>
            </a:r>
            <a:r>
              <a:rPr lang="en-US" sz="3000" dirty="0">
                <a:solidFill>
                  <a:srgbClr val="070C1F"/>
                </a:solidFill>
                <a:latin typeface="Open Sans"/>
                <a:ea typeface="Open Sans"/>
                <a:cs typeface="Open Sans"/>
                <a:sym typeface="Open Sans"/>
              </a:rPr>
              <a:t> no </a:t>
            </a:r>
            <a:r>
              <a:rPr lang="en-US" sz="3000" dirty="0" err="1">
                <a:solidFill>
                  <a:srgbClr val="070C1F"/>
                </a:solidFill>
                <a:latin typeface="Open Sans"/>
                <a:ea typeface="Open Sans"/>
                <a:cs typeface="Open Sans"/>
                <a:sym typeface="Open Sans"/>
              </a:rPr>
              <a:t>planeta</a:t>
            </a:r>
            <a:r>
              <a:rPr lang="en-US" sz="3000" dirty="0">
                <a:solidFill>
                  <a:srgbClr val="070C1F"/>
                </a:solidFill>
                <a:latin typeface="Open Sans"/>
                <a:ea typeface="Open Sans"/>
                <a:cs typeface="Open Sans"/>
                <a:sym typeface="Open Sans"/>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AutoShape 3"/>
          <p:cNvSpPr/>
          <p:nvPr/>
        </p:nvSpPr>
        <p:spPr>
          <a:xfrm flipH="1">
            <a:off x="1518384" y="1364093"/>
            <a:ext cx="0" cy="7215914"/>
          </a:xfrm>
          <a:prstGeom prst="line">
            <a:avLst/>
          </a:prstGeom>
          <a:ln w="38100" cap="flat">
            <a:solidFill>
              <a:srgbClr val="000000"/>
            </a:solidFill>
            <a:prstDash val="solid"/>
            <a:headEnd type="none" w="sm" len="sm"/>
            <a:tailEnd type="none" w="sm" len="sm"/>
          </a:ln>
        </p:spPr>
        <p:txBody>
          <a:bodyPr/>
          <a:lstStyle/>
          <a:p>
            <a:endParaRPr lang="pt-BR"/>
          </a:p>
        </p:txBody>
      </p:sp>
      <p:sp>
        <p:nvSpPr>
          <p:cNvPr id="4" name="Freeform 4"/>
          <p:cNvSpPr/>
          <p:nvPr/>
        </p:nvSpPr>
        <p:spPr>
          <a:xfrm>
            <a:off x="1040980" y="1887294"/>
            <a:ext cx="954810" cy="954810"/>
          </a:xfrm>
          <a:custGeom>
            <a:avLst/>
            <a:gdLst/>
            <a:ahLst/>
            <a:cxnLst/>
            <a:rect l="l" t="t" r="r" b="b"/>
            <a:pathLst>
              <a:path w="954810" h="954810">
                <a:moveTo>
                  <a:pt x="0" y="0"/>
                </a:moveTo>
                <a:lnTo>
                  <a:pt x="954809" y="0"/>
                </a:lnTo>
                <a:lnTo>
                  <a:pt x="954809" y="954810"/>
                </a:lnTo>
                <a:lnTo>
                  <a:pt x="0" y="9548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5" name="Freeform 5"/>
          <p:cNvSpPr/>
          <p:nvPr/>
        </p:nvSpPr>
        <p:spPr>
          <a:xfrm>
            <a:off x="1028700" y="4043061"/>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6" name="Freeform 6"/>
          <p:cNvSpPr/>
          <p:nvPr/>
        </p:nvSpPr>
        <p:spPr>
          <a:xfrm>
            <a:off x="1028700" y="6287137"/>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7" name="Freeform 7"/>
          <p:cNvSpPr/>
          <p:nvPr/>
        </p:nvSpPr>
        <p:spPr>
          <a:xfrm>
            <a:off x="12035739" y="1625774"/>
            <a:ext cx="6252241" cy="5766263"/>
          </a:xfrm>
          <a:custGeom>
            <a:avLst/>
            <a:gdLst/>
            <a:ahLst/>
            <a:cxnLst/>
            <a:rect l="l" t="t" r="r" b="b"/>
            <a:pathLst>
              <a:path w="6252241" h="5766263">
                <a:moveTo>
                  <a:pt x="0" y="0"/>
                </a:moveTo>
                <a:lnTo>
                  <a:pt x="6252241" y="0"/>
                </a:lnTo>
                <a:lnTo>
                  <a:pt x="6252241" y="5766263"/>
                </a:lnTo>
                <a:lnTo>
                  <a:pt x="0" y="5766263"/>
                </a:lnTo>
                <a:lnTo>
                  <a:pt x="0" y="0"/>
                </a:lnTo>
                <a:close/>
              </a:path>
            </a:pathLst>
          </a:custGeom>
          <a:blipFill>
            <a:blip r:embed="rId10"/>
            <a:stretch>
              <a:fillRect l="-11291" r="-27136"/>
            </a:stretch>
          </a:blipFill>
        </p:spPr>
        <p:txBody>
          <a:bodyPr/>
          <a:lstStyle/>
          <a:p>
            <a:endParaRPr lang="pt-BR"/>
          </a:p>
        </p:txBody>
      </p:sp>
      <p:sp>
        <p:nvSpPr>
          <p:cNvPr id="8" name="TextBox 8"/>
          <p:cNvSpPr txBox="1"/>
          <p:nvPr/>
        </p:nvSpPr>
        <p:spPr>
          <a:xfrm>
            <a:off x="1696353" y="725245"/>
            <a:ext cx="9217828" cy="628650"/>
          </a:xfrm>
          <a:prstGeom prst="rect">
            <a:avLst/>
          </a:prstGeom>
        </p:spPr>
        <p:txBody>
          <a:bodyPr lIns="0" tIns="0" rIns="0" bIns="0" rtlCol="0" anchor="t">
            <a:spAutoFit/>
          </a:bodyPr>
          <a:lstStyle/>
          <a:p>
            <a:pPr algn="ctr">
              <a:lnSpc>
                <a:spcPts val="4949"/>
              </a:lnSpc>
            </a:pPr>
            <a:r>
              <a:rPr lang="en-US" sz="4499" b="1">
                <a:solidFill>
                  <a:srgbClr val="070C1F"/>
                </a:solidFill>
                <a:latin typeface="Open Sans Bold"/>
                <a:ea typeface="Open Sans Bold"/>
                <a:cs typeface="Open Sans Bold"/>
                <a:sym typeface="Open Sans Bold"/>
              </a:rPr>
              <a:t>Desafios na Implementação</a:t>
            </a:r>
          </a:p>
        </p:txBody>
      </p:sp>
      <p:sp>
        <p:nvSpPr>
          <p:cNvPr id="9" name="TextBox 9"/>
          <p:cNvSpPr txBox="1"/>
          <p:nvPr/>
        </p:nvSpPr>
        <p:spPr>
          <a:xfrm>
            <a:off x="2323901" y="1994379"/>
            <a:ext cx="9209472" cy="1600200"/>
          </a:xfrm>
          <a:prstGeom prst="rect">
            <a:avLst/>
          </a:prstGeom>
        </p:spPr>
        <p:txBody>
          <a:bodyPr lIns="0" tIns="0" rIns="0" bIns="0" rtlCol="0" anchor="t">
            <a:spAutoFit/>
          </a:bodyPr>
          <a:lstStyle/>
          <a:p>
            <a:pPr algn="l">
              <a:lnSpc>
                <a:spcPts val="3600"/>
              </a:lnSpc>
            </a:pPr>
            <a:r>
              <a:rPr lang="en-US" sz="3000" b="1" dirty="0" err="1">
                <a:solidFill>
                  <a:srgbClr val="070C1F"/>
                </a:solidFill>
                <a:latin typeface="Open Sans Bold"/>
                <a:ea typeface="Open Sans Bold"/>
                <a:cs typeface="Open Sans Bold"/>
                <a:sym typeface="Open Sans Bold"/>
              </a:rPr>
              <a:t>Fiscalização</a:t>
            </a:r>
            <a:r>
              <a:rPr lang="en-US" sz="3000" b="1" dirty="0">
                <a:solidFill>
                  <a:srgbClr val="070C1F"/>
                </a:solidFill>
                <a:latin typeface="Open Sans Bold"/>
                <a:ea typeface="Open Sans Bold"/>
                <a:cs typeface="Open Sans Bold"/>
                <a:sym typeface="Open Sans Bold"/>
              </a:rPr>
              <a:t> </a:t>
            </a:r>
            <a:r>
              <a:rPr lang="en-US" sz="3000" b="1" dirty="0" err="1">
                <a:solidFill>
                  <a:srgbClr val="070C1F"/>
                </a:solidFill>
                <a:latin typeface="Open Sans Bold"/>
                <a:ea typeface="Open Sans Bold"/>
                <a:cs typeface="Open Sans Bold"/>
                <a:sym typeface="Open Sans Bold"/>
              </a:rPr>
              <a:t>ineficaz</a:t>
            </a:r>
            <a:endParaRPr lang="en-US" sz="3000" b="1" dirty="0">
              <a:solidFill>
                <a:srgbClr val="070C1F"/>
              </a:solidFill>
              <a:latin typeface="Open Sans Bold"/>
              <a:ea typeface="Open Sans Bold"/>
              <a:cs typeface="Open Sans Bold"/>
              <a:sym typeface="Open Sans Bold"/>
            </a:endParaRPr>
          </a:p>
          <a:p>
            <a:pPr algn="just">
              <a:lnSpc>
                <a:spcPts val="3000"/>
              </a:lnSpc>
            </a:pPr>
            <a:r>
              <a:rPr lang="en-US" sz="2500" i="1" dirty="0">
                <a:solidFill>
                  <a:srgbClr val="070C1F"/>
                </a:solidFill>
                <a:latin typeface="Open Sans Italics"/>
                <a:ea typeface="Open Sans Italics"/>
                <a:cs typeface="Open Sans Italics"/>
                <a:sym typeface="Open Sans Italics"/>
              </a:rPr>
              <a:t>Falta de </a:t>
            </a:r>
            <a:r>
              <a:rPr lang="en-US" sz="2500" i="1" dirty="0" err="1">
                <a:solidFill>
                  <a:srgbClr val="070C1F"/>
                </a:solidFill>
                <a:latin typeface="Open Sans Italics"/>
                <a:ea typeface="Open Sans Italics"/>
                <a:cs typeface="Open Sans Italics"/>
                <a:sym typeface="Open Sans Italics"/>
              </a:rPr>
              <a:t>capacitação</a:t>
            </a:r>
            <a:r>
              <a:rPr lang="en-US" sz="2500" i="1" dirty="0">
                <a:solidFill>
                  <a:srgbClr val="070C1F"/>
                </a:solidFill>
                <a:latin typeface="Open Sans Italics"/>
                <a:ea typeface="Open Sans Italics"/>
                <a:cs typeface="Open Sans Italics"/>
                <a:sym typeface="Open Sans Italics"/>
              </a:rPr>
              <a:t> dos </a:t>
            </a:r>
            <a:r>
              <a:rPr lang="en-US" sz="2500" i="1" dirty="0" err="1">
                <a:solidFill>
                  <a:srgbClr val="070C1F"/>
                </a:solidFill>
                <a:latin typeface="Open Sans Italics"/>
                <a:ea typeface="Open Sans Italics"/>
                <a:cs typeface="Open Sans Italics"/>
                <a:sym typeface="Open Sans Italics"/>
              </a:rPr>
              <a:t>fiscais</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contrato</a:t>
            </a:r>
            <a:r>
              <a:rPr lang="en-US" sz="2500" i="1" dirty="0">
                <a:solidFill>
                  <a:srgbClr val="070C1F"/>
                </a:solidFill>
                <a:latin typeface="Open Sans Italics"/>
                <a:ea typeface="Open Sans Italics"/>
                <a:cs typeface="Open Sans Italics"/>
                <a:sym typeface="Open Sans Italics"/>
              </a:rPr>
              <a:t>, que </a:t>
            </a:r>
            <a:r>
              <a:rPr lang="en-US" sz="2500" i="1" dirty="0" err="1">
                <a:solidFill>
                  <a:srgbClr val="070C1F"/>
                </a:solidFill>
                <a:latin typeface="Open Sans Italics"/>
                <a:ea typeface="Open Sans Italics"/>
                <a:cs typeface="Open Sans Italics"/>
                <a:sym typeface="Open Sans Italics"/>
              </a:rPr>
              <a:t>muitas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vezes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são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nomeados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sem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informações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prévias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sobre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como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exercer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essa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função</a:t>
            </a:r>
            <a:r>
              <a:rPr lang="en-US" sz="2500" i="1" dirty="0">
                <a:solidFill>
                  <a:srgbClr val="070C1F"/>
                </a:solidFill>
                <a:latin typeface="Open Sans Italics"/>
                <a:ea typeface="Open Sans Italics"/>
                <a:cs typeface="Open Sans Italics"/>
                <a:sym typeface="Open Sans Italics"/>
              </a:rPr>
              <a:t> de forma </a:t>
            </a:r>
            <a:r>
              <a:rPr lang="en-US" sz="2500" i="1" dirty="0" err="1">
                <a:solidFill>
                  <a:srgbClr val="070C1F"/>
                </a:solidFill>
                <a:latin typeface="Open Sans Italics"/>
                <a:ea typeface="Open Sans Italics"/>
                <a:cs typeface="Open Sans Italics"/>
                <a:sym typeface="Open Sans Italics"/>
              </a:rPr>
              <a:t>eficaz</a:t>
            </a:r>
            <a:r>
              <a:rPr lang="en-US" sz="2500" i="1" dirty="0">
                <a:solidFill>
                  <a:srgbClr val="070C1F"/>
                </a:solidFill>
                <a:latin typeface="Open Sans Italics"/>
                <a:ea typeface="Open Sans Italics"/>
                <a:cs typeface="Open Sans Italics"/>
                <a:sym typeface="Open Sans Italics"/>
              </a:rPr>
              <a:t>.</a:t>
            </a:r>
          </a:p>
        </p:txBody>
      </p:sp>
      <p:sp>
        <p:nvSpPr>
          <p:cNvPr id="10" name="TextBox 10"/>
          <p:cNvSpPr txBox="1"/>
          <p:nvPr/>
        </p:nvSpPr>
        <p:spPr>
          <a:xfrm>
            <a:off x="2323901" y="4152407"/>
            <a:ext cx="9209472" cy="1600200"/>
          </a:xfrm>
          <a:prstGeom prst="rect">
            <a:avLst/>
          </a:prstGeom>
        </p:spPr>
        <p:txBody>
          <a:bodyPr lIns="0" tIns="0" rIns="0" bIns="0" rtlCol="0" anchor="t">
            <a:spAutoFit/>
          </a:bodyPr>
          <a:lstStyle/>
          <a:p>
            <a:pPr algn="l">
              <a:lnSpc>
                <a:spcPts val="3600"/>
              </a:lnSpc>
            </a:pPr>
            <a:r>
              <a:rPr lang="en-US" sz="3000" b="1" dirty="0" err="1">
                <a:solidFill>
                  <a:srgbClr val="070C1F"/>
                </a:solidFill>
                <a:latin typeface="Open Sans Bold"/>
                <a:ea typeface="Open Sans Bold"/>
                <a:cs typeface="Open Sans Bold"/>
                <a:sym typeface="Open Sans Bold"/>
              </a:rPr>
              <a:t>Comunicação</a:t>
            </a:r>
            <a:r>
              <a:rPr lang="en-US" sz="3000" b="1" dirty="0">
                <a:solidFill>
                  <a:srgbClr val="070C1F"/>
                </a:solidFill>
                <a:latin typeface="Open Sans Bold"/>
                <a:ea typeface="Open Sans Bold"/>
                <a:cs typeface="Open Sans Bold"/>
                <a:sym typeface="Open Sans Bold"/>
              </a:rPr>
              <a:t> entre </a:t>
            </a:r>
            <a:r>
              <a:rPr lang="en-US" sz="3000" b="1" dirty="0" err="1">
                <a:solidFill>
                  <a:srgbClr val="070C1F"/>
                </a:solidFill>
                <a:latin typeface="Open Sans Bold"/>
                <a:ea typeface="Open Sans Bold"/>
                <a:cs typeface="Open Sans Bold"/>
                <a:sym typeface="Open Sans Bold"/>
              </a:rPr>
              <a:t>órgãos</a:t>
            </a:r>
            <a:endParaRPr lang="en-US" sz="3000" b="1" dirty="0">
              <a:solidFill>
                <a:srgbClr val="070C1F"/>
              </a:solidFill>
              <a:latin typeface="Open Sans Bold"/>
              <a:ea typeface="Open Sans Bold"/>
              <a:cs typeface="Open Sans Bold"/>
              <a:sym typeface="Open Sans Bold"/>
            </a:endParaRPr>
          </a:p>
          <a:p>
            <a:pPr algn="just">
              <a:lnSpc>
                <a:spcPts val="3000"/>
              </a:lnSpc>
            </a:pPr>
            <a:r>
              <a:rPr lang="en-US" sz="2500" i="1" dirty="0" err="1">
                <a:solidFill>
                  <a:srgbClr val="070C1F"/>
                </a:solidFill>
                <a:latin typeface="Open Sans Italics"/>
                <a:ea typeface="Open Sans Italics"/>
                <a:cs typeface="Open Sans Italics"/>
                <a:sym typeface="Open Sans Italics"/>
              </a:rPr>
              <a:t>Ausência</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comunicação</a:t>
            </a:r>
            <a:r>
              <a:rPr lang="en-US" sz="2500" i="1" dirty="0">
                <a:solidFill>
                  <a:srgbClr val="070C1F"/>
                </a:solidFill>
                <a:latin typeface="Open Sans Italics"/>
                <a:ea typeface="Open Sans Italics"/>
                <a:cs typeface="Open Sans Italics"/>
                <a:sym typeface="Open Sans Italics"/>
              </a:rPr>
              <a:t> entre </a:t>
            </a:r>
            <a:r>
              <a:rPr lang="en-US" sz="2500" i="1" dirty="0" err="1">
                <a:solidFill>
                  <a:srgbClr val="070C1F"/>
                </a:solidFill>
                <a:latin typeface="Open Sans Italics"/>
                <a:ea typeface="Open Sans Italics"/>
                <a:cs typeface="Open Sans Italics"/>
                <a:sym typeface="Open Sans Italics"/>
              </a:rPr>
              <a: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próprios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órgãos</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entidades</a:t>
            </a:r>
            <a:r>
              <a:rPr lang="en-US" sz="2500" i="1" dirty="0">
                <a:solidFill>
                  <a:srgbClr val="070C1F"/>
                </a:solidFill>
                <a:latin typeface="Open Sans Italics"/>
                <a:ea typeface="Open Sans Italics"/>
                <a:cs typeface="Open Sans Italics"/>
                <a:sym typeface="Open Sans Italics"/>
              </a:rPr>
              <a:t> da </a:t>
            </a:r>
            <a:r>
              <a:rPr lang="en-US" sz="2500" i="1" dirty="0" err="1">
                <a:solidFill>
                  <a:srgbClr val="070C1F"/>
                </a:solidFill>
                <a:latin typeface="Open Sans Italics"/>
                <a:ea typeface="Open Sans Italics"/>
                <a:cs typeface="Open Sans Italics"/>
                <a:sym typeface="Open Sans Italics"/>
              </a:rPr>
              <a:t>Administração</a:t>
            </a:r>
            <a:r>
              <a:rPr lang="en-US" sz="2500" i="1" dirty="0">
                <a:solidFill>
                  <a:srgbClr val="070C1F"/>
                </a:solidFill>
                <a:latin typeface="Open Sans Italics"/>
                <a:ea typeface="Open Sans Italics"/>
                <a:cs typeface="Open Sans Italics"/>
                <a:sym typeface="Open Sans Italics"/>
              </a:rPr>
              <a:t> Pública, </a:t>
            </a:r>
            <a:r>
              <a:rPr lang="en-US" sz="2500" i="1" dirty="0" err="1">
                <a:solidFill>
                  <a:srgbClr val="070C1F"/>
                </a:solidFill>
                <a:latin typeface="Open Sans Italics"/>
                <a:ea typeface="Open Sans Italics"/>
                <a:cs typeface="Open Sans Italics"/>
                <a:sym typeface="Open Sans Italics"/>
              </a:rPr>
              <a:t>dificultando</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localização</a:t>
            </a:r>
            <a:r>
              <a:rPr lang="en-US" sz="2500" i="1" dirty="0">
                <a:solidFill>
                  <a:srgbClr val="070C1F"/>
                </a:solidFill>
                <a:latin typeface="Open Sans Italics"/>
                <a:ea typeface="Open Sans Italics"/>
                <a:cs typeface="Open Sans Italics"/>
                <a:sym typeface="Open Sans Italics"/>
              </a:rPr>
              <a:t> dos </a:t>
            </a:r>
            <a:r>
              <a:rPr lang="en-US" sz="2500" i="1" dirty="0" err="1">
                <a:solidFill>
                  <a:srgbClr val="070C1F"/>
                </a:solidFill>
                <a:latin typeface="Open Sans Italics"/>
                <a:ea typeface="Open Sans Italics"/>
                <a:cs typeface="Open Sans Italics"/>
                <a:sym typeface="Open Sans Italics"/>
              </a:rPr>
              <a:t>beneficiários</a:t>
            </a:r>
            <a:r>
              <a:rPr lang="en-US" sz="2500" i="1" dirty="0">
                <a:solidFill>
                  <a:srgbClr val="070C1F"/>
                </a:solidFill>
                <a:latin typeface="Open Sans Italics"/>
                <a:ea typeface="Open Sans Italics"/>
                <a:cs typeface="Open Sans Italics"/>
                <a:sym typeface="Open Sans Italics"/>
              </a:rPr>
              <a:t> das </a:t>
            </a:r>
            <a:r>
              <a:rPr lang="en-US" sz="2500" i="1" dirty="0" err="1">
                <a:solidFill>
                  <a:srgbClr val="070C1F"/>
                </a:solidFill>
                <a:latin typeface="Open Sans Italics"/>
                <a:ea typeface="Open Sans Italics"/>
                <a:cs typeface="Open Sans Italics"/>
                <a:sym typeface="Open Sans Italics"/>
              </a:rPr>
              <a:t>ações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afirmativas</a:t>
            </a:r>
            <a:r>
              <a:rPr lang="en-US" sz="2500" i="1" dirty="0">
                <a:solidFill>
                  <a:srgbClr val="070C1F"/>
                </a:solidFill>
                <a:latin typeface="Open Sans Italics"/>
                <a:ea typeface="Open Sans Italics"/>
                <a:cs typeface="Open Sans Italics"/>
                <a:sym typeface="Open Sans Italics"/>
              </a:rPr>
              <a:t>.</a:t>
            </a:r>
          </a:p>
        </p:txBody>
      </p:sp>
      <p:sp>
        <p:nvSpPr>
          <p:cNvPr id="11" name="TextBox 11"/>
          <p:cNvSpPr txBox="1"/>
          <p:nvPr/>
        </p:nvSpPr>
        <p:spPr>
          <a:xfrm>
            <a:off x="2296150" y="6372862"/>
            <a:ext cx="9209472" cy="1981200"/>
          </a:xfrm>
          <a:prstGeom prst="rect">
            <a:avLst/>
          </a:prstGeom>
        </p:spPr>
        <p:txBody>
          <a:bodyPr lIns="0" tIns="0" rIns="0" bIns="0" rtlCol="0" anchor="t">
            <a:spAutoFit/>
          </a:bodyPr>
          <a:lstStyle/>
          <a:p>
            <a:pPr algn="l">
              <a:lnSpc>
                <a:spcPts val="3600"/>
              </a:lnSpc>
            </a:pPr>
            <a:r>
              <a:rPr lang="en-US" sz="3000" b="1" dirty="0">
                <a:solidFill>
                  <a:srgbClr val="070C1F"/>
                </a:solidFill>
                <a:latin typeface="Open Sans Bold"/>
                <a:ea typeface="Open Sans Bold"/>
                <a:cs typeface="Open Sans Bold"/>
                <a:sym typeface="Open Sans Bold"/>
              </a:rPr>
              <a:t>Banco de dados </a:t>
            </a:r>
            <a:r>
              <a:rPr lang="en-US" sz="3000" b="1" dirty="0" err="1">
                <a:solidFill>
                  <a:srgbClr val="070C1F"/>
                </a:solidFill>
                <a:latin typeface="Open Sans Bold"/>
                <a:ea typeface="Open Sans Bold"/>
                <a:cs typeface="Open Sans Bold"/>
                <a:sym typeface="Open Sans Bold"/>
              </a:rPr>
              <a:t>compartilhado</a:t>
            </a:r>
            <a:endParaRPr lang="en-US" sz="3000" b="1" dirty="0">
              <a:solidFill>
                <a:srgbClr val="070C1F"/>
              </a:solidFill>
              <a:latin typeface="Open Sans Bold"/>
              <a:ea typeface="Open Sans Bold"/>
              <a:cs typeface="Open Sans Bold"/>
              <a:sym typeface="Open Sans Bold"/>
            </a:endParaRPr>
          </a:p>
          <a:p>
            <a:pPr algn="just">
              <a:lnSpc>
                <a:spcPts val="3000"/>
              </a:lnSpc>
            </a:pPr>
            <a:r>
              <a:rPr lang="en-US" sz="2500" i="1" dirty="0">
                <a:solidFill>
                  <a:srgbClr val="070C1F"/>
                </a:solidFill>
                <a:latin typeface="Open Sans Italics"/>
                <a:ea typeface="Open Sans Italics"/>
                <a:cs typeface="Open Sans Italics"/>
                <a:sym typeface="Open Sans Italics"/>
              </a:rPr>
              <a:t>A </a:t>
            </a:r>
            <a:r>
              <a:rPr lang="en-US" sz="2500" i="1" dirty="0" err="1">
                <a:solidFill>
                  <a:srgbClr val="070C1F"/>
                </a:solidFill>
                <a:latin typeface="Open Sans Italics"/>
                <a:ea typeface="Open Sans Italics"/>
                <a:cs typeface="Open Sans Italics"/>
                <a:sym typeface="Open Sans Italics"/>
              </a:rPr>
              <a:t>existência</a:t>
            </a:r>
            <a:r>
              <a:rPr lang="en-US" sz="2500" i="1" dirty="0">
                <a:solidFill>
                  <a:srgbClr val="070C1F"/>
                </a:solidFill>
                <a:latin typeface="Open Sans Italics"/>
                <a:ea typeface="Open Sans Italics"/>
                <a:cs typeface="Open Sans Italics"/>
                <a:sym typeface="Open Sans Italics"/>
              </a:rPr>
              <a:t> de um banco de dados com </a:t>
            </a:r>
            <a:r>
              <a:rPr lang="en-US" sz="2500" i="1" dirty="0" err="1">
                <a:solidFill>
                  <a:srgbClr val="070C1F"/>
                </a:solidFill>
                <a:latin typeface="Open Sans Italics"/>
                <a:ea typeface="Open Sans Italics"/>
                <a:cs typeface="Open Sans Italics"/>
                <a:sym typeface="Open Sans Italics"/>
              </a:rPr>
              <a:t>acesso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facilitado</a:t>
            </a:r>
            <a:r>
              <a:rPr lang="en-US" sz="2500" i="1" dirty="0">
                <a:solidFill>
                  <a:srgbClr val="070C1F"/>
                </a:solidFill>
                <a:latin typeface="Open Sans Italics"/>
                <a:ea typeface="Open Sans Italics"/>
                <a:cs typeface="Open Sans Italics"/>
                <a:sym typeface="Open Sans Italics"/>
              </a:rPr>
              <a:t> para </a:t>
            </a:r>
            <a:r>
              <a:rPr lang="en-US" sz="2500" i="1" dirty="0" err="1">
                <a:solidFill>
                  <a:srgbClr val="070C1F"/>
                </a:solidFill>
                <a:latin typeface="Open Sans Italics"/>
                <a:ea typeface="Open Sans Italics"/>
                <a:cs typeface="Open Sans Italics"/>
                <a:sym typeface="Open Sans Italics"/>
              </a:rPr>
              <a:t>todos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órgãos</a:t>
            </a:r>
            <a:r>
              <a:rPr lang="en-US" sz="2500" i="1" dirty="0">
                <a:solidFill>
                  <a:srgbClr val="070C1F"/>
                </a:solidFill>
                <a:latin typeface="Open Sans Italics"/>
                <a:ea typeface="Open Sans Italics"/>
                <a:cs typeface="Open Sans Italics"/>
                <a:sym typeface="Open Sans Italics"/>
              </a:rPr>
              <a:t> seria </a:t>
            </a:r>
            <a:r>
              <a:rPr lang="en-US" sz="2500" i="1" dirty="0" err="1">
                <a:solidFill>
                  <a:srgbClr val="070C1F"/>
                </a:solidFill>
                <a:latin typeface="Open Sans Italics"/>
                <a:ea typeface="Open Sans Italics"/>
                <a:cs typeface="Open Sans Italics"/>
                <a:sym typeface="Open Sans Italics"/>
              </a:rPr>
              <a:t>suficiente</a:t>
            </a:r>
            <a:r>
              <a:rPr lang="en-US" sz="2500" i="1" dirty="0">
                <a:solidFill>
                  <a:srgbClr val="070C1F"/>
                </a:solidFill>
                <a:latin typeface="Open Sans Italics"/>
                <a:ea typeface="Open Sans Italics"/>
                <a:cs typeface="Open Sans Italics"/>
                <a:sym typeface="Open Sans Italics"/>
              </a:rPr>
              <a:t> para </a:t>
            </a:r>
            <a:r>
              <a:rPr lang="en-US" sz="2500" i="1" dirty="0" err="1">
                <a:solidFill>
                  <a:srgbClr val="070C1F"/>
                </a:solidFill>
                <a:latin typeface="Open Sans Italics"/>
                <a:ea typeface="Open Sans Italics"/>
                <a:cs typeface="Open Sans Italics"/>
                <a:sym typeface="Open Sans Italics"/>
              </a:rPr>
              <a:t>rechaçar</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crítica</a:t>
            </a:r>
            <a:r>
              <a:rPr lang="en-US" sz="2500" i="1" dirty="0">
                <a:solidFill>
                  <a:srgbClr val="070C1F"/>
                </a:solidFill>
                <a:latin typeface="Open Sans Italics"/>
                <a:ea typeface="Open Sans Italics"/>
                <a:cs typeface="Open Sans Italics"/>
                <a:sym typeface="Open Sans Italics"/>
              </a:rPr>
              <a:t> do </a:t>
            </a:r>
            <a:r>
              <a:rPr lang="en-US" sz="2500" i="1" dirty="0" err="1">
                <a:solidFill>
                  <a:srgbClr val="070C1F"/>
                </a:solidFill>
                <a:latin typeface="Open Sans Italics"/>
                <a:ea typeface="Open Sans Italics"/>
                <a:cs typeface="Open Sans Italics"/>
                <a:sym typeface="Open Sans Italics"/>
              </a:rPr>
              <a:t>custo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permitindo</a:t>
            </a:r>
            <a:r>
              <a:rPr lang="en-US" sz="2500" i="1" dirty="0">
                <a:solidFill>
                  <a:srgbClr val="070C1F"/>
                </a:solidFill>
                <a:latin typeface="Open Sans Italics"/>
                <a:ea typeface="Open Sans Italics"/>
                <a:cs typeface="Open Sans Italics"/>
                <a:sym typeface="Open Sans Italics"/>
              </a:rPr>
              <a:t> que </a:t>
            </a:r>
            <a:r>
              <a:rPr lang="en-US" sz="2500" i="1" dirty="0" err="1">
                <a:solidFill>
                  <a:srgbClr val="070C1F"/>
                </a:solidFill>
                <a:latin typeface="Open Sans Italics"/>
                <a:ea typeface="Open Sans Italics"/>
                <a:cs typeface="Open Sans Italics"/>
                <a:sym typeface="Open Sans Italics"/>
              </a:rPr>
              <a: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beneficiários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acessem</a:t>
            </a:r>
            <a:r>
              <a:rPr lang="en-US" sz="2500" i="1" dirty="0">
                <a:solidFill>
                  <a:srgbClr val="070C1F"/>
                </a:solidFill>
                <a:latin typeface="Open Sans Italics"/>
                <a:ea typeface="Open Sans Italics"/>
                <a:cs typeface="Open Sans Italics"/>
                <a:sym typeface="Open Sans Italics"/>
              </a:rPr>
              <a:t> as </a:t>
            </a:r>
            <a:r>
              <a:rPr lang="en-US" sz="2500" i="1" dirty="0" err="1">
                <a:solidFill>
                  <a:srgbClr val="070C1F"/>
                </a:solidFill>
                <a:latin typeface="Open Sans Italics"/>
                <a:ea typeface="Open Sans Italics"/>
                <a:cs typeface="Open Sans Italics"/>
                <a:sym typeface="Open Sans Italics"/>
              </a:rPr>
              <a:t>vagas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destinadas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aos</a:t>
            </a:r>
            <a:endParaRPr lang="en-US" sz="2500" i="1" dirty="0">
              <a:solidFill>
                <a:srgbClr val="070C1F"/>
              </a:solidFill>
              <a:latin typeface="Open Sans Italics"/>
              <a:ea typeface="Open Sans Italics"/>
              <a:cs typeface="Open Sans Italics"/>
              <a:sym typeface="Open Sans Italics"/>
            </a:endParaRPr>
          </a:p>
          <a:p>
            <a:pPr algn="just">
              <a:lnSpc>
                <a:spcPts val="3000"/>
              </a:lnSpc>
            </a:pPr>
            <a:r>
              <a:rPr lang="en-US" sz="2500" i="1" dirty="0" err="1">
                <a:solidFill>
                  <a:srgbClr val="070C1F"/>
                </a:solidFill>
                <a:latin typeface="Open Sans Italics"/>
                <a:ea typeface="Open Sans Italics"/>
                <a:cs typeface="Open Sans Italics"/>
                <a:sym typeface="Open Sans Italics"/>
              </a:rPr>
              <a:t>cotistas</a:t>
            </a:r>
            <a:r>
              <a:rPr lang="en-US" sz="2500" i="1" dirty="0">
                <a:solidFill>
                  <a:srgbClr val="070C1F"/>
                </a:solidFill>
                <a:latin typeface="Open Sans Italics"/>
                <a:ea typeface="Open Sans Italics"/>
                <a:cs typeface="Open Sans Italics"/>
                <a:sym typeface="Open Sans Italics"/>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pic>
        <p:nvPicPr>
          <p:cNvPr id="7" name="Imagem 6" descr="Texto&#10;&#10;O conteúdo gerado por IA pode estar incorreto.">
            <a:extLst>
              <a:ext uri="{FF2B5EF4-FFF2-40B4-BE49-F238E27FC236}">
                <a16:creationId xmlns:a16="http://schemas.microsoft.com/office/drawing/2014/main" id="{BEBC1131-5BCC-3962-4F4A-38EA6DEA7C9E}"/>
              </a:ext>
            </a:extLst>
          </p:cNvPr>
          <p:cNvPicPr>
            <a:picLocks noChangeAspect="1"/>
          </p:cNvPicPr>
          <p:nvPr/>
        </p:nvPicPr>
        <p:blipFill>
          <a:blip r:embed="rId4">
            <a:extLst>
              <a:ext uri="{28A0092B-C50C-407E-A947-70E740481C1C}">
                <a14:useLocalDpi xmlns:a14="http://schemas.microsoft.com/office/drawing/2010/main" val="0"/>
              </a:ext>
            </a:extLst>
          </a:blip>
          <a:srcRect l="-1471" t="-9724" r="1471" b="5021"/>
          <a:stretch/>
        </p:blipFill>
        <p:spPr>
          <a:xfrm>
            <a:off x="1371590" y="-313015"/>
            <a:ext cx="15544800" cy="5744377"/>
          </a:xfrm>
          <a:prstGeom prst="rect">
            <a:avLst/>
          </a:prstGeom>
        </p:spPr>
      </p:pic>
      <p:pic>
        <p:nvPicPr>
          <p:cNvPr id="9" name="Imagem 8" descr="Rosto de homem visto de perto&#10;&#10;O conteúdo gerado por IA pode estar incorreto.">
            <a:extLst>
              <a:ext uri="{FF2B5EF4-FFF2-40B4-BE49-F238E27FC236}">
                <a16:creationId xmlns:a16="http://schemas.microsoft.com/office/drawing/2014/main" id="{30AC1C74-15C0-806D-542E-6C6EE87818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5431362"/>
            <a:ext cx="6346371" cy="427446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F263D-77BF-00E2-06EC-23760585E6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3413EE9-ABEB-C0EE-3062-6DC912932EBB}"/>
              </a:ext>
            </a:extLst>
          </p:cNvPr>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a:extLst>
              <a:ext uri="{FF2B5EF4-FFF2-40B4-BE49-F238E27FC236}">
                <a16:creationId xmlns:a16="http://schemas.microsoft.com/office/drawing/2014/main" id="{C7B3AAEC-1F95-B9FD-2AA0-D37833377516}"/>
              </a:ext>
            </a:extLst>
          </p:cNvPr>
          <p:cNvSpPr/>
          <p:nvPr/>
        </p:nvSpPr>
        <p:spPr>
          <a:xfrm>
            <a:off x="0" y="657285"/>
            <a:ext cx="5224676" cy="7776262"/>
          </a:xfrm>
          <a:custGeom>
            <a:avLst/>
            <a:gdLst/>
            <a:ahLst/>
            <a:cxnLst/>
            <a:rect l="l" t="t" r="r" b="b"/>
            <a:pathLst>
              <a:path w="5224676" h="7776262">
                <a:moveTo>
                  <a:pt x="0" y="0"/>
                </a:moveTo>
                <a:lnTo>
                  <a:pt x="5224675" y="0"/>
                </a:lnTo>
                <a:lnTo>
                  <a:pt x="5224675" y="7776261"/>
                </a:lnTo>
                <a:lnTo>
                  <a:pt x="0" y="7776261"/>
                </a:lnTo>
                <a:lnTo>
                  <a:pt x="0" y="0"/>
                </a:lnTo>
                <a:close/>
              </a:path>
            </a:pathLst>
          </a:custGeom>
          <a:blipFill>
            <a:blip r:embed="rId4"/>
            <a:stretch>
              <a:fillRect/>
            </a:stretch>
          </a:blipFill>
        </p:spPr>
        <p:txBody>
          <a:bodyPr/>
          <a:lstStyle/>
          <a:p>
            <a:endParaRPr lang="pt-BR" dirty="0"/>
          </a:p>
        </p:txBody>
      </p:sp>
      <p:sp>
        <p:nvSpPr>
          <p:cNvPr id="4" name="TextBox 4">
            <a:extLst>
              <a:ext uri="{FF2B5EF4-FFF2-40B4-BE49-F238E27FC236}">
                <a16:creationId xmlns:a16="http://schemas.microsoft.com/office/drawing/2014/main" id="{E07F0A6E-51DB-859B-FFAD-CC4CB67CF761}"/>
              </a:ext>
            </a:extLst>
          </p:cNvPr>
          <p:cNvSpPr txBox="1"/>
          <p:nvPr/>
        </p:nvSpPr>
        <p:spPr>
          <a:xfrm>
            <a:off x="5642740" y="4545416"/>
            <a:ext cx="10656657" cy="2743200"/>
          </a:xfrm>
          <a:prstGeom prst="rect">
            <a:avLst/>
          </a:prstGeom>
        </p:spPr>
        <p:txBody>
          <a:bodyPr lIns="0" tIns="0" rIns="0" bIns="0" rtlCol="0" anchor="t">
            <a:spAutoFit/>
          </a:bodyPr>
          <a:lstStyle/>
          <a:p>
            <a:pPr algn="l">
              <a:lnSpc>
                <a:spcPts val="3600"/>
              </a:lnSpc>
            </a:pPr>
            <a:r>
              <a:rPr lang="en-US" sz="3000">
                <a:solidFill>
                  <a:srgbClr val="070C1F"/>
                </a:solidFill>
                <a:latin typeface="Open Sans"/>
                <a:ea typeface="Open Sans"/>
                <a:cs typeface="Open Sans"/>
                <a:sym typeface="Open Sans"/>
              </a:rPr>
              <a:t>Muito antes da publicação da Lei nº 14.133/2021, o Senado Federal, por meio do Ato da Comissão Diretora nº 4, de 24 de junho de 2016 (ATC 4/2016), instituiu o Programa de Assistência à Mulheres em Situação de Vulnerabilidade Econômica em Decorrência de Violência Doméstica e Familiar, o qual preceitua que:</a:t>
            </a:r>
          </a:p>
        </p:txBody>
      </p:sp>
      <p:sp>
        <p:nvSpPr>
          <p:cNvPr id="5" name="TextBox 5">
            <a:extLst>
              <a:ext uri="{FF2B5EF4-FFF2-40B4-BE49-F238E27FC236}">
                <a16:creationId xmlns:a16="http://schemas.microsoft.com/office/drawing/2014/main" id="{141F94E8-1E0E-F19C-501B-052D2429A58E}"/>
              </a:ext>
            </a:extLst>
          </p:cNvPr>
          <p:cNvSpPr txBox="1"/>
          <p:nvPr/>
        </p:nvSpPr>
        <p:spPr>
          <a:xfrm>
            <a:off x="5642740" y="2546928"/>
            <a:ext cx="12524677" cy="1392354"/>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Os editais do Senado Federal: </a:t>
            </a:r>
          </a:p>
          <a:p>
            <a:pPr algn="l">
              <a:lnSpc>
                <a:spcPts val="5089"/>
              </a:lnSpc>
            </a:pPr>
            <a:r>
              <a:rPr lang="en-US" sz="5089" b="1">
                <a:solidFill>
                  <a:srgbClr val="070C1F"/>
                </a:solidFill>
                <a:latin typeface="Open Sans Bold"/>
                <a:ea typeface="Open Sans Bold"/>
                <a:cs typeface="Open Sans Bold"/>
                <a:sym typeface="Open Sans Bold"/>
              </a:rPr>
              <a:t>um caso de sucesso</a:t>
            </a:r>
          </a:p>
        </p:txBody>
      </p:sp>
    </p:spTree>
    <p:extLst>
      <p:ext uri="{BB962C8B-B14F-4D97-AF65-F5344CB8AC3E}">
        <p14:creationId xmlns:p14="http://schemas.microsoft.com/office/powerpoint/2010/main" val="1701004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1850884" y="3007378"/>
            <a:ext cx="5360791" cy="4295278"/>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O </a:t>
            </a:r>
            <a:r>
              <a:rPr lang="en-US" sz="2300" dirty="0" err="1">
                <a:solidFill>
                  <a:srgbClr val="070C1F"/>
                </a:solidFill>
                <a:latin typeface="Open Sans"/>
                <a:ea typeface="Open Sans"/>
                <a:cs typeface="Open Sans"/>
                <a:sym typeface="Open Sans"/>
              </a:rPr>
              <a:t>programa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prevê</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reserva</a:t>
            </a:r>
            <a:r>
              <a:rPr lang="en-US" sz="2300" dirty="0">
                <a:solidFill>
                  <a:srgbClr val="070C1F"/>
                </a:solidFill>
                <a:latin typeface="Open Sans"/>
                <a:ea typeface="Open Sans"/>
                <a:cs typeface="Open Sans"/>
                <a:sym typeface="Open Sans"/>
              </a:rPr>
              <a:t> de, no </a:t>
            </a:r>
            <a:r>
              <a:rPr lang="en-US" sz="2300" dirty="0" err="1">
                <a:solidFill>
                  <a:srgbClr val="070C1F"/>
                </a:solidFill>
                <a:latin typeface="Open Sans"/>
                <a:ea typeface="Open Sans"/>
                <a:cs typeface="Open Sans"/>
                <a:sym typeface="Open Sans"/>
              </a:rPr>
              <a:t>mínimo</a:t>
            </a:r>
            <a:r>
              <a:rPr lang="en-US" sz="2300" dirty="0">
                <a:solidFill>
                  <a:srgbClr val="070C1F"/>
                </a:solidFill>
                <a:latin typeface="Open Sans"/>
                <a:ea typeface="Open Sans"/>
                <a:cs typeface="Open Sans"/>
                <a:sym typeface="Open Sans"/>
              </a:rPr>
              <a:t>, 2% das </a:t>
            </a:r>
            <a:r>
              <a:rPr lang="en-US" sz="2300" dirty="0" err="1">
                <a:solidFill>
                  <a:srgbClr val="070C1F"/>
                </a:solidFill>
                <a:latin typeface="Open Sans"/>
                <a:ea typeface="Open Sans"/>
                <a:cs typeface="Open Sans"/>
                <a:sym typeface="Open Sans"/>
              </a:rPr>
              <a:t>vagas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contratos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prestação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serviços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continuados</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terceirizados</a:t>
            </a:r>
            <a:r>
              <a:rPr lang="en-US" sz="2300" dirty="0">
                <a:solidFill>
                  <a:srgbClr val="070C1F"/>
                </a:solidFill>
                <a:latin typeface="Open Sans"/>
                <a:ea typeface="Open Sans"/>
                <a:cs typeface="Open Sans"/>
                <a:sym typeface="Open Sans"/>
              </a:rPr>
              <a:t> do</a:t>
            </a:r>
          </a:p>
          <a:p>
            <a:pPr algn="ctr">
              <a:lnSpc>
                <a:spcPts val="2760"/>
              </a:lnSpc>
              <a:spcBef>
                <a:spcPct val="0"/>
              </a:spcBef>
            </a:pP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Senado</a:t>
            </a:r>
            <a:r>
              <a:rPr lang="en-US" sz="2300" dirty="0">
                <a:solidFill>
                  <a:srgbClr val="070C1F"/>
                </a:solidFill>
                <a:latin typeface="Open Sans"/>
                <a:ea typeface="Open Sans"/>
                <a:cs typeface="Open Sans"/>
                <a:sym typeface="Open Sans"/>
              </a:rPr>
              <a:t> Federal para </a:t>
            </a:r>
            <a:r>
              <a:rPr lang="en-US" sz="2300" dirty="0" err="1">
                <a:solidFill>
                  <a:srgbClr val="070C1F"/>
                </a:solidFill>
                <a:latin typeface="Open Sans"/>
                <a:ea typeface="Open Sans"/>
                <a:cs typeface="Open Sans"/>
                <a:sym typeface="Open Sans"/>
              </a:rPr>
              <a:t>mulheres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situação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vulnerabilidade</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econômica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decorrente</a:t>
            </a:r>
            <a:r>
              <a:rPr lang="en-US" sz="2300" dirty="0">
                <a:solidFill>
                  <a:srgbClr val="070C1F"/>
                </a:solidFill>
                <a:latin typeface="Open Sans"/>
                <a:ea typeface="Open Sans"/>
                <a:cs typeface="Open Sans"/>
                <a:sym typeface="Open Sans"/>
              </a:rPr>
              <a:t> de</a:t>
            </a:r>
          </a:p>
          <a:p>
            <a:pPr algn="ctr">
              <a:lnSpc>
                <a:spcPts val="2760"/>
              </a:lnSpc>
              <a:spcBef>
                <a:spcPct val="0"/>
              </a:spcBef>
            </a:pP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violência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doméstica</a:t>
            </a:r>
            <a:r>
              <a:rPr lang="en-US" sz="2300" dirty="0">
                <a:solidFill>
                  <a:srgbClr val="070C1F"/>
                </a:solidFill>
                <a:latin typeface="Open Sans"/>
                <a:ea typeface="Open Sans"/>
                <a:cs typeface="Open Sans"/>
                <a:sym typeface="Open Sans"/>
              </a:rPr>
              <a:t> e familiar,</a:t>
            </a:r>
          </a:p>
          <a:p>
            <a:pPr algn="ctr">
              <a:lnSpc>
                <a:spcPts val="2760"/>
              </a:lnSpc>
              <a:spcBef>
                <a:spcPct val="0"/>
              </a:spcBef>
            </a:pP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desde</a:t>
            </a:r>
            <a:r>
              <a:rPr lang="en-US" sz="2300" dirty="0">
                <a:solidFill>
                  <a:srgbClr val="070C1F"/>
                </a:solidFill>
                <a:latin typeface="Open Sans"/>
                <a:ea typeface="Open Sans"/>
                <a:cs typeface="Open Sans"/>
                <a:sym typeface="Open Sans"/>
              </a:rPr>
              <a:t> que o </a:t>
            </a:r>
            <a:r>
              <a:rPr lang="en-US" sz="2300" dirty="0" err="1">
                <a:solidFill>
                  <a:srgbClr val="070C1F"/>
                </a:solidFill>
                <a:latin typeface="Open Sans"/>
                <a:ea typeface="Open Sans"/>
                <a:cs typeface="Open Sans"/>
                <a:sym typeface="Open Sans"/>
              </a:rPr>
              <a:t>contrato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envolva</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cinquenta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ou</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mais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trabalhadores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atendida</a:t>
            </a:r>
            <a:r>
              <a:rPr lang="en-US" sz="2300" dirty="0">
                <a:solidFill>
                  <a:srgbClr val="070C1F"/>
                </a:solidFill>
                <a:latin typeface="Open Sans"/>
                <a:ea typeface="Open Sans"/>
                <a:cs typeface="Open Sans"/>
                <a:sym typeface="Open Sans"/>
              </a:rPr>
              <a:t> à </a:t>
            </a:r>
            <a:r>
              <a:rPr lang="en-US" sz="2300" dirty="0" err="1">
                <a:solidFill>
                  <a:srgbClr val="070C1F"/>
                </a:solidFill>
                <a:latin typeface="Open Sans"/>
                <a:ea typeface="Open Sans"/>
                <a:cs typeface="Open Sans"/>
                <a:sym typeface="Open Sans"/>
              </a:rPr>
              <a:t>qualificação</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profissional</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necessária</a:t>
            </a:r>
            <a:r>
              <a:rPr lang="en-US" sz="2300" dirty="0">
                <a:solidFill>
                  <a:srgbClr val="070C1F"/>
                </a:solidFill>
                <a:latin typeface="Open Sans"/>
                <a:ea typeface="Open Sans"/>
                <a:cs typeface="Open Sans"/>
                <a:sym typeface="Open Sans"/>
              </a:rPr>
              <a:t>.</a:t>
            </a:r>
          </a:p>
        </p:txBody>
      </p:sp>
      <p:sp>
        <p:nvSpPr>
          <p:cNvPr id="4" name="TextBox 4"/>
          <p:cNvSpPr txBox="1"/>
          <p:nvPr/>
        </p:nvSpPr>
        <p:spPr>
          <a:xfrm>
            <a:off x="12954000" y="2295374"/>
            <a:ext cx="3616457" cy="445770"/>
          </a:xfrm>
          <a:prstGeom prst="rect">
            <a:avLst/>
          </a:prstGeom>
        </p:spPr>
        <p:txBody>
          <a:bodyPr lIns="0" tIns="0" rIns="0" bIns="0" rtlCol="0" anchor="t">
            <a:spAutoFit/>
          </a:bodyPr>
          <a:lstStyle/>
          <a:p>
            <a:pPr algn="ctr">
              <a:lnSpc>
                <a:spcPts val="3300"/>
              </a:lnSpc>
            </a:pPr>
            <a:r>
              <a:rPr lang="en-US" sz="3300" b="1" dirty="0" err="1">
                <a:solidFill>
                  <a:srgbClr val="070C1F"/>
                </a:solidFill>
                <a:latin typeface="Open Sans Bold"/>
                <a:ea typeface="Open Sans Bold"/>
                <a:cs typeface="Open Sans Bold"/>
                <a:sym typeface="Open Sans Bold"/>
              </a:rPr>
              <a:t>Reserva</a:t>
            </a:r>
            <a:r>
              <a:rPr lang="en-US" sz="3300" b="1" dirty="0">
                <a:solidFill>
                  <a:srgbClr val="070C1F"/>
                </a:solidFill>
                <a:latin typeface="Open Sans Bold"/>
                <a:ea typeface="Open Sans Bold"/>
                <a:cs typeface="Open Sans Bold"/>
                <a:sym typeface="Open Sans Bold"/>
              </a:rPr>
              <a:t> de Vagas</a:t>
            </a:r>
          </a:p>
        </p:txBody>
      </p:sp>
      <p:sp>
        <p:nvSpPr>
          <p:cNvPr id="5" name="Freeform 5"/>
          <p:cNvSpPr/>
          <p:nvPr/>
        </p:nvSpPr>
        <p:spPr>
          <a:xfrm>
            <a:off x="0" y="760749"/>
            <a:ext cx="5020027" cy="7530041"/>
          </a:xfrm>
          <a:custGeom>
            <a:avLst/>
            <a:gdLst/>
            <a:ahLst/>
            <a:cxnLst/>
            <a:rect l="l" t="t" r="r" b="b"/>
            <a:pathLst>
              <a:path w="5020027" h="7530041">
                <a:moveTo>
                  <a:pt x="0" y="0"/>
                </a:moveTo>
                <a:lnTo>
                  <a:pt x="5020027" y="0"/>
                </a:lnTo>
                <a:lnTo>
                  <a:pt x="5020027" y="7530041"/>
                </a:lnTo>
                <a:lnTo>
                  <a:pt x="0" y="7530041"/>
                </a:lnTo>
                <a:lnTo>
                  <a:pt x="0" y="0"/>
                </a:lnTo>
                <a:close/>
              </a:path>
            </a:pathLst>
          </a:custGeom>
          <a:blipFill>
            <a:blip r:embed="rId4"/>
            <a:stretch>
              <a:fillRect/>
            </a:stretch>
          </a:blipFill>
        </p:spPr>
        <p:txBody>
          <a:bodyPr/>
          <a:lstStyle/>
          <a:p>
            <a:endParaRPr lang="pt-BR"/>
          </a:p>
        </p:txBody>
      </p:sp>
      <p:sp>
        <p:nvSpPr>
          <p:cNvPr id="6" name="TextBox 6"/>
          <p:cNvSpPr txBox="1"/>
          <p:nvPr/>
        </p:nvSpPr>
        <p:spPr>
          <a:xfrm>
            <a:off x="5878988" y="1009529"/>
            <a:ext cx="6069223" cy="2506377"/>
          </a:xfrm>
          <a:prstGeom prst="rect">
            <a:avLst/>
          </a:prstGeom>
        </p:spPr>
        <p:txBody>
          <a:bodyPr lIns="0" tIns="0" rIns="0" bIns="0" rtlCol="0" anchor="t">
            <a:spAutoFit/>
          </a:bodyPr>
          <a:lstStyle/>
          <a:p>
            <a:pPr algn="l">
              <a:lnSpc>
                <a:spcPts val="6585"/>
              </a:lnSpc>
            </a:pPr>
            <a:r>
              <a:rPr lang="en-US" sz="5987" b="1">
                <a:solidFill>
                  <a:srgbClr val="070C1F"/>
                </a:solidFill>
                <a:latin typeface="Open Sans Bold"/>
                <a:ea typeface="Open Sans Bold"/>
                <a:cs typeface="Open Sans Bold"/>
                <a:sym typeface="Open Sans Bold"/>
              </a:rPr>
              <a:t>O Programa </a:t>
            </a:r>
          </a:p>
          <a:p>
            <a:pPr algn="l">
              <a:lnSpc>
                <a:spcPts val="6585"/>
              </a:lnSpc>
            </a:pPr>
            <a:r>
              <a:rPr lang="en-US" sz="5987" b="1">
                <a:solidFill>
                  <a:srgbClr val="070C1F"/>
                </a:solidFill>
                <a:latin typeface="Open Sans Bold"/>
                <a:ea typeface="Open Sans Bold"/>
                <a:cs typeface="Open Sans Bold"/>
                <a:sym typeface="Open Sans Bold"/>
              </a:rPr>
              <a:t>de Assistência</a:t>
            </a:r>
          </a:p>
          <a:p>
            <a:pPr algn="l">
              <a:lnSpc>
                <a:spcPts val="6585"/>
              </a:lnSpc>
            </a:pPr>
            <a:r>
              <a:rPr lang="en-US" sz="5987" b="1">
                <a:solidFill>
                  <a:srgbClr val="070C1F"/>
                </a:solidFill>
                <a:latin typeface="Open Sans Bold"/>
                <a:ea typeface="Open Sans Bold"/>
                <a:cs typeface="Open Sans Bold"/>
                <a:sym typeface="Open Sans Bold"/>
              </a:rPr>
              <a:t>a Mulheres</a:t>
            </a:r>
          </a:p>
        </p:txBody>
      </p:sp>
      <p:sp>
        <p:nvSpPr>
          <p:cNvPr id="7" name="TextBox 7"/>
          <p:cNvSpPr txBox="1"/>
          <p:nvPr/>
        </p:nvSpPr>
        <p:spPr>
          <a:xfrm>
            <a:off x="5988901" y="5011517"/>
            <a:ext cx="5159284" cy="3936206"/>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O </a:t>
            </a:r>
            <a:r>
              <a:rPr lang="en-US" sz="2300" dirty="0" err="1">
                <a:solidFill>
                  <a:srgbClr val="070C1F"/>
                </a:solidFill>
                <a:latin typeface="Open Sans"/>
                <a:ea typeface="Open Sans"/>
                <a:cs typeface="Open Sans"/>
                <a:sym typeface="Open Sans"/>
              </a:rPr>
              <a:t>Programa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Assistência</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Mulheres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situação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vulnerabilidade</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econômica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decorrência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violência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doméstica</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e familiar, </a:t>
            </a:r>
            <a:r>
              <a:rPr lang="en-US" sz="2300" dirty="0" err="1">
                <a:solidFill>
                  <a:srgbClr val="070C1F"/>
                </a:solidFill>
                <a:latin typeface="Open Sans"/>
                <a:ea typeface="Open Sans"/>
                <a:cs typeface="Open Sans"/>
                <a:sym typeface="Open Sans"/>
              </a:rPr>
              <a:t>instituído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pelo</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Senado</a:t>
            </a:r>
            <a:r>
              <a:rPr lang="en-US" sz="2300" dirty="0">
                <a:solidFill>
                  <a:srgbClr val="070C1F"/>
                </a:solidFill>
                <a:latin typeface="Open Sans"/>
                <a:ea typeface="Open Sans"/>
                <a:cs typeface="Open Sans"/>
                <a:sym typeface="Open Sans"/>
              </a:rPr>
              <a:t> Federal, visa </a:t>
            </a:r>
            <a:r>
              <a:rPr lang="en-US" sz="2300" dirty="0" err="1">
                <a:solidFill>
                  <a:srgbClr val="070C1F"/>
                </a:solidFill>
                <a:latin typeface="Open Sans"/>
                <a:ea typeface="Open Sans"/>
                <a:cs typeface="Open Sans"/>
                <a:sym typeface="Open Sans"/>
              </a:rPr>
              <a:t>garantir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oportunidades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trabalho</a:t>
            </a:r>
            <a:r>
              <a:rPr lang="en-US" sz="2300" dirty="0">
                <a:solidFill>
                  <a:srgbClr val="070C1F"/>
                </a:solidFill>
                <a:latin typeface="Open Sans"/>
                <a:ea typeface="Open Sans"/>
                <a:cs typeface="Open Sans"/>
                <a:sym typeface="Open Sans"/>
              </a:rPr>
              <a:t> para </a:t>
            </a:r>
            <a:r>
              <a:rPr lang="en-US" sz="2300" dirty="0" err="1">
                <a:solidFill>
                  <a:srgbClr val="070C1F"/>
                </a:solidFill>
                <a:latin typeface="Open Sans"/>
                <a:ea typeface="Open Sans"/>
                <a:cs typeface="Open Sans"/>
                <a:sym typeface="Open Sans"/>
              </a:rPr>
              <a:t>mulheres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vítimas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violência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doméstica</a:t>
            </a:r>
            <a:r>
              <a:rPr lang="en-US" sz="2300" dirty="0">
                <a:solidFill>
                  <a:srgbClr val="070C1F"/>
                </a:solidFill>
                <a:latin typeface="Open Sans"/>
                <a:ea typeface="Open Sans"/>
                <a:cs typeface="Open Sans"/>
                <a:sym typeface="Open Sans"/>
              </a:rPr>
              <a:t>, com o </a:t>
            </a:r>
            <a:r>
              <a:rPr lang="en-US" sz="2300" dirty="0" err="1">
                <a:solidFill>
                  <a:srgbClr val="070C1F"/>
                </a:solidFill>
                <a:latin typeface="Open Sans"/>
                <a:ea typeface="Open Sans"/>
                <a:cs typeface="Open Sans"/>
                <a:sym typeface="Open Sans"/>
              </a:rPr>
              <a:t>objetivo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promover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sua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emancipação</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financeira</a:t>
            </a:r>
            <a:r>
              <a:rPr lang="en-US" sz="2300" dirty="0">
                <a:solidFill>
                  <a:srgbClr val="070C1F"/>
                </a:solidFill>
                <a:latin typeface="Open Sans"/>
                <a:ea typeface="Open Sans"/>
                <a:cs typeface="Open Sans"/>
                <a:sym typeface="Open Sans"/>
              </a:rPr>
              <a:t> e social.</a:t>
            </a:r>
          </a:p>
        </p:txBody>
      </p:sp>
      <p:sp>
        <p:nvSpPr>
          <p:cNvPr id="8" name="TextBox 8"/>
          <p:cNvSpPr txBox="1"/>
          <p:nvPr/>
        </p:nvSpPr>
        <p:spPr>
          <a:xfrm>
            <a:off x="7600593" y="4312107"/>
            <a:ext cx="1935899" cy="426655"/>
          </a:xfrm>
          <a:prstGeom prst="rect">
            <a:avLst/>
          </a:prstGeom>
        </p:spPr>
        <p:txBody>
          <a:bodyPr wrap="square" lIns="0" tIns="0" rIns="0" bIns="0" rtlCol="0" anchor="t">
            <a:spAutoFit/>
          </a:bodyPr>
          <a:lstStyle/>
          <a:p>
            <a:pPr algn="ctr">
              <a:lnSpc>
                <a:spcPts val="3300"/>
              </a:lnSpc>
            </a:pPr>
            <a:r>
              <a:rPr lang="en-US" sz="3300" b="1" dirty="0" err="1">
                <a:solidFill>
                  <a:srgbClr val="070C1F"/>
                </a:solidFill>
                <a:latin typeface="Open Sans Bold"/>
                <a:ea typeface="Open Sans Bold"/>
                <a:cs typeface="Open Sans Bold"/>
                <a:sym typeface="Open Sans Bold"/>
              </a:rPr>
              <a:t>Objetivo</a:t>
            </a:r>
            <a:endParaRPr lang="en-US" sz="33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5829686" y="5356995"/>
            <a:ext cx="5600314" cy="426655"/>
          </a:xfrm>
          <a:prstGeom prst="rect">
            <a:avLst/>
          </a:prstGeom>
        </p:spPr>
        <p:txBody>
          <a:bodyPr wrap="square" lIns="0" tIns="0" rIns="0" bIns="0" rtlCol="0" anchor="t">
            <a:spAutoFit/>
          </a:bodyPr>
          <a:lstStyle/>
          <a:p>
            <a:pPr algn="ctr">
              <a:lnSpc>
                <a:spcPts val="3300"/>
              </a:lnSpc>
            </a:pPr>
            <a:r>
              <a:rPr lang="en-US" sz="3300" b="1" dirty="0" err="1">
                <a:solidFill>
                  <a:srgbClr val="070C1F"/>
                </a:solidFill>
                <a:latin typeface="Open Sans Bold"/>
                <a:ea typeface="Open Sans Bold"/>
                <a:cs typeface="Open Sans Bold"/>
                <a:sym typeface="Open Sans Bold"/>
              </a:rPr>
              <a:t>Sigilo</a:t>
            </a:r>
            <a:r>
              <a:rPr lang="en-US" sz="3300" b="1" dirty="0">
                <a:solidFill>
                  <a:srgbClr val="070C1F"/>
                </a:solidFill>
                <a:latin typeface="Open Sans Bold"/>
                <a:ea typeface="Open Sans Bold"/>
                <a:cs typeface="Open Sans Bold"/>
                <a:sym typeface="Open Sans Bold"/>
              </a:rPr>
              <a:t> e </a:t>
            </a:r>
            <a:r>
              <a:rPr lang="en-US" sz="3300" b="1" dirty="0" err="1">
                <a:solidFill>
                  <a:srgbClr val="070C1F"/>
                </a:solidFill>
                <a:latin typeface="Open Sans Bold"/>
                <a:ea typeface="Open Sans Bold"/>
                <a:cs typeface="Open Sans Bold"/>
                <a:sym typeface="Open Sans Bold"/>
              </a:rPr>
              <a:t>Não</a:t>
            </a: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Discriminação</a:t>
            </a:r>
            <a:endParaRPr lang="en-US" sz="3300" b="1" dirty="0">
              <a:solidFill>
                <a:srgbClr val="070C1F"/>
              </a:solidFill>
              <a:latin typeface="Open Sans Bold"/>
              <a:ea typeface="Open Sans Bold"/>
              <a:cs typeface="Open Sans Bold"/>
              <a:sym typeface="Open Sans Bold"/>
            </a:endParaRPr>
          </a:p>
        </p:txBody>
      </p:sp>
      <p:sp>
        <p:nvSpPr>
          <p:cNvPr id="4" name="Freeform 4"/>
          <p:cNvSpPr/>
          <p:nvPr/>
        </p:nvSpPr>
        <p:spPr>
          <a:xfrm>
            <a:off x="0" y="760749"/>
            <a:ext cx="5020027" cy="7530041"/>
          </a:xfrm>
          <a:custGeom>
            <a:avLst/>
            <a:gdLst/>
            <a:ahLst/>
            <a:cxnLst/>
            <a:rect l="l" t="t" r="r" b="b"/>
            <a:pathLst>
              <a:path w="5020027" h="7530041">
                <a:moveTo>
                  <a:pt x="0" y="0"/>
                </a:moveTo>
                <a:lnTo>
                  <a:pt x="5020027" y="0"/>
                </a:lnTo>
                <a:lnTo>
                  <a:pt x="5020027" y="7530041"/>
                </a:lnTo>
                <a:lnTo>
                  <a:pt x="0" y="7530041"/>
                </a:lnTo>
                <a:lnTo>
                  <a:pt x="0" y="0"/>
                </a:lnTo>
                <a:close/>
              </a:path>
            </a:pathLst>
          </a:custGeom>
          <a:blipFill>
            <a:blip r:embed="rId4"/>
            <a:stretch>
              <a:fillRect/>
            </a:stretch>
          </a:blipFill>
        </p:spPr>
        <p:txBody>
          <a:bodyPr/>
          <a:lstStyle/>
          <a:p>
            <a:endParaRPr lang="pt-BR"/>
          </a:p>
        </p:txBody>
      </p:sp>
      <p:sp>
        <p:nvSpPr>
          <p:cNvPr id="5" name="TextBox 5"/>
          <p:cNvSpPr txBox="1"/>
          <p:nvPr/>
        </p:nvSpPr>
        <p:spPr>
          <a:xfrm>
            <a:off x="5855813" y="2565120"/>
            <a:ext cx="8255159" cy="1371600"/>
          </a:xfrm>
          <a:prstGeom prst="rect">
            <a:avLst/>
          </a:prstGeom>
        </p:spPr>
        <p:txBody>
          <a:bodyPr lIns="0" tIns="0" rIns="0" bIns="0" rtlCol="0" anchor="t">
            <a:spAutoFit/>
          </a:bodyPr>
          <a:lstStyle/>
          <a:p>
            <a:pPr algn="l">
              <a:lnSpc>
                <a:spcPts val="2760"/>
              </a:lnSpc>
              <a:spcBef>
                <a:spcPct val="0"/>
              </a:spcBef>
            </a:pPr>
            <a:r>
              <a:rPr lang="en-US" sz="2300">
                <a:solidFill>
                  <a:srgbClr val="070C1F"/>
                </a:solidFill>
                <a:latin typeface="Open Sans"/>
                <a:ea typeface="Open Sans"/>
                <a:cs typeface="Open Sans"/>
                <a:sym typeface="Open Sans"/>
              </a:rPr>
              <a:t>As empresas prestadoras de serviços continuados e</a:t>
            </a:r>
          </a:p>
          <a:p>
            <a:pPr algn="l">
              <a:lnSpc>
                <a:spcPts val="2760"/>
              </a:lnSpc>
              <a:spcBef>
                <a:spcPct val="0"/>
              </a:spcBef>
            </a:pPr>
            <a:r>
              <a:rPr lang="en-US" sz="2300">
                <a:solidFill>
                  <a:srgbClr val="070C1F"/>
                </a:solidFill>
                <a:latin typeface="Open Sans"/>
                <a:ea typeface="Open Sans"/>
                <a:cs typeface="Open Sans"/>
                <a:sym typeface="Open Sans"/>
              </a:rPr>
              <a:t>terceirizados realizarão processo seletivo para a contratação</a:t>
            </a:r>
          </a:p>
          <a:p>
            <a:pPr algn="l">
              <a:lnSpc>
                <a:spcPts val="2760"/>
              </a:lnSpc>
              <a:spcBef>
                <a:spcPct val="0"/>
              </a:spcBef>
            </a:pPr>
            <a:r>
              <a:rPr lang="en-US" sz="2300">
                <a:solidFill>
                  <a:srgbClr val="070C1F"/>
                </a:solidFill>
                <a:latin typeface="Open Sans"/>
                <a:ea typeface="Open Sans"/>
                <a:cs typeface="Open Sans"/>
                <a:sym typeface="Open Sans"/>
              </a:rPr>
              <a:t>das trabalhadoras mediante acesso a cadastro mantido por</a:t>
            </a:r>
          </a:p>
          <a:p>
            <a:pPr algn="l">
              <a:lnSpc>
                <a:spcPts val="2760"/>
              </a:lnSpc>
              <a:spcBef>
                <a:spcPct val="0"/>
              </a:spcBef>
            </a:pPr>
            <a:r>
              <a:rPr lang="en-US" sz="2300">
                <a:solidFill>
                  <a:srgbClr val="070C1F"/>
                </a:solidFill>
                <a:latin typeface="Open Sans"/>
                <a:ea typeface="Open Sans"/>
                <a:cs typeface="Open Sans"/>
                <a:sym typeface="Open Sans"/>
              </a:rPr>
              <a:t>instituições públicas parceiras do Programa.</a:t>
            </a:r>
          </a:p>
        </p:txBody>
      </p:sp>
      <p:sp>
        <p:nvSpPr>
          <p:cNvPr id="6" name="TextBox 6"/>
          <p:cNvSpPr txBox="1"/>
          <p:nvPr/>
        </p:nvSpPr>
        <p:spPr>
          <a:xfrm>
            <a:off x="5855813" y="1995525"/>
            <a:ext cx="3622807" cy="4457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Processo Seletivo</a:t>
            </a:r>
          </a:p>
        </p:txBody>
      </p:sp>
      <p:sp>
        <p:nvSpPr>
          <p:cNvPr id="7" name="TextBox 7"/>
          <p:cNvSpPr txBox="1"/>
          <p:nvPr/>
        </p:nvSpPr>
        <p:spPr>
          <a:xfrm>
            <a:off x="5829686" y="5927321"/>
            <a:ext cx="8281287" cy="1371600"/>
          </a:xfrm>
          <a:prstGeom prst="rect">
            <a:avLst/>
          </a:prstGeom>
        </p:spPr>
        <p:txBody>
          <a:bodyPr lIns="0" tIns="0" rIns="0" bIns="0" rtlCol="0" anchor="t">
            <a:spAutoFit/>
          </a:bodyPr>
          <a:lstStyle/>
          <a:p>
            <a:pPr algn="l">
              <a:lnSpc>
                <a:spcPts val="2760"/>
              </a:lnSpc>
              <a:spcBef>
                <a:spcPct val="0"/>
              </a:spcBef>
            </a:pPr>
            <a:r>
              <a:rPr lang="en-US" sz="2300" dirty="0">
                <a:solidFill>
                  <a:srgbClr val="070C1F"/>
                </a:solidFill>
                <a:latin typeface="Open Sans"/>
                <a:ea typeface="Open Sans"/>
                <a:cs typeface="Open Sans"/>
                <a:sym typeface="Open Sans"/>
              </a:rPr>
              <a:t>A </a:t>
            </a:r>
            <a:r>
              <a:rPr lang="en-US" sz="2300" dirty="0" err="1">
                <a:solidFill>
                  <a:srgbClr val="070C1F"/>
                </a:solidFill>
                <a:latin typeface="Open Sans"/>
                <a:ea typeface="Open Sans"/>
                <a:cs typeface="Open Sans"/>
                <a:sym typeface="Open Sans"/>
              </a:rPr>
              <a:t>identidade</a:t>
            </a:r>
            <a:r>
              <a:rPr lang="en-US" sz="2300" dirty="0">
                <a:solidFill>
                  <a:srgbClr val="070C1F"/>
                </a:solidFill>
                <a:latin typeface="Open Sans"/>
                <a:ea typeface="Open Sans"/>
                <a:cs typeface="Open Sans"/>
                <a:sym typeface="Open Sans"/>
              </a:rPr>
              <a:t> das </a:t>
            </a:r>
            <a:r>
              <a:rPr lang="en-US" sz="2300" dirty="0" err="1">
                <a:solidFill>
                  <a:srgbClr val="070C1F"/>
                </a:solidFill>
                <a:latin typeface="Open Sans"/>
                <a:ea typeface="Open Sans"/>
                <a:cs typeface="Open Sans"/>
                <a:sym typeface="Open Sans"/>
              </a:rPr>
              <a:t>trabalhadoras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contratadas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atendimento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Programa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será</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mantida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sigilo</a:t>
            </a:r>
            <a:r>
              <a:rPr lang="en-US" sz="2300" dirty="0">
                <a:solidFill>
                  <a:srgbClr val="070C1F"/>
                </a:solidFill>
                <a:latin typeface="Open Sans"/>
                <a:ea typeface="Open Sans"/>
                <a:cs typeface="Open Sans"/>
                <a:sym typeface="Open Sans"/>
              </a:rPr>
              <a:t> pela </a:t>
            </a:r>
            <a:r>
              <a:rPr lang="en-US" sz="2300" dirty="0" err="1">
                <a:solidFill>
                  <a:srgbClr val="070C1F"/>
                </a:solidFill>
                <a:latin typeface="Open Sans"/>
                <a:ea typeface="Open Sans"/>
                <a:cs typeface="Open Sans"/>
                <a:sym typeface="Open Sans"/>
              </a:rPr>
              <a:t>empresa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sendo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vedado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qualquer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tipo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discriminação</a:t>
            </a:r>
            <a:endParaRPr lang="en-US" sz="2300" dirty="0">
              <a:solidFill>
                <a:srgbClr val="070C1F"/>
              </a:solidFill>
              <a:latin typeface="Open Sans"/>
              <a:ea typeface="Open Sans"/>
              <a:cs typeface="Open Sans"/>
              <a:sym typeface="Open Sans"/>
            </a:endParaRPr>
          </a:p>
          <a:p>
            <a:pPr algn="l">
              <a:lnSpc>
                <a:spcPts val="2760"/>
              </a:lnSpc>
              <a:spcBef>
                <a:spcPct val="0"/>
              </a:spcBef>
            </a:pPr>
            <a:r>
              <a:rPr lang="en-US" sz="2300" dirty="0">
                <a:solidFill>
                  <a:srgbClr val="070C1F"/>
                </a:solidFill>
                <a:latin typeface="Open Sans"/>
                <a:ea typeface="Open Sans"/>
                <a:cs typeface="Open Sans"/>
                <a:sym typeface="Open Sans"/>
              </a:rPr>
              <a:t>no </a:t>
            </a:r>
            <a:r>
              <a:rPr lang="en-US" sz="2300" dirty="0" err="1">
                <a:solidFill>
                  <a:srgbClr val="070C1F"/>
                </a:solidFill>
                <a:latin typeface="Open Sans"/>
                <a:ea typeface="Open Sans"/>
                <a:cs typeface="Open Sans"/>
                <a:sym typeface="Open Sans"/>
              </a:rPr>
              <a:t>exercício</a:t>
            </a:r>
            <a:r>
              <a:rPr lang="en-US" sz="2300" dirty="0">
                <a:solidFill>
                  <a:srgbClr val="070C1F"/>
                </a:solidFill>
                <a:latin typeface="Open Sans"/>
                <a:ea typeface="Open Sans"/>
                <a:cs typeface="Open Sans"/>
                <a:sym typeface="Open Sans"/>
              </a:rPr>
              <a:t> das </a:t>
            </a:r>
            <a:r>
              <a:rPr lang="en-US" sz="2300" dirty="0" err="1">
                <a:solidFill>
                  <a:srgbClr val="070C1F"/>
                </a:solidFill>
                <a:latin typeface="Open Sans"/>
                <a:ea typeface="Open Sans"/>
                <a:cs typeface="Open Sans"/>
                <a:sym typeface="Open Sans"/>
              </a:rPr>
              <a:t>suas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funções</a:t>
            </a:r>
            <a:r>
              <a:rPr lang="en-US" sz="2300" dirty="0">
                <a:solidFill>
                  <a:srgbClr val="070C1F"/>
                </a:solidFill>
                <a:latin typeface="Open Sans"/>
                <a:ea typeface="Open Sans"/>
                <a:cs typeface="Open Sans"/>
                <a:sym typeface="Open Sans"/>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0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028700" y="1362598"/>
            <a:ext cx="10325100" cy="752475"/>
          </a:xfrm>
          <a:prstGeom prst="rect">
            <a:avLst/>
          </a:prstGeom>
        </p:spPr>
        <p:txBody>
          <a:bodyPr wrap="square" lIns="0" tIns="0" rIns="0" bIns="0" rtlCol="0" anchor="t">
            <a:spAutoFit/>
          </a:bodyPr>
          <a:lstStyle/>
          <a:p>
            <a:pPr algn="ctr">
              <a:lnSpc>
                <a:spcPts val="5999"/>
              </a:lnSpc>
              <a:spcBef>
                <a:spcPct val="0"/>
              </a:spcBef>
            </a:pPr>
            <a:r>
              <a:rPr lang="en-US" sz="4999" b="1" dirty="0" err="1">
                <a:solidFill>
                  <a:srgbClr val="070C1F"/>
                </a:solidFill>
                <a:latin typeface="Open Sans Bold"/>
                <a:ea typeface="Open Sans Bold"/>
                <a:cs typeface="Open Sans Bold"/>
                <a:sym typeface="Open Sans Bold"/>
              </a:rPr>
              <a:t>Regulamentação</a:t>
            </a:r>
            <a:r>
              <a:rPr lang="en-US" sz="4999" b="1" dirty="0">
                <a:solidFill>
                  <a:srgbClr val="070C1F"/>
                </a:solidFill>
                <a:latin typeface="Open Sans Bold"/>
                <a:ea typeface="Open Sans Bold"/>
                <a:cs typeface="Open Sans Bold"/>
                <a:sym typeface="Open Sans Bold"/>
              </a:rPr>
              <a:t> do </a:t>
            </a:r>
            <a:r>
              <a:rPr lang="en-US" sz="4999" b="1" dirty="0" err="1">
                <a:solidFill>
                  <a:srgbClr val="070C1F"/>
                </a:solidFill>
                <a:latin typeface="Open Sans Bold"/>
                <a:ea typeface="Open Sans Bold"/>
                <a:cs typeface="Open Sans Bold"/>
                <a:sym typeface="Open Sans Bold"/>
              </a:rPr>
              <a:t>Programa</a:t>
            </a:r>
            <a:endParaRPr lang="en-US" sz="4999" b="1" dirty="0">
              <a:solidFill>
                <a:srgbClr val="070C1F"/>
              </a:solidFill>
              <a:latin typeface="Open Sans Bold"/>
              <a:ea typeface="Open Sans Bold"/>
              <a:cs typeface="Open Sans Bold"/>
              <a:sym typeface="Open Sans Bold"/>
            </a:endParaRPr>
          </a:p>
        </p:txBody>
      </p:sp>
      <p:sp>
        <p:nvSpPr>
          <p:cNvPr id="4" name="TextBox 4"/>
          <p:cNvSpPr txBox="1"/>
          <p:nvPr/>
        </p:nvSpPr>
        <p:spPr>
          <a:xfrm>
            <a:off x="1028700" y="4368825"/>
            <a:ext cx="4921140" cy="3577133"/>
          </a:xfrm>
          <a:prstGeom prst="rect">
            <a:avLst/>
          </a:prstGeom>
        </p:spPr>
        <p:txBody>
          <a:bodyPr lIns="0" tIns="0" rIns="0" bIns="0" rtlCol="0" anchor="t">
            <a:spAutoFit/>
          </a:bodyPr>
          <a:lstStyle/>
          <a:p>
            <a:pPr algn="ctr">
              <a:lnSpc>
                <a:spcPts val="2760"/>
              </a:lnSpc>
              <a:spcBef>
                <a:spcPct val="0"/>
              </a:spcBef>
            </a:pPr>
            <a:r>
              <a:rPr lang="en-US" sz="2300" dirty="0">
                <a:solidFill>
                  <a:srgbClr val="070C1F"/>
                </a:solidFill>
                <a:latin typeface="Open Sans"/>
                <a:ea typeface="Open Sans"/>
                <a:cs typeface="Open Sans"/>
                <a:sym typeface="Open Sans"/>
              </a:rPr>
              <a:t>O Ato da </a:t>
            </a:r>
            <a:r>
              <a:rPr lang="en-US" sz="2300" dirty="0" err="1">
                <a:solidFill>
                  <a:srgbClr val="070C1F"/>
                </a:solidFill>
                <a:latin typeface="Open Sans"/>
                <a:ea typeface="Open Sans"/>
                <a:cs typeface="Open Sans"/>
                <a:sym typeface="Open Sans"/>
              </a:rPr>
              <a:t>Diretoria</a:t>
            </a:r>
            <a:r>
              <a:rPr lang="en-US" sz="2300" dirty="0">
                <a:solidFill>
                  <a:srgbClr val="070C1F"/>
                </a:solidFill>
                <a:latin typeface="Open Sans"/>
                <a:ea typeface="Open Sans"/>
                <a:cs typeface="Open Sans"/>
                <a:sym typeface="Open Sans"/>
              </a:rPr>
              <a:t>-Geral nº 22, </a:t>
            </a:r>
          </a:p>
          <a:p>
            <a:pPr algn="ctr">
              <a:lnSpc>
                <a:spcPts val="2760"/>
              </a:lnSpc>
              <a:spcBef>
                <a:spcPct val="0"/>
              </a:spcBef>
            </a:pPr>
            <a:r>
              <a:rPr lang="en-US" sz="2300" dirty="0">
                <a:solidFill>
                  <a:srgbClr val="070C1F"/>
                </a:solidFill>
                <a:latin typeface="Open Sans"/>
                <a:ea typeface="Open Sans"/>
                <a:cs typeface="Open Sans"/>
                <a:sym typeface="Open Sans"/>
              </a:rPr>
              <a:t>de 11 de </a:t>
            </a:r>
            <a:r>
              <a:rPr lang="en-US" sz="2300" dirty="0" err="1">
                <a:solidFill>
                  <a:srgbClr val="070C1F"/>
                </a:solidFill>
                <a:latin typeface="Open Sans"/>
                <a:ea typeface="Open Sans"/>
                <a:cs typeface="Open Sans"/>
                <a:sym typeface="Open Sans"/>
              </a:rPr>
              <a:t>novembro</a:t>
            </a:r>
            <a:r>
              <a:rPr lang="en-US" sz="2300" dirty="0">
                <a:solidFill>
                  <a:srgbClr val="070C1F"/>
                </a:solidFill>
                <a:latin typeface="Open Sans"/>
                <a:ea typeface="Open Sans"/>
                <a:cs typeface="Open Sans"/>
                <a:sym typeface="Open Sans"/>
              </a:rPr>
              <a:t> de 2016 </a:t>
            </a:r>
          </a:p>
          <a:p>
            <a:pPr algn="ctr">
              <a:lnSpc>
                <a:spcPts val="2760"/>
              </a:lnSpc>
              <a:spcBef>
                <a:spcPct val="0"/>
              </a:spcBef>
            </a:pPr>
            <a:r>
              <a:rPr lang="en-US" sz="2300" dirty="0">
                <a:solidFill>
                  <a:srgbClr val="070C1F"/>
                </a:solidFill>
                <a:latin typeface="Open Sans"/>
                <a:ea typeface="Open Sans"/>
                <a:cs typeface="Open Sans"/>
                <a:sym typeface="Open Sans"/>
              </a:rPr>
              <a:t>(ADG 22/2016), </a:t>
            </a:r>
            <a:r>
              <a:rPr lang="en-US" sz="2300" dirty="0" err="1">
                <a:solidFill>
                  <a:srgbClr val="070C1F"/>
                </a:solidFill>
                <a:latin typeface="Open Sans"/>
                <a:ea typeface="Open Sans"/>
                <a:cs typeface="Open Sans"/>
                <a:sym typeface="Open Sans"/>
              </a:rPr>
              <a:t>regulamenta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os</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procedimentos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necessários</a:t>
            </a:r>
            <a:r>
              <a:rPr lang="en-US" sz="2300" dirty="0">
                <a:solidFill>
                  <a:srgbClr val="070C1F"/>
                </a:solidFill>
                <a:latin typeface="Open Sans"/>
                <a:ea typeface="Open Sans"/>
                <a:cs typeface="Open Sans"/>
                <a:sym typeface="Open Sans"/>
              </a:rPr>
              <a:t> para</a:t>
            </a:r>
          </a:p>
          <a:p>
            <a:pPr algn="ctr">
              <a:lnSpc>
                <a:spcPts val="2760"/>
              </a:lnSpc>
              <a:spcBef>
                <a:spcPct val="0"/>
              </a:spcBef>
            </a:pPr>
            <a:r>
              <a:rPr lang="en-US" sz="2300" dirty="0">
                <a:solidFill>
                  <a:srgbClr val="070C1F"/>
                </a:solidFill>
                <a:latin typeface="Open Sans"/>
                <a:ea typeface="Open Sans"/>
                <a:cs typeface="Open Sans"/>
                <a:sym typeface="Open Sans"/>
              </a:rPr>
              <a:t>o </a:t>
            </a:r>
            <a:r>
              <a:rPr lang="en-US" sz="2300" dirty="0" err="1">
                <a:solidFill>
                  <a:srgbClr val="070C1F"/>
                </a:solidFill>
                <a:latin typeface="Open Sans"/>
                <a:ea typeface="Open Sans"/>
                <a:cs typeface="Open Sans"/>
                <a:sym typeface="Open Sans"/>
              </a:rPr>
              <a:t>cumprimento</a:t>
            </a:r>
            <a:r>
              <a:rPr lang="en-US" sz="2300" dirty="0">
                <a:solidFill>
                  <a:srgbClr val="070C1F"/>
                </a:solidFill>
                <a:latin typeface="Open Sans"/>
                <a:ea typeface="Open Sans"/>
                <a:cs typeface="Open Sans"/>
                <a:sym typeface="Open Sans"/>
              </a:rPr>
              <a:t> do ATC 4/2016,</a:t>
            </a:r>
          </a:p>
          <a:p>
            <a:pPr algn="ctr">
              <a:lnSpc>
                <a:spcPts val="2760"/>
              </a:lnSpc>
              <a:spcBef>
                <a:spcPct val="0"/>
              </a:spcBef>
            </a:pPr>
            <a:r>
              <a:rPr lang="en-US" sz="2300" dirty="0" err="1">
                <a:solidFill>
                  <a:srgbClr val="070C1F"/>
                </a:solidFill>
                <a:latin typeface="Open Sans"/>
                <a:ea typeface="Open Sans"/>
                <a:cs typeface="Open Sans"/>
                <a:sym typeface="Open Sans"/>
              </a:rPr>
              <a:t>estabelecendo</a:t>
            </a:r>
            <a:r>
              <a:rPr lang="en-US" sz="2300" dirty="0">
                <a:solidFill>
                  <a:srgbClr val="070C1F"/>
                </a:solidFill>
                <a:latin typeface="Open Sans"/>
                <a:ea typeface="Open Sans"/>
                <a:cs typeface="Open Sans"/>
                <a:sym typeface="Open Sans"/>
              </a:rPr>
              <a:t> um </a:t>
            </a:r>
            <a:r>
              <a:rPr lang="en-US" sz="2300" dirty="0" err="1">
                <a:solidFill>
                  <a:srgbClr val="070C1F"/>
                </a:solidFill>
                <a:latin typeface="Open Sans"/>
                <a:ea typeface="Open Sans"/>
                <a:cs typeface="Open Sans"/>
                <a:sym typeface="Open Sans"/>
              </a:rPr>
              <a:t>acordo</a:t>
            </a:r>
            <a:r>
              <a:rPr lang="en-US" sz="2300" dirty="0">
                <a:solidFill>
                  <a:srgbClr val="070C1F"/>
                </a:solidFill>
                <a:latin typeface="Open Sans"/>
                <a:ea typeface="Open Sans"/>
                <a:cs typeface="Open Sans"/>
                <a:sym typeface="Open Sans"/>
              </a:rPr>
              <a:t> de</a:t>
            </a:r>
          </a:p>
          <a:p>
            <a:pPr algn="ctr">
              <a:lnSpc>
                <a:spcPts val="2760"/>
              </a:lnSpc>
              <a:spcBef>
                <a:spcPct val="0"/>
              </a:spcBef>
            </a:pPr>
            <a:r>
              <a:rPr lang="en-US" sz="2300" dirty="0" err="1">
                <a:solidFill>
                  <a:srgbClr val="070C1F"/>
                </a:solidFill>
                <a:latin typeface="Open Sans"/>
                <a:ea typeface="Open Sans"/>
                <a:cs typeface="Open Sans"/>
                <a:sym typeface="Open Sans"/>
              </a:rPr>
              <a:t>cooperação</a:t>
            </a:r>
            <a:r>
              <a:rPr lang="en-US" sz="2300" dirty="0">
                <a:solidFill>
                  <a:srgbClr val="070C1F"/>
                </a:solidFill>
                <a:latin typeface="Open Sans"/>
                <a:ea typeface="Open Sans"/>
                <a:cs typeface="Open Sans"/>
                <a:sym typeface="Open Sans"/>
              </a:rPr>
              <a:t> com a </a:t>
            </a:r>
            <a:r>
              <a:rPr lang="en-US" sz="2300" dirty="0" err="1">
                <a:solidFill>
                  <a:srgbClr val="070C1F"/>
                </a:solidFill>
                <a:latin typeface="Open Sans"/>
                <a:ea typeface="Open Sans"/>
                <a:cs typeface="Open Sans"/>
                <a:sym typeface="Open Sans"/>
              </a:rPr>
              <a:t>Secretaria</a:t>
            </a:r>
            <a:r>
              <a:rPr lang="en-US" sz="2300" dirty="0">
                <a:solidFill>
                  <a:srgbClr val="070C1F"/>
                </a:solidFill>
                <a:latin typeface="Open Sans"/>
                <a:ea typeface="Open Sans"/>
                <a:cs typeface="Open Sans"/>
                <a:sym typeface="Open Sans"/>
              </a:rPr>
              <a:t> de</a:t>
            </a:r>
          </a:p>
          <a:p>
            <a:pPr algn="ctr">
              <a:lnSpc>
                <a:spcPts val="2760"/>
              </a:lnSpc>
              <a:spcBef>
                <a:spcPct val="0"/>
              </a:spcBef>
            </a:pPr>
            <a:r>
              <a:rPr lang="en-US" sz="2300" dirty="0">
                <a:solidFill>
                  <a:srgbClr val="070C1F"/>
                </a:solidFill>
                <a:latin typeface="Open Sans"/>
                <a:ea typeface="Open Sans"/>
                <a:cs typeface="Open Sans"/>
                <a:sym typeface="Open Sans"/>
              </a:rPr>
              <a:t>Estado da Mulher do Distrito</a:t>
            </a:r>
          </a:p>
          <a:p>
            <a:pPr algn="ctr">
              <a:lnSpc>
                <a:spcPts val="2760"/>
              </a:lnSpc>
              <a:spcBef>
                <a:spcPct val="0"/>
              </a:spcBef>
            </a:pPr>
            <a:r>
              <a:rPr lang="en-US" sz="2300" dirty="0">
                <a:solidFill>
                  <a:srgbClr val="070C1F"/>
                </a:solidFill>
                <a:latin typeface="Open Sans"/>
                <a:ea typeface="Open Sans"/>
                <a:cs typeface="Open Sans"/>
                <a:sym typeface="Open Sans"/>
              </a:rPr>
              <a:t>Federal (SMDF) para</a:t>
            </a:r>
          </a:p>
          <a:p>
            <a:pPr algn="ctr">
              <a:lnSpc>
                <a:spcPts val="2760"/>
              </a:lnSpc>
              <a:spcBef>
                <a:spcPct val="0"/>
              </a:spcBef>
            </a:pPr>
            <a:r>
              <a:rPr lang="en-US" sz="2300" dirty="0" err="1">
                <a:solidFill>
                  <a:srgbClr val="070C1F"/>
                </a:solidFill>
                <a:latin typeface="Open Sans"/>
                <a:ea typeface="Open Sans"/>
                <a:cs typeface="Open Sans"/>
                <a:sym typeface="Open Sans"/>
              </a:rPr>
              <a:t>operacionalização</a:t>
            </a:r>
            <a:r>
              <a:rPr lang="en-US" sz="2300" dirty="0">
                <a:solidFill>
                  <a:srgbClr val="070C1F"/>
                </a:solidFill>
                <a:latin typeface="Open Sans"/>
                <a:ea typeface="Open Sans"/>
                <a:cs typeface="Open Sans"/>
                <a:sym typeface="Open Sans"/>
              </a:rPr>
              <a:t> do </a:t>
            </a:r>
            <a:r>
              <a:rPr lang="en-US" sz="2300" dirty="0" err="1">
                <a:solidFill>
                  <a:srgbClr val="070C1F"/>
                </a:solidFill>
                <a:latin typeface="Open Sans"/>
                <a:ea typeface="Open Sans"/>
                <a:cs typeface="Open Sans"/>
                <a:sym typeface="Open Sans"/>
              </a:rPr>
              <a:t>programa</a:t>
            </a:r>
            <a:r>
              <a:rPr lang="en-US" sz="2300" dirty="0">
                <a:solidFill>
                  <a:srgbClr val="070C1F"/>
                </a:solidFill>
                <a:latin typeface="Open Sans"/>
                <a:ea typeface="Open Sans"/>
                <a:cs typeface="Open Sans"/>
                <a:sym typeface="Open Sans"/>
              </a:rPr>
              <a:t>.</a:t>
            </a:r>
          </a:p>
        </p:txBody>
      </p:sp>
      <p:sp>
        <p:nvSpPr>
          <p:cNvPr id="5" name="TextBox 5"/>
          <p:cNvSpPr txBox="1"/>
          <p:nvPr/>
        </p:nvSpPr>
        <p:spPr>
          <a:xfrm>
            <a:off x="6683430" y="4368825"/>
            <a:ext cx="4921140" cy="3429000"/>
          </a:xfrm>
          <a:prstGeom prst="rect">
            <a:avLst/>
          </a:prstGeom>
        </p:spPr>
        <p:txBody>
          <a:bodyPr lIns="0" tIns="0" rIns="0" bIns="0" rtlCol="0" anchor="t">
            <a:spAutoFit/>
          </a:bodyPr>
          <a:lstStyle/>
          <a:p>
            <a:pPr algn="ctr">
              <a:lnSpc>
                <a:spcPts val="2760"/>
              </a:lnSpc>
              <a:spcBef>
                <a:spcPct val="0"/>
              </a:spcBef>
            </a:pPr>
            <a:r>
              <a:rPr lang="en-US" sz="2300">
                <a:solidFill>
                  <a:srgbClr val="070C1F"/>
                </a:solidFill>
                <a:latin typeface="Open Sans"/>
                <a:ea typeface="Open Sans"/>
                <a:cs typeface="Open Sans"/>
                <a:sym typeface="Open Sans"/>
              </a:rPr>
              <a:t>A SMDF é responsável por elaborar</a:t>
            </a:r>
          </a:p>
          <a:p>
            <a:pPr algn="ctr">
              <a:lnSpc>
                <a:spcPts val="2760"/>
              </a:lnSpc>
              <a:spcBef>
                <a:spcPct val="0"/>
              </a:spcBef>
            </a:pPr>
            <a:r>
              <a:rPr lang="en-US" sz="2300">
                <a:solidFill>
                  <a:srgbClr val="070C1F"/>
                </a:solidFill>
                <a:latin typeface="Open Sans"/>
                <a:ea typeface="Open Sans"/>
                <a:cs typeface="Open Sans"/>
                <a:sym typeface="Open Sans"/>
              </a:rPr>
              <a:t>uma relação nominal de mulheres</a:t>
            </a:r>
          </a:p>
          <a:p>
            <a:pPr algn="ctr">
              <a:lnSpc>
                <a:spcPts val="2760"/>
              </a:lnSpc>
              <a:spcBef>
                <a:spcPct val="0"/>
              </a:spcBef>
            </a:pPr>
            <a:r>
              <a:rPr lang="en-US" sz="2300">
                <a:solidFill>
                  <a:srgbClr val="070C1F"/>
                </a:solidFill>
                <a:latin typeface="Open Sans"/>
                <a:ea typeface="Open Sans"/>
                <a:cs typeface="Open Sans"/>
                <a:sym typeface="Open Sans"/>
              </a:rPr>
              <a:t>vítimas de violência doméstica e</a:t>
            </a:r>
          </a:p>
          <a:p>
            <a:pPr algn="ctr">
              <a:lnSpc>
                <a:spcPts val="2760"/>
              </a:lnSpc>
              <a:spcBef>
                <a:spcPct val="0"/>
              </a:spcBef>
            </a:pPr>
            <a:r>
              <a:rPr lang="en-US" sz="2300">
                <a:solidFill>
                  <a:srgbClr val="070C1F"/>
                </a:solidFill>
                <a:latin typeface="Open Sans"/>
                <a:ea typeface="Open Sans"/>
                <a:cs typeface="Open Sans"/>
                <a:sym typeface="Open Sans"/>
              </a:rPr>
              <a:t>familiar que atendam aos</a:t>
            </a:r>
          </a:p>
          <a:p>
            <a:pPr algn="ctr">
              <a:lnSpc>
                <a:spcPts val="2760"/>
              </a:lnSpc>
              <a:spcBef>
                <a:spcPct val="0"/>
              </a:spcBef>
            </a:pPr>
            <a:r>
              <a:rPr lang="en-US" sz="2300">
                <a:solidFill>
                  <a:srgbClr val="070C1F"/>
                </a:solidFill>
                <a:latin typeface="Open Sans"/>
                <a:ea typeface="Open Sans"/>
                <a:cs typeface="Open Sans"/>
                <a:sym typeface="Open Sans"/>
              </a:rPr>
              <a:t>requisitos profissionais necessários</a:t>
            </a:r>
          </a:p>
          <a:p>
            <a:pPr algn="ctr">
              <a:lnSpc>
                <a:spcPts val="2760"/>
              </a:lnSpc>
              <a:spcBef>
                <a:spcPct val="0"/>
              </a:spcBef>
            </a:pPr>
            <a:r>
              <a:rPr lang="en-US" sz="2300">
                <a:solidFill>
                  <a:srgbClr val="070C1F"/>
                </a:solidFill>
                <a:latin typeface="Open Sans"/>
                <a:ea typeface="Open Sans"/>
                <a:cs typeface="Open Sans"/>
                <a:sym typeface="Open Sans"/>
              </a:rPr>
              <a:t>para o exercício da atividade</a:t>
            </a:r>
          </a:p>
          <a:p>
            <a:pPr algn="ctr">
              <a:lnSpc>
                <a:spcPts val="2760"/>
              </a:lnSpc>
              <a:spcBef>
                <a:spcPct val="0"/>
              </a:spcBef>
            </a:pPr>
            <a:r>
              <a:rPr lang="en-US" sz="2300">
                <a:solidFill>
                  <a:srgbClr val="070C1F"/>
                </a:solidFill>
                <a:latin typeface="Open Sans"/>
                <a:ea typeface="Open Sans"/>
                <a:cs typeface="Open Sans"/>
                <a:sym typeface="Open Sans"/>
              </a:rPr>
              <a:t>objeto de contrato firmado pelo</a:t>
            </a:r>
          </a:p>
          <a:p>
            <a:pPr algn="ctr">
              <a:lnSpc>
                <a:spcPts val="2760"/>
              </a:lnSpc>
              <a:spcBef>
                <a:spcPct val="0"/>
              </a:spcBef>
            </a:pPr>
            <a:r>
              <a:rPr lang="en-US" sz="2300">
                <a:solidFill>
                  <a:srgbClr val="070C1F"/>
                </a:solidFill>
                <a:latin typeface="Open Sans"/>
                <a:ea typeface="Open Sans"/>
                <a:cs typeface="Open Sans"/>
                <a:sym typeface="Open Sans"/>
              </a:rPr>
              <a:t>Senado Federal para prestação </a:t>
            </a:r>
          </a:p>
          <a:p>
            <a:pPr algn="ctr">
              <a:lnSpc>
                <a:spcPts val="2760"/>
              </a:lnSpc>
              <a:spcBef>
                <a:spcPct val="0"/>
              </a:spcBef>
            </a:pPr>
            <a:r>
              <a:rPr lang="en-US" sz="2300">
                <a:solidFill>
                  <a:srgbClr val="070C1F"/>
                </a:solidFill>
                <a:latin typeface="Open Sans"/>
                <a:ea typeface="Open Sans"/>
                <a:cs typeface="Open Sans"/>
                <a:sym typeface="Open Sans"/>
              </a:rPr>
              <a:t>de serviços continuados e</a:t>
            </a:r>
          </a:p>
          <a:p>
            <a:pPr algn="ctr">
              <a:lnSpc>
                <a:spcPts val="2760"/>
              </a:lnSpc>
              <a:spcBef>
                <a:spcPct val="0"/>
              </a:spcBef>
            </a:pPr>
            <a:r>
              <a:rPr lang="en-US" sz="2300">
                <a:solidFill>
                  <a:srgbClr val="070C1F"/>
                </a:solidFill>
                <a:latin typeface="Open Sans"/>
                <a:ea typeface="Open Sans"/>
                <a:cs typeface="Open Sans"/>
                <a:sym typeface="Open Sans"/>
              </a:rPr>
              <a:t>terceirizados.</a:t>
            </a:r>
          </a:p>
        </p:txBody>
      </p:sp>
      <p:sp>
        <p:nvSpPr>
          <p:cNvPr id="6" name="TextBox 6"/>
          <p:cNvSpPr txBox="1"/>
          <p:nvPr/>
        </p:nvSpPr>
        <p:spPr>
          <a:xfrm>
            <a:off x="12309981" y="3416325"/>
            <a:ext cx="4921140" cy="4295278"/>
          </a:xfrm>
          <a:prstGeom prst="rect">
            <a:avLst/>
          </a:prstGeom>
        </p:spPr>
        <p:txBody>
          <a:bodyPr lIns="0" tIns="0" rIns="0" bIns="0" rtlCol="0" anchor="t">
            <a:spAutoFit/>
          </a:bodyPr>
          <a:lstStyle/>
          <a:p>
            <a:pPr algn="ctr">
              <a:lnSpc>
                <a:spcPts val="2760"/>
              </a:lnSpc>
            </a:pPr>
            <a:r>
              <a:rPr lang="en-US" sz="2300" dirty="0" err="1">
                <a:solidFill>
                  <a:srgbClr val="070C1F"/>
                </a:solidFill>
                <a:latin typeface="Open Sans"/>
                <a:ea typeface="Open Sans"/>
                <a:cs typeface="Open Sans"/>
                <a:sym typeface="Open Sans"/>
              </a:rPr>
              <a:t>Após</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homologação</a:t>
            </a:r>
            <a:r>
              <a:rPr lang="en-US" sz="2300" dirty="0">
                <a:solidFill>
                  <a:srgbClr val="070C1F"/>
                </a:solidFill>
                <a:latin typeface="Open Sans"/>
                <a:ea typeface="Open Sans"/>
                <a:cs typeface="Open Sans"/>
                <a:sym typeface="Open Sans"/>
              </a:rPr>
              <a:t> da </a:t>
            </a:r>
            <a:r>
              <a:rPr lang="en-US" sz="2300" dirty="0" err="1">
                <a:solidFill>
                  <a:srgbClr val="070C1F"/>
                </a:solidFill>
                <a:latin typeface="Open Sans"/>
                <a:ea typeface="Open Sans"/>
                <a:cs typeface="Open Sans"/>
                <a:sym typeface="Open Sans"/>
              </a:rPr>
              <a:t>licitação</a:t>
            </a:r>
            <a:r>
              <a:rPr lang="en-US" sz="2300" dirty="0">
                <a:solidFill>
                  <a:srgbClr val="070C1F"/>
                </a:solidFill>
                <a:latin typeface="Open Sans"/>
                <a:ea typeface="Open Sans"/>
                <a:cs typeface="Open Sans"/>
                <a:sym typeface="Open Sans"/>
              </a:rPr>
              <a:t>, a</a:t>
            </a:r>
          </a:p>
          <a:p>
            <a:pPr algn="ctr">
              <a:lnSpc>
                <a:spcPts val="2760"/>
              </a:lnSpc>
            </a:pPr>
            <a:r>
              <a:rPr lang="en-US" sz="2300" dirty="0" err="1">
                <a:solidFill>
                  <a:srgbClr val="070C1F"/>
                </a:solidFill>
                <a:latin typeface="Open Sans"/>
                <a:ea typeface="Open Sans"/>
                <a:cs typeface="Open Sans"/>
                <a:sym typeface="Open Sans"/>
              </a:rPr>
              <a:t>empresa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vencedora</a:t>
            </a:r>
            <a:r>
              <a:rPr lang="en-US" sz="2300" dirty="0">
                <a:solidFill>
                  <a:srgbClr val="070C1F"/>
                </a:solidFill>
                <a:latin typeface="Open Sans"/>
                <a:ea typeface="Open Sans"/>
                <a:cs typeface="Open Sans"/>
                <a:sym typeface="Open Sans"/>
              </a:rPr>
              <a:t> do </a:t>
            </a:r>
            <a:r>
              <a:rPr lang="en-US" sz="2300" dirty="0" err="1">
                <a:solidFill>
                  <a:srgbClr val="070C1F"/>
                </a:solidFill>
                <a:latin typeface="Open Sans"/>
                <a:ea typeface="Open Sans"/>
                <a:cs typeface="Open Sans"/>
                <a:sym typeface="Open Sans"/>
              </a:rPr>
              <a:t>certame</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deverá</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entrar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contato</a:t>
            </a:r>
            <a:r>
              <a:rPr lang="en-US" sz="2300" dirty="0">
                <a:solidFill>
                  <a:srgbClr val="070C1F"/>
                </a:solidFill>
                <a:latin typeface="Open Sans"/>
                <a:ea typeface="Open Sans"/>
                <a:cs typeface="Open Sans"/>
                <a:sym typeface="Open Sans"/>
              </a:rPr>
              <a:t> com a</a:t>
            </a:r>
          </a:p>
          <a:p>
            <a:pPr algn="ctr">
              <a:lnSpc>
                <a:spcPts val="2760"/>
              </a:lnSpc>
              <a:spcBef>
                <a:spcPct val="0"/>
              </a:spcBef>
            </a:pPr>
            <a:r>
              <a:rPr lang="en-US" sz="2300" dirty="0">
                <a:solidFill>
                  <a:srgbClr val="070C1F"/>
                </a:solidFill>
                <a:latin typeface="Open Sans"/>
                <a:ea typeface="Open Sans"/>
                <a:cs typeface="Open Sans"/>
                <a:sym typeface="Open Sans"/>
              </a:rPr>
              <a:t>SMDF para </a:t>
            </a:r>
            <a:r>
              <a:rPr lang="en-US" sz="2300" dirty="0" err="1">
                <a:solidFill>
                  <a:srgbClr val="070C1F"/>
                </a:solidFill>
                <a:latin typeface="Open Sans"/>
                <a:ea typeface="Open Sans"/>
                <a:cs typeface="Open Sans"/>
                <a:sym typeface="Open Sans"/>
              </a:rPr>
              <a:t>obter</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relação</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nominal de </a:t>
            </a:r>
            <a:r>
              <a:rPr lang="en-US" sz="2300" dirty="0" err="1">
                <a:solidFill>
                  <a:srgbClr val="070C1F"/>
                </a:solidFill>
                <a:latin typeface="Open Sans"/>
                <a:ea typeface="Open Sans"/>
                <a:cs typeface="Open Sans"/>
                <a:sym typeface="Open Sans"/>
              </a:rPr>
              <a:t>mulheres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vítimas</a:t>
            </a:r>
            <a:r>
              <a:rPr lang="en-US" sz="2300" dirty="0">
                <a:solidFill>
                  <a:srgbClr val="070C1F"/>
                </a:solidFill>
                <a:latin typeface="Open Sans"/>
                <a:ea typeface="Open Sans"/>
                <a:cs typeface="Open Sans"/>
                <a:sym typeface="Open Sans"/>
              </a:rPr>
              <a:t> de</a:t>
            </a:r>
          </a:p>
          <a:p>
            <a:pPr algn="ctr">
              <a:lnSpc>
                <a:spcPts val="2760"/>
              </a:lnSpc>
              <a:spcBef>
                <a:spcPct val="0"/>
              </a:spcBef>
            </a:pPr>
            <a:r>
              <a:rPr lang="en-US" sz="2300" dirty="0" err="1">
                <a:solidFill>
                  <a:srgbClr val="070C1F"/>
                </a:solidFill>
                <a:latin typeface="Open Sans"/>
                <a:ea typeface="Open Sans"/>
                <a:cs typeface="Open Sans"/>
                <a:sym typeface="Open Sans"/>
              </a:rPr>
              <a:t>violência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doméstica</a:t>
            </a:r>
            <a:r>
              <a:rPr lang="en-US" sz="2300" dirty="0">
                <a:solidFill>
                  <a:srgbClr val="070C1F"/>
                </a:solidFill>
                <a:latin typeface="Open Sans"/>
                <a:ea typeface="Open Sans"/>
                <a:cs typeface="Open Sans"/>
                <a:sym typeface="Open Sans"/>
              </a:rPr>
              <a:t> e familiar,</a:t>
            </a:r>
          </a:p>
          <a:p>
            <a:pPr algn="ctr">
              <a:lnSpc>
                <a:spcPts val="2760"/>
              </a:lnSpc>
              <a:spcBef>
                <a:spcPct val="0"/>
              </a:spcBef>
            </a:pPr>
            <a:r>
              <a:rPr lang="en-US" sz="2300" dirty="0" err="1">
                <a:solidFill>
                  <a:srgbClr val="070C1F"/>
                </a:solidFill>
                <a:latin typeface="Open Sans"/>
                <a:ea typeface="Open Sans"/>
                <a:cs typeface="Open Sans"/>
                <a:sym typeface="Open Sans"/>
              </a:rPr>
              <a:t>devendo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selecionar</a:t>
            </a:r>
            <a:r>
              <a:rPr lang="en-US" sz="2300" dirty="0">
                <a:solidFill>
                  <a:srgbClr val="070C1F"/>
                </a:solidFill>
                <a:latin typeface="Open Sans"/>
                <a:ea typeface="Open Sans"/>
                <a:cs typeface="Open Sans"/>
                <a:sym typeface="Open Sans"/>
              </a:rPr>
              <a:t>, entre as</a:t>
            </a:r>
          </a:p>
          <a:p>
            <a:pPr algn="ctr">
              <a:lnSpc>
                <a:spcPts val="2760"/>
              </a:lnSpc>
              <a:spcBef>
                <a:spcPct val="0"/>
              </a:spcBef>
            </a:pPr>
            <a:r>
              <a:rPr lang="en-US" sz="2300" dirty="0" err="1">
                <a:solidFill>
                  <a:srgbClr val="070C1F"/>
                </a:solidFill>
                <a:latin typeface="Open Sans"/>
                <a:ea typeface="Open Sans"/>
                <a:cs typeface="Open Sans"/>
                <a:sym typeface="Open Sans"/>
              </a:rPr>
              <a:t>indicadas</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número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necessário</a:t>
            </a:r>
            <a:r>
              <a:rPr lang="en-US" sz="2300" dirty="0">
                <a:solidFill>
                  <a:srgbClr val="070C1F"/>
                </a:solidFill>
                <a:latin typeface="Open Sans"/>
                <a:ea typeface="Open Sans"/>
                <a:cs typeface="Open Sans"/>
                <a:sym typeface="Open Sans"/>
              </a:rPr>
              <a:t> de</a:t>
            </a:r>
          </a:p>
          <a:p>
            <a:pPr algn="ctr">
              <a:lnSpc>
                <a:spcPts val="2760"/>
              </a:lnSpc>
              <a:spcBef>
                <a:spcPct val="0"/>
              </a:spcBef>
            </a:pPr>
            <a:r>
              <a:rPr lang="en-US" sz="2300" dirty="0" err="1">
                <a:solidFill>
                  <a:srgbClr val="070C1F"/>
                </a:solidFill>
                <a:latin typeface="Open Sans"/>
                <a:ea typeface="Open Sans"/>
                <a:cs typeface="Open Sans"/>
                <a:sym typeface="Open Sans"/>
              </a:rPr>
              <a:t>trabalhadoras</a:t>
            </a:r>
            <a:r>
              <a:rPr lang="en-US" sz="2300" dirty="0">
                <a:solidFill>
                  <a:srgbClr val="070C1F"/>
                </a:solidFill>
                <a:latin typeface="Open Sans"/>
                <a:ea typeface="Open Sans"/>
                <a:cs typeface="Open Sans"/>
                <a:sym typeface="Open Sans"/>
              </a:rPr>
              <a:t> que </a:t>
            </a:r>
            <a:r>
              <a:rPr lang="en-US" sz="2300" dirty="0" err="1">
                <a:solidFill>
                  <a:srgbClr val="070C1F"/>
                </a:solidFill>
                <a:latin typeface="Open Sans"/>
                <a:ea typeface="Open Sans"/>
                <a:cs typeface="Open Sans"/>
                <a:sym typeface="Open Sans"/>
              </a:rPr>
              <a:t>atenda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ao</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err="1">
                <a:solidFill>
                  <a:srgbClr val="070C1F"/>
                </a:solidFill>
                <a:latin typeface="Open Sans"/>
                <a:ea typeface="Open Sans"/>
                <a:cs typeface="Open Sans"/>
                <a:sym typeface="Open Sans"/>
              </a:rPr>
              <a:t>quantitativo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previsto</a:t>
            </a:r>
            <a:r>
              <a:rPr lang="en-US" sz="2300" dirty="0">
                <a:solidFill>
                  <a:srgbClr val="070C1F"/>
                </a:solidFill>
                <a:latin typeface="Open Sans"/>
                <a:ea typeface="Open Sans"/>
                <a:cs typeface="Open Sans"/>
                <a:sym typeface="Open Sans"/>
              </a:rPr>
              <a:t> no §1º do art.</a:t>
            </a:r>
          </a:p>
          <a:p>
            <a:pPr algn="ctr">
              <a:lnSpc>
                <a:spcPts val="2760"/>
              </a:lnSpc>
              <a:spcBef>
                <a:spcPct val="0"/>
              </a:spcBef>
            </a:pPr>
            <a:r>
              <a:rPr lang="en-US" sz="2300" dirty="0">
                <a:solidFill>
                  <a:srgbClr val="070C1F"/>
                </a:solidFill>
                <a:latin typeface="Open Sans"/>
                <a:ea typeface="Open Sans"/>
                <a:cs typeface="Open Sans"/>
                <a:sym typeface="Open Sans"/>
              </a:rPr>
              <a:t>1º do Ato da </a:t>
            </a:r>
            <a:r>
              <a:rPr lang="en-US" sz="2300" dirty="0" err="1">
                <a:solidFill>
                  <a:srgbClr val="070C1F"/>
                </a:solidFill>
                <a:latin typeface="Open Sans"/>
                <a:ea typeface="Open Sans"/>
                <a:cs typeface="Open Sans"/>
                <a:sym typeface="Open Sans"/>
              </a:rPr>
              <a:t>Comissão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Diretora</a:t>
            </a:r>
            <a:endParaRPr lang="en-US" sz="2300" dirty="0">
              <a:solidFill>
                <a:srgbClr val="070C1F"/>
              </a:solidFill>
              <a:latin typeface="Open Sans"/>
              <a:ea typeface="Open Sans"/>
              <a:cs typeface="Open Sans"/>
              <a:sym typeface="Open Sans"/>
            </a:endParaRPr>
          </a:p>
          <a:p>
            <a:pPr algn="ctr">
              <a:lnSpc>
                <a:spcPts val="2760"/>
              </a:lnSpc>
              <a:spcBef>
                <a:spcPct val="0"/>
              </a:spcBef>
            </a:pPr>
            <a:r>
              <a:rPr lang="en-US" sz="2300" dirty="0">
                <a:solidFill>
                  <a:srgbClr val="070C1F"/>
                </a:solidFill>
                <a:latin typeface="Open Sans"/>
                <a:ea typeface="Open Sans"/>
                <a:cs typeface="Open Sans"/>
                <a:sym typeface="Open Sans"/>
              </a:rPr>
              <a:t> nº 22/2016.</a:t>
            </a:r>
          </a:p>
        </p:txBody>
      </p:sp>
      <p:sp>
        <p:nvSpPr>
          <p:cNvPr id="7" name="TextBox 7"/>
          <p:cNvSpPr txBox="1"/>
          <p:nvPr/>
        </p:nvSpPr>
        <p:spPr>
          <a:xfrm>
            <a:off x="1028699" y="3229533"/>
            <a:ext cx="4873099" cy="864870"/>
          </a:xfrm>
          <a:prstGeom prst="rect">
            <a:avLst/>
          </a:prstGeom>
        </p:spPr>
        <p:txBody>
          <a:bodyPr wrap="square" lIns="0" tIns="0" rIns="0" bIns="0" rtlCol="0" anchor="t">
            <a:spAutoFit/>
          </a:bodyPr>
          <a:lstStyle/>
          <a:p>
            <a:pPr algn="l">
              <a:lnSpc>
                <a:spcPts val="3300"/>
              </a:lnSpc>
            </a:pPr>
            <a:r>
              <a:rPr lang="en-US" sz="3300" b="1" dirty="0" err="1">
                <a:solidFill>
                  <a:srgbClr val="070C1F"/>
                </a:solidFill>
                <a:latin typeface="Open Sans Bold"/>
                <a:ea typeface="Open Sans Bold"/>
                <a:cs typeface="Open Sans Bold"/>
                <a:sym typeface="Open Sans Bold"/>
              </a:rPr>
              <a:t>Ato</a:t>
            </a:r>
            <a:r>
              <a:rPr lang="en-US" sz="3300" b="1" dirty="0">
                <a:solidFill>
                  <a:srgbClr val="070C1F"/>
                </a:solidFill>
                <a:latin typeface="Open Sans Bold"/>
                <a:ea typeface="Open Sans Bold"/>
                <a:cs typeface="Open Sans Bold"/>
                <a:sym typeface="Open Sans Bold"/>
              </a:rPr>
              <a:t> da </a:t>
            </a:r>
            <a:r>
              <a:rPr lang="en-US" sz="3300" b="1" dirty="0" err="1">
                <a:solidFill>
                  <a:srgbClr val="070C1F"/>
                </a:solidFill>
                <a:latin typeface="Open Sans Bold"/>
                <a:ea typeface="Open Sans Bold"/>
                <a:cs typeface="Open Sans Bold"/>
                <a:sym typeface="Open Sans Bold"/>
              </a:rPr>
              <a:t>Diretoria-Geral</a:t>
            </a:r>
            <a:endParaRPr lang="en-US" sz="3300" b="1" dirty="0">
              <a:solidFill>
                <a:srgbClr val="070C1F"/>
              </a:solidFill>
              <a:latin typeface="Open Sans Bold"/>
              <a:ea typeface="Open Sans Bold"/>
              <a:cs typeface="Open Sans Bold"/>
              <a:sym typeface="Open Sans Bold"/>
            </a:endParaRPr>
          </a:p>
          <a:p>
            <a:pPr algn="l">
              <a:lnSpc>
                <a:spcPts val="3300"/>
              </a:lnSpc>
            </a:pPr>
            <a:r>
              <a:rPr lang="en-US" sz="3300" b="1" dirty="0">
                <a:solidFill>
                  <a:srgbClr val="070C1F"/>
                </a:solidFill>
                <a:latin typeface="Open Sans Bold"/>
                <a:ea typeface="Open Sans Bold"/>
                <a:cs typeface="Open Sans Bold"/>
                <a:sym typeface="Open Sans Bold"/>
              </a:rPr>
              <a:t>nº 22/2016</a:t>
            </a:r>
          </a:p>
        </p:txBody>
      </p:sp>
      <p:sp>
        <p:nvSpPr>
          <p:cNvPr id="8" name="TextBox 8"/>
          <p:cNvSpPr txBox="1"/>
          <p:nvPr/>
        </p:nvSpPr>
        <p:spPr>
          <a:xfrm>
            <a:off x="7164576" y="3229533"/>
            <a:ext cx="3882628" cy="8648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Responsabilidades</a:t>
            </a:r>
          </a:p>
          <a:p>
            <a:pPr algn="ctr">
              <a:lnSpc>
                <a:spcPts val="3300"/>
              </a:lnSpc>
            </a:pPr>
            <a:r>
              <a:rPr lang="en-US" sz="3300" b="1">
                <a:solidFill>
                  <a:srgbClr val="070C1F"/>
                </a:solidFill>
                <a:latin typeface="Open Sans Bold"/>
                <a:ea typeface="Open Sans Bold"/>
                <a:cs typeface="Open Sans Bold"/>
                <a:sym typeface="Open Sans Bold"/>
              </a:rPr>
              <a:t> da SMDF</a:t>
            </a:r>
          </a:p>
        </p:txBody>
      </p:sp>
      <p:sp>
        <p:nvSpPr>
          <p:cNvPr id="9" name="TextBox 9"/>
          <p:cNvSpPr txBox="1"/>
          <p:nvPr/>
        </p:nvSpPr>
        <p:spPr>
          <a:xfrm>
            <a:off x="12315424" y="2182293"/>
            <a:ext cx="4300537" cy="1006942"/>
          </a:xfrm>
          <a:prstGeom prst="rect">
            <a:avLst/>
          </a:prstGeom>
        </p:spPr>
        <p:txBody>
          <a:bodyPr wrap="square" lIns="0" tIns="0" rIns="0" bIns="0" rtlCol="0" anchor="t">
            <a:spAutoFit/>
          </a:bodyPr>
          <a:lstStyle/>
          <a:p>
            <a:pPr algn="r">
              <a:lnSpc>
                <a:spcPts val="3960"/>
              </a:lnSpc>
              <a:spcBef>
                <a:spcPct val="0"/>
              </a:spcBef>
            </a:pPr>
            <a:r>
              <a:rPr lang="en-US" sz="3300" b="1" dirty="0" err="1">
                <a:solidFill>
                  <a:srgbClr val="070C1F"/>
                </a:solidFill>
                <a:latin typeface="Open Sans Bold"/>
                <a:ea typeface="Open Sans Bold"/>
                <a:cs typeface="Open Sans Bold"/>
                <a:sym typeface="Open Sans Bold"/>
              </a:rPr>
              <a:t>Obrigações</a:t>
            </a:r>
            <a:r>
              <a:rPr lang="en-US" sz="3300" b="1" dirty="0">
                <a:solidFill>
                  <a:srgbClr val="070C1F"/>
                </a:solidFill>
                <a:latin typeface="Open Sans Bold"/>
                <a:ea typeface="Open Sans Bold"/>
                <a:cs typeface="Open Sans Bold"/>
                <a:sym typeface="Open Sans Bold"/>
              </a:rPr>
              <a:t> da</a:t>
            </a:r>
          </a:p>
          <a:p>
            <a:pPr algn="r">
              <a:lnSpc>
                <a:spcPts val="3960"/>
              </a:lnSpc>
            </a:pP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Empresa</a:t>
            </a: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Vencedora</a:t>
            </a:r>
            <a:endParaRPr lang="en-US" sz="33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5648677" y="3674626"/>
            <a:ext cx="834931" cy="834931"/>
          </a:xfrm>
          <a:custGeom>
            <a:avLst/>
            <a:gdLst/>
            <a:ahLst/>
            <a:cxnLst/>
            <a:rect l="l" t="t" r="r" b="b"/>
            <a:pathLst>
              <a:path w="834931" h="834931">
                <a:moveTo>
                  <a:pt x="0" y="0"/>
                </a:moveTo>
                <a:lnTo>
                  <a:pt x="834931" y="0"/>
                </a:lnTo>
                <a:lnTo>
                  <a:pt x="834931" y="834931"/>
                </a:lnTo>
                <a:lnTo>
                  <a:pt x="0" y="834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TextBox 4"/>
          <p:cNvSpPr txBox="1"/>
          <p:nvPr/>
        </p:nvSpPr>
        <p:spPr>
          <a:xfrm>
            <a:off x="12942584" y="4705458"/>
            <a:ext cx="3622807" cy="8648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Processo Seletivo</a:t>
            </a:r>
          </a:p>
          <a:p>
            <a:pPr algn="l">
              <a:lnSpc>
                <a:spcPts val="3300"/>
              </a:lnSpc>
            </a:pPr>
            <a:r>
              <a:rPr lang="en-US" sz="3300" b="1">
                <a:solidFill>
                  <a:srgbClr val="070C1F"/>
                </a:solidFill>
                <a:latin typeface="Open Sans Bold"/>
                <a:ea typeface="Open Sans Bold"/>
                <a:cs typeface="Open Sans Bold"/>
                <a:sym typeface="Open Sans Bold"/>
              </a:rPr>
              <a:t> e Atestado</a:t>
            </a:r>
          </a:p>
        </p:txBody>
      </p:sp>
      <p:sp>
        <p:nvSpPr>
          <p:cNvPr id="5" name="Freeform 5"/>
          <p:cNvSpPr/>
          <p:nvPr/>
        </p:nvSpPr>
        <p:spPr>
          <a:xfrm>
            <a:off x="11878498" y="4666183"/>
            <a:ext cx="819922" cy="819922"/>
          </a:xfrm>
          <a:custGeom>
            <a:avLst/>
            <a:gdLst/>
            <a:ahLst/>
            <a:cxnLst/>
            <a:rect l="l" t="t" r="r" b="b"/>
            <a:pathLst>
              <a:path w="819922" h="819922">
                <a:moveTo>
                  <a:pt x="0" y="0"/>
                </a:moveTo>
                <a:lnTo>
                  <a:pt x="819922" y="0"/>
                </a:lnTo>
                <a:lnTo>
                  <a:pt x="819922" y="819922"/>
                </a:lnTo>
                <a:lnTo>
                  <a:pt x="0" y="819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6" name="Freeform 6"/>
          <p:cNvSpPr/>
          <p:nvPr/>
        </p:nvSpPr>
        <p:spPr>
          <a:xfrm>
            <a:off x="21771" y="394757"/>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8"/>
            <a:stretch>
              <a:fillRect/>
            </a:stretch>
          </a:blipFill>
        </p:spPr>
        <p:txBody>
          <a:bodyPr/>
          <a:lstStyle/>
          <a:p>
            <a:endParaRPr lang="pt-BR"/>
          </a:p>
        </p:txBody>
      </p:sp>
      <p:sp>
        <p:nvSpPr>
          <p:cNvPr id="7" name="TextBox 7"/>
          <p:cNvSpPr txBox="1"/>
          <p:nvPr/>
        </p:nvSpPr>
        <p:spPr>
          <a:xfrm>
            <a:off x="5616159" y="1308115"/>
            <a:ext cx="12524677" cy="135686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Exemplo Prático: </a:t>
            </a:r>
          </a:p>
          <a:p>
            <a:pPr algn="l">
              <a:lnSpc>
                <a:spcPts val="5048"/>
              </a:lnSpc>
            </a:pPr>
            <a:r>
              <a:rPr lang="en-US" sz="4589" b="1">
                <a:solidFill>
                  <a:srgbClr val="070C1F"/>
                </a:solidFill>
                <a:latin typeface="Open Sans Bold"/>
                <a:ea typeface="Open Sans Bold"/>
                <a:cs typeface="Open Sans Bold"/>
                <a:sym typeface="Open Sans Bold"/>
              </a:rPr>
              <a:t>Edital de PregãoEletrônico nº 050/2018</a:t>
            </a:r>
          </a:p>
        </p:txBody>
      </p:sp>
      <p:sp>
        <p:nvSpPr>
          <p:cNvPr id="8" name="TextBox 8"/>
          <p:cNvSpPr txBox="1"/>
          <p:nvPr/>
        </p:nvSpPr>
        <p:spPr>
          <a:xfrm>
            <a:off x="5903176" y="4819650"/>
            <a:ext cx="5360791" cy="4114800"/>
          </a:xfrm>
          <a:prstGeom prst="rect">
            <a:avLst/>
          </a:prstGeom>
        </p:spPr>
        <p:txBody>
          <a:bodyPr lIns="0" tIns="0" rIns="0" bIns="0" rtlCol="0" anchor="t">
            <a:spAutoFit/>
          </a:bodyPr>
          <a:lstStyle/>
          <a:p>
            <a:pPr algn="l">
              <a:lnSpc>
                <a:spcPts val="2760"/>
              </a:lnSpc>
              <a:spcBef>
                <a:spcPct val="0"/>
              </a:spcBef>
            </a:pPr>
            <a:r>
              <a:rPr lang="en-US" sz="2300">
                <a:solidFill>
                  <a:srgbClr val="070C1F"/>
                </a:solidFill>
                <a:latin typeface="Open Sans"/>
                <a:ea typeface="Open Sans"/>
                <a:cs typeface="Open Sans"/>
                <a:sym typeface="Open Sans"/>
              </a:rPr>
              <a:t>O Edital de Pregão Eletrônico nº 050/2018 do Senado Federal inclui uma cláusula contratual que obriga</a:t>
            </a:r>
          </a:p>
          <a:p>
            <a:pPr algn="l">
              <a:lnSpc>
                <a:spcPts val="2760"/>
              </a:lnSpc>
              <a:spcBef>
                <a:spcPct val="0"/>
              </a:spcBef>
            </a:pPr>
            <a:r>
              <a:rPr lang="en-US" sz="2300">
                <a:solidFill>
                  <a:srgbClr val="070C1F"/>
                </a:solidFill>
                <a:latin typeface="Open Sans"/>
                <a:ea typeface="Open Sans"/>
                <a:cs typeface="Open Sans"/>
                <a:sym typeface="Open Sans"/>
              </a:rPr>
              <a:t> a empresa vencedora a reservar, no mínimo, 2% das vagas para mulheres em situação de vulnerabilidade econômica decorrente de violência doméstica e familiar, atendida a</a:t>
            </a:r>
          </a:p>
          <a:p>
            <a:pPr algn="l">
              <a:lnSpc>
                <a:spcPts val="2760"/>
              </a:lnSpc>
              <a:spcBef>
                <a:spcPct val="0"/>
              </a:spcBef>
            </a:pPr>
            <a:r>
              <a:rPr lang="en-US" sz="2300">
                <a:solidFill>
                  <a:srgbClr val="070C1F"/>
                </a:solidFill>
                <a:latin typeface="Open Sans"/>
                <a:ea typeface="Open Sans"/>
                <a:cs typeface="Open Sans"/>
                <a:sym typeface="Open Sans"/>
              </a:rPr>
              <a:t>qualificação profissional necessária, conforme Ato da Comissão Diretora </a:t>
            </a:r>
          </a:p>
          <a:p>
            <a:pPr algn="l">
              <a:lnSpc>
                <a:spcPts val="2760"/>
              </a:lnSpc>
              <a:spcBef>
                <a:spcPct val="0"/>
              </a:spcBef>
            </a:pPr>
            <a:r>
              <a:rPr lang="en-US" sz="2300">
                <a:solidFill>
                  <a:srgbClr val="070C1F"/>
                </a:solidFill>
                <a:latin typeface="Open Sans"/>
                <a:ea typeface="Open Sans"/>
                <a:cs typeface="Open Sans"/>
                <a:sym typeface="Open Sans"/>
              </a:rPr>
              <a:t>nº 4 de 2016, regulamentado pelo Ato da Diretoria-Geral nº 22 de 2016.</a:t>
            </a:r>
          </a:p>
        </p:txBody>
      </p:sp>
      <p:sp>
        <p:nvSpPr>
          <p:cNvPr id="9" name="TextBox 9"/>
          <p:cNvSpPr txBox="1"/>
          <p:nvPr/>
        </p:nvSpPr>
        <p:spPr>
          <a:xfrm>
            <a:off x="6644903" y="3848100"/>
            <a:ext cx="4251697" cy="426655"/>
          </a:xfrm>
          <a:prstGeom prst="rect">
            <a:avLst/>
          </a:prstGeom>
        </p:spPr>
        <p:txBody>
          <a:bodyPr wrap="square" lIns="0" tIns="0" rIns="0" bIns="0" rtlCol="0" anchor="t">
            <a:spAutoFit/>
          </a:bodyPr>
          <a:lstStyle/>
          <a:p>
            <a:pPr algn="ctr">
              <a:lnSpc>
                <a:spcPts val="3300"/>
              </a:lnSpc>
            </a:pPr>
            <a:r>
              <a:rPr lang="en-US" sz="3300" b="1" dirty="0" err="1">
                <a:solidFill>
                  <a:srgbClr val="070C1F"/>
                </a:solidFill>
                <a:latin typeface="Open Sans Bold"/>
                <a:ea typeface="Open Sans Bold"/>
                <a:cs typeface="Open Sans Bold"/>
                <a:sym typeface="Open Sans Bold"/>
              </a:rPr>
              <a:t>Cláusula</a:t>
            </a: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Contratual</a:t>
            </a:r>
            <a:endParaRPr lang="en-US" sz="3300" b="1" dirty="0">
              <a:solidFill>
                <a:srgbClr val="070C1F"/>
              </a:solidFill>
              <a:latin typeface="Open Sans Bold"/>
              <a:ea typeface="Open Sans Bold"/>
              <a:cs typeface="Open Sans Bold"/>
              <a:sym typeface="Open Sans Bold"/>
            </a:endParaRPr>
          </a:p>
        </p:txBody>
      </p:sp>
      <p:sp>
        <p:nvSpPr>
          <p:cNvPr id="10" name="TextBox 10"/>
          <p:cNvSpPr txBox="1"/>
          <p:nvPr/>
        </p:nvSpPr>
        <p:spPr>
          <a:xfrm>
            <a:off x="12283142" y="5853289"/>
            <a:ext cx="5360791" cy="2057400"/>
          </a:xfrm>
          <a:prstGeom prst="rect">
            <a:avLst/>
          </a:prstGeom>
        </p:spPr>
        <p:txBody>
          <a:bodyPr lIns="0" tIns="0" rIns="0" bIns="0" rtlCol="0" anchor="t">
            <a:spAutoFit/>
          </a:bodyPr>
          <a:lstStyle/>
          <a:p>
            <a:pPr algn="l">
              <a:lnSpc>
                <a:spcPts val="2760"/>
              </a:lnSpc>
              <a:spcBef>
                <a:spcPct val="0"/>
              </a:spcBef>
            </a:pPr>
            <a:r>
              <a:rPr lang="en-US" sz="2300">
                <a:solidFill>
                  <a:srgbClr val="070C1F"/>
                </a:solidFill>
                <a:latin typeface="Open Sans"/>
                <a:ea typeface="Open Sans"/>
                <a:cs typeface="Open Sans"/>
                <a:sym typeface="Open Sans"/>
              </a:rPr>
              <a:t>Após a realização do processo </a:t>
            </a:r>
          </a:p>
          <a:p>
            <a:pPr algn="l">
              <a:lnSpc>
                <a:spcPts val="2760"/>
              </a:lnSpc>
              <a:spcBef>
                <a:spcPct val="0"/>
              </a:spcBef>
            </a:pPr>
            <a:r>
              <a:rPr lang="en-US" sz="2300">
                <a:solidFill>
                  <a:srgbClr val="070C1F"/>
                </a:solidFill>
                <a:latin typeface="Open Sans"/>
                <a:ea typeface="Open Sans"/>
                <a:cs typeface="Open Sans"/>
                <a:sym typeface="Open Sans"/>
              </a:rPr>
              <a:t>seletivo e a contratação das </a:t>
            </a:r>
          </a:p>
          <a:p>
            <a:pPr algn="l">
              <a:lnSpc>
                <a:spcPts val="2760"/>
              </a:lnSpc>
              <a:spcBef>
                <a:spcPct val="0"/>
              </a:spcBef>
            </a:pPr>
            <a:r>
              <a:rPr lang="en-US" sz="2300">
                <a:solidFill>
                  <a:srgbClr val="070C1F"/>
                </a:solidFill>
                <a:latin typeface="Open Sans"/>
                <a:ea typeface="Open Sans"/>
                <a:cs typeface="Open Sans"/>
                <a:sym typeface="Open Sans"/>
              </a:rPr>
              <a:t>mulheres aprovadas, a SMDF atesta que a empresa cumpriu com o Ato </a:t>
            </a:r>
          </a:p>
          <a:p>
            <a:pPr algn="l">
              <a:lnSpc>
                <a:spcPts val="2760"/>
              </a:lnSpc>
              <a:spcBef>
                <a:spcPct val="0"/>
              </a:spcBef>
            </a:pPr>
            <a:r>
              <a:rPr lang="en-US" sz="2300">
                <a:solidFill>
                  <a:srgbClr val="070C1F"/>
                </a:solidFill>
                <a:latin typeface="Open Sans"/>
                <a:ea typeface="Open Sans"/>
                <a:cs typeface="Open Sans"/>
                <a:sym typeface="Open Sans"/>
              </a:rPr>
              <a:t>da Comissão Diretora nº 4/2016, </a:t>
            </a:r>
          </a:p>
          <a:p>
            <a:pPr algn="l">
              <a:lnSpc>
                <a:spcPts val="2760"/>
              </a:lnSpc>
              <a:spcBef>
                <a:spcPct val="0"/>
              </a:spcBef>
            </a:pPr>
            <a:r>
              <a:rPr lang="en-US" sz="2300">
                <a:solidFill>
                  <a:srgbClr val="070C1F"/>
                </a:solidFill>
                <a:latin typeface="Open Sans"/>
                <a:ea typeface="Open Sans"/>
                <a:cs typeface="Open Sans"/>
                <a:sym typeface="Open Sans"/>
              </a:rPr>
              <a:t>do Senado Federal.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15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3395663" y="4367009"/>
            <a:ext cx="2419879" cy="864870"/>
          </a:xfrm>
          <a:prstGeom prst="rect">
            <a:avLst/>
          </a:prstGeom>
        </p:spPr>
        <p:txBody>
          <a:bodyPr lIns="0" tIns="0" rIns="0" bIns="0" rtlCol="0" anchor="t">
            <a:spAutoFit/>
          </a:bodyPr>
          <a:lstStyle/>
          <a:p>
            <a:pPr algn="l">
              <a:lnSpc>
                <a:spcPts val="3300"/>
              </a:lnSpc>
            </a:pPr>
            <a:r>
              <a:rPr lang="en-US" sz="3300" b="1">
                <a:solidFill>
                  <a:srgbClr val="070C1F"/>
                </a:solidFill>
                <a:latin typeface="Open Sans Bold"/>
                <a:ea typeface="Open Sans Bold"/>
                <a:cs typeface="Open Sans Bold"/>
                <a:sym typeface="Open Sans Bold"/>
              </a:rPr>
              <a:t>Renovação </a:t>
            </a:r>
          </a:p>
          <a:p>
            <a:pPr algn="l">
              <a:lnSpc>
                <a:spcPts val="3300"/>
              </a:lnSpc>
            </a:pPr>
            <a:r>
              <a:rPr lang="en-US" sz="3300" b="1">
                <a:solidFill>
                  <a:srgbClr val="070C1F"/>
                </a:solidFill>
                <a:latin typeface="Open Sans Bold"/>
                <a:ea typeface="Open Sans Bold"/>
                <a:cs typeface="Open Sans Bold"/>
                <a:sym typeface="Open Sans Bold"/>
              </a:rPr>
              <a:t>da Certidão</a:t>
            </a:r>
          </a:p>
        </p:txBody>
      </p:sp>
      <p:sp>
        <p:nvSpPr>
          <p:cNvPr id="4" name="Freeform 4"/>
          <p:cNvSpPr/>
          <p:nvPr/>
        </p:nvSpPr>
        <p:spPr>
          <a:xfrm>
            <a:off x="5780985" y="1437896"/>
            <a:ext cx="834931" cy="834931"/>
          </a:xfrm>
          <a:custGeom>
            <a:avLst/>
            <a:gdLst/>
            <a:ahLst/>
            <a:cxnLst/>
            <a:rect l="l" t="t" r="r" b="b"/>
            <a:pathLst>
              <a:path w="834931" h="834931">
                <a:moveTo>
                  <a:pt x="0" y="0"/>
                </a:moveTo>
                <a:lnTo>
                  <a:pt x="834931" y="0"/>
                </a:lnTo>
                <a:lnTo>
                  <a:pt x="834931" y="834931"/>
                </a:lnTo>
                <a:lnTo>
                  <a:pt x="0" y="834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5" name="Freeform 5"/>
          <p:cNvSpPr/>
          <p:nvPr/>
        </p:nvSpPr>
        <p:spPr>
          <a:xfrm>
            <a:off x="12357841" y="4375033"/>
            <a:ext cx="837796" cy="837796"/>
          </a:xfrm>
          <a:custGeom>
            <a:avLst/>
            <a:gdLst/>
            <a:ahLst/>
            <a:cxnLst/>
            <a:rect l="l" t="t" r="r" b="b"/>
            <a:pathLst>
              <a:path w="837796" h="837796">
                <a:moveTo>
                  <a:pt x="0" y="0"/>
                </a:moveTo>
                <a:lnTo>
                  <a:pt x="837797" y="0"/>
                </a:lnTo>
                <a:lnTo>
                  <a:pt x="837797" y="837796"/>
                </a:lnTo>
                <a:lnTo>
                  <a:pt x="0" y="837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6" name="TextBox 6"/>
          <p:cNvSpPr txBox="1"/>
          <p:nvPr/>
        </p:nvSpPr>
        <p:spPr>
          <a:xfrm>
            <a:off x="5988901" y="2582920"/>
            <a:ext cx="5360791" cy="2743200"/>
          </a:xfrm>
          <a:prstGeom prst="rect">
            <a:avLst/>
          </a:prstGeom>
        </p:spPr>
        <p:txBody>
          <a:bodyPr lIns="0" tIns="0" rIns="0" bIns="0" rtlCol="0" anchor="t">
            <a:spAutoFit/>
          </a:bodyPr>
          <a:lstStyle/>
          <a:p>
            <a:pPr algn="l">
              <a:lnSpc>
                <a:spcPts val="2760"/>
              </a:lnSpc>
              <a:spcBef>
                <a:spcPct val="0"/>
              </a:spcBef>
            </a:pPr>
            <a:r>
              <a:rPr lang="en-US" sz="2300">
                <a:solidFill>
                  <a:srgbClr val="070C1F"/>
                </a:solidFill>
                <a:latin typeface="Open Sans"/>
                <a:ea typeface="Open Sans"/>
                <a:cs typeface="Open Sans"/>
                <a:sym typeface="Open Sans"/>
              </a:rPr>
              <a:t>Não havendo, na Secretaria, mulheres vítimas de violência doméstica que atendam às qualificações técnicas</a:t>
            </a:r>
          </a:p>
          <a:p>
            <a:pPr algn="l">
              <a:lnSpc>
                <a:spcPts val="2760"/>
              </a:lnSpc>
              <a:spcBef>
                <a:spcPct val="0"/>
              </a:spcBef>
            </a:pPr>
            <a:r>
              <a:rPr lang="en-US" sz="2300">
                <a:solidFill>
                  <a:srgbClr val="070C1F"/>
                </a:solidFill>
                <a:latin typeface="Open Sans"/>
                <a:ea typeface="Open Sans"/>
                <a:cs typeface="Open Sans"/>
                <a:sym typeface="Open Sans"/>
              </a:rPr>
              <a:t>necessárias para a vaga a ser preenchida, a Secretaria emitirá certidão nesse sentido, acarretando </a:t>
            </a:r>
          </a:p>
          <a:p>
            <a:pPr algn="l">
              <a:lnSpc>
                <a:spcPts val="2760"/>
              </a:lnSpc>
              <a:spcBef>
                <a:spcPct val="0"/>
              </a:spcBef>
            </a:pPr>
            <a:r>
              <a:rPr lang="en-US" sz="2300">
                <a:solidFill>
                  <a:srgbClr val="070C1F"/>
                </a:solidFill>
                <a:latin typeface="Open Sans"/>
                <a:ea typeface="Open Sans"/>
                <a:cs typeface="Open Sans"/>
                <a:sym typeface="Open Sans"/>
              </a:rPr>
              <a:t>a desobrigação da empresa no cumprimento da obrigação.</a:t>
            </a:r>
          </a:p>
        </p:txBody>
      </p:sp>
      <p:sp>
        <p:nvSpPr>
          <p:cNvPr id="7" name="TextBox 7"/>
          <p:cNvSpPr txBox="1"/>
          <p:nvPr/>
        </p:nvSpPr>
        <p:spPr>
          <a:xfrm>
            <a:off x="6812450" y="1451501"/>
            <a:ext cx="2936081" cy="864870"/>
          </a:xfrm>
          <a:prstGeom prst="rect">
            <a:avLst/>
          </a:prstGeom>
        </p:spPr>
        <p:txBody>
          <a:bodyPr lIns="0" tIns="0" rIns="0" bIns="0" rtlCol="0" anchor="t">
            <a:spAutoFit/>
          </a:bodyPr>
          <a:lstStyle/>
          <a:p>
            <a:pPr algn="l">
              <a:lnSpc>
                <a:spcPts val="3300"/>
              </a:lnSpc>
            </a:pPr>
            <a:r>
              <a:rPr lang="en-US" sz="3300" b="1">
                <a:solidFill>
                  <a:srgbClr val="070C1F"/>
                </a:solidFill>
                <a:latin typeface="Open Sans Bold"/>
                <a:ea typeface="Open Sans Bold"/>
                <a:cs typeface="Open Sans Bold"/>
                <a:sym typeface="Open Sans Bold"/>
              </a:rPr>
              <a:t>Desobrigação </a:t>
            </a:r>
          </a:p>
          <a:p>
            <a:pPr algn="l">
              <a:lnSpc>
                <a:spcPts val="3300"/>
              </a:lnSpc>
            </a:pPr>
            <a:r>
              <a:rPr lang="en-US" sz="3300" b="1">
                <a:solidFill>
                  <a:srgbClr val="070C1F"/>
                </a:solidFill>
                <a:latin typeface="Open Sans Bold"/>
                <a:ea typeface="Open Sans Bold"/>
                <a:cs typeface="Open Sans Bold"/>
                <a:sym typeface="Open Sans Bold"/>
              </a:rPr>
              <a:t>da Empresa</a:t>
            </a:r>
          </a:p>
        </p:txBody>
      </p:sp>
      <p:sp>
        <p:nvSpPr>
          <p:cNvPr id="8" name="TextBox 8"/>
          <p:cNvSpPr txBox="1"/>
          <p:nvPr/>
        </p:nvSpPr>
        <p:spPr>
          <a:xfrm>
            <a:off x="12495785" y="5562139"/>
            <a:ext cx="5360791" cy="1714500"/>
          </a:xfrm>
          <a:prstGeom prst="rect">
            <a:avLst/>
          </a:prstGeom>
        </p:spPr>
        <p:txBody>
          <a:bodyPr lIns="0" tIns="0" rIns="0" bIns="0" rtlCol="0" anchor="t">
            <a:spAutoFit/>
          </a:bodyPr>
          <a:lstStyle/>
          <a:p>
            <a:pPr algn="l">
              <a:lnSpc>
                <a:spcPts val="2760"/>
              </a:lnSpc>
              <a:spcBef>
                <a:spcPct val="0"/>
              </a:spcBef>
            </a:pPr>
            <a:r>
              <a:rPr lang="en-US" sz="2300">
                <a:solidFill>
                  <a:srgbClr val="070C1F"/>
                </a:solidFill>
                <a:latin typeface="Open Sans"/>
                <a:ea typeface="Open Sans"/>
                <a:cs typeface="Open Sans"/>
                <a:sym typeface="Open Sans"/>
              </a:rPr>
              <a:t>Periodicamente, essas certidões necessitam ser renovadas com o </a:t>
            </a:r>
          </a:p>
          <a:p>
            <a:pPr algn="l">
              <a:lnSpc>
                <a:spcPts val="2760"/>
              </a:lnSpc>
              <a:spcBef>
                <a:spcPct val="0"/>
              </a:spcBef>
            </a:pPr>
            <a:r>
              <a:rPr lang="en-US" sz="2300">
                <a:solidFill>
                  <a:srgbClr val="070C1F"/>
                </a:solidFill>
                <a:latin typeface="Open Sans"/>
                <a:ea typeface="Open Sans"/>
                <a:cs typeface="Open Sans"/>
                <a:sym typeface="Open Sans"/>
              </a:rPr>
              <a:t>fito de verificar se as empresas permanecem cumprindo com sua obrigação contratual.</a:t>
            </a:r>
          </a:p>
        </p:txBody>
      </p:sp>
      <p:sp>
        <p:nvSpPr>
          <p:cNvPr id="9" name="Freeform 9"/>
          <p:cNvSpPr/>
          <p:nvPr/>
        </p:nvSpPr>
        <p:spPr>
          <a:xfrm>
            <a:off x="-21771" y="252209"/>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8"/>
            <a:stretch>
              <a:fillRect/>
            </a:stretch>
          </a:blipFill>
        </p:spPr>
        <p:txBody>
          <a:bodyPr/>
          <a:lstStyle/>
          <a:p>
            <a:endParaRPr lang="pt-B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76200" y="1181100"/>
            <a:ext cx="6457683" cy="6467238"/>
          </a:xfrm>
          <a:custGeom>
            <a:avLst/>
            <a:gdLst/>
            <a:ahLst/>
            <a:cxnLst/>
            <a:rect l="l" t="t" r="r" b="b"/>
            <a:pathLst>
              <a:path w="10267683" h="6467238">
                <a:moveTo>
                  <a:pt x="0" y="0"/>
                </a:moveTo>
                <a:lnTo>
                  <a:pt x="10267683" y="0"/>
                </a:lnTo>
                <a:lnTo>
                  <a:pt x="10267683" y="6467238"/>
                </a:lnTo>
                <a:lnTo>
                  <a:pt x="0" y="6467238"/>
                </a:lnTo>
                <a:lnTo>
                  <a:pt x="0" y="0"/>
                </a:lnTo>
                <a:close/>
              </a:path>
            </a:pathLst>
          </a:custGeom>
          <a:blipFill>
            <a:blip r:embed="rId4"/>
            <a:stretch>
              <a:fillRect t="-31242" r="-24074"/>
            </a:stretch>
          </a:blipFill>
        </p:spPr>
        <p:txBody>
          <a:bodyPr/>
          <a:lstStyle/>
          <a:p>
            <a:endParaRPr lang="pt-BR"/>
          </a:p>
        </p:txBody>
      </p:sp>
      <p:sp>
        <p:nvSpPr>
          <p:cNvPr id="4" name="TextBox 4"/>
          <p:cNvSpPr txBox="1"/>
          <p:nvPr/>
        </p:nvSpPr>
        <p:spPr>
          <a:xfrm>
            <a:off x="7101612" y="3579121"/>
            <a:ext cx="9197785" cy="3657600"/>
          </a:xfrm>
          <a:prstGeom prst="rect">
            <a:avLst/>
          </a:prstGeom>
        </p:spPr>
        <p:txBody>
          <a:bodyPr lIns="0" tIns="0" rIns="0" bIns="0" rtlCol="0" anchor="t">
            <a:spAutoFit/>
          </a:bodyPr>
          <a:lstStyle/>
          <a:p>
            <a:pPr algn="just">
              <a:lnSpc>
                <a:spcPts val="3600"/>
              </a:lnSpc>
            </a:pPr>
            <a:r>
              <a:rPr lang="en-US" sz="3000" dirty="0">
                <a:solidFill>
                  <a:srgbClr val="070C1F"/>
                </a:solidFill>
                <a:latin typeface="Open Sans"/>
                <a:ea typeface="Open Sans"/>
                <a:cs typeface="Open Sans"/>
                <a:sym typeface="Open Sans"/>
              </a:rPr>
              <a:t>É de </a:t>
            </a:r>
            <a:r>
              <a:rPr lang="en-US" sz="3000" dirty="0" err="1">
                <a:solidFill>
                  <a:srgbClr val="070C1F"/>
                </a:solidFill>
                <a:latin typeface="Open Sans"/>
                <a:ea typeface="Open Sans"/>
                <a:cs typeface="Open Sans"/>
                <a:sym typeface="Open Sans"/>
              </a:rPr>
              <a:t>notório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conhecimento</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existência</a:t>
            </a:r>
            <a:r>
              <a:rPr lang="en-US" sz="3000" dirty="0">
                <a:solidFill>
                  <a:srgbClr val="070C1F"/>
                </a:solidFill>
                <a:latin typeface="Open Sans"/>
                <a:ea typeface="Open Sans"/>
                <a:cs typeface="Open Sans"/>
                <a:sym typeface="Open Sans"/>
              </a:rPr>
              <a:t> do </a:t>
            </a:r>
            <a:r>
              <a:rPr lang="en-US" sz="3000" dirty="0" err="1">
                <a:solidFill>
                  <a:srgbClr val="070C1F"/>
                </a:solidFill>
                <a:latin typeface="Open Sans"/>
                <a:ea typeface="Open Sans"/>
                <a:cs typeface="Open Sans"/>
                <a:sym typeface="Open Sans"/>
              </a:rPr>
              <a:t>programa</a:t>
            </a:r>
            <a:r>
              <a:rPr lang="en-US" sz="3000" dirty="0">
                <a:solidFill>
                  <a:srgbClr val="070C1F"/>
                </a:solidFill>
                <a:latin typeface="Open Sans"/>
                <a:ea typeface="Open Sans"/>
                <a:cs typeface="Open Sans"/>
                <a:sym typeface="Open Sans"/>
              </a:rPr>
              <a:t> no interior do </a:t>
            </a:r>
            <a:r>
              <a:rPr lang="en-US" sz="3000" dirty="0" err="1">
                <a:solidFill>
                  <a:srgbClr val="070C1F"/>
                </a:solidFill>
                <a:latin typeface="Open Sans"/>
                <a:ea typeface="Open Sans"/>
                <a:cs typeface="Open Sans"/>
                <a:sym typeface="Open Sans"/>
              </a:rPr>
              <a:t>Senado</a:t>
            </a:r>
            <a:r>
              <a:rPr lang="en-US" sz="3000" dirty="0">
                <a:solidFill>
                  <a:srgbClr val="070C1F"/>
                </a:solidFill>
                <a:latin typeface="Open Sans"/>
                <a:ea typeface="Open Sans"/>
                <a:cs typeface="Open Sans"/>
                <a:sym typeface="Open Sans"/>
              </a:rPr>
              <a:t> Federal. </a:t>
            </a:r>
            <a:r>
              <a:rPr lang="en-US" sz="3000" dirty="0" err="1">
                <a:solidFill>
                  <a:srgbClr val="070C1F"/>
                </a:solidFill>
                <a:latin typeface="Open Sans"/>
                <a:ea typeface="Open Sans"/>
                <a:cs typeface="Open Sans"/>
                <a:sym typeface="Open Sans"/>
              </a:rPr>
              <a:t>Contudo</a:t>
            </a:r>
            <a:r>
              <a:rPr lang="en-US" sz="3000" dirty="0">
                <a:solidFill>
                  <a:srgbClr val="070C1F"/>
                </a:solidFill>
                <a:latin typeface="Open Sans"/>
                <a:ea typeface="Open Sans"/>
                <a:cs typeface="Open Sans"/>
                <a:sym typeface="Open Sans"/>
              </a:rPr>
              <a:t>, com o </a:t>
            </a:r>
            <a:r>
              <a:rPr lang="en-US" sz="3000" dirty="0" err="1">
                <a:solidFill>
                  <a:srgbClr val="070C1F"/>
                </a:solidFill>
                <a:latin typeface="Open Sans"/>
                <a:ea typeface="Open Sans"/>
                <a:cs typeface="Open Sans"/>
                <a:sym typeface="Open Sans"/>
              </a:rPr>
              <a:t>intuito</a:t>
            </a:r>
            <a:r>
              <a:rPr lang="en-US" sz="3000" dirty="0">
                <a:solidFill>
                  <a:srgbClr val="070C1F"/>
                </a:solidFill>
                <a:latin typeface="Open Sans"/>
                <a:ea typeface="Open Sans"/>
                <a:cs typeface="Open Sans"/>
                <a:sym typeface="Open Sans"/>
              </a:rPr>
              <a:t> de </a:t>
            </a:r>
            <a:r>
              <a:rPr lang="en-US" sz="3000" dirty="0" err="1">
                <a:solidFill>
                  <a:srgbClr val="070C1F"/>
                </a:solidFill>
                <a:latin typeface="Open Sans"/>
                <a:ea typeface="Open Sans"/>
                <a:cs typeface="Open Sans"/>
                <a:sym typeface="Open Sans"/>
              </a:rPr>
              <a:t>preservar</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identidade</a:t>
            </a:r>
            <a:r>
              <a:rPr lang="en-US" sz="3000" dirty="0">
                <a:solidFill>
                  <a:srgbClr val="070C1F"/>
                </a:solidFill>
                <a:latin typeface="Open Sans"/>
                <a:ea typeface="Open Sans"/>
                <a:cs typeface="Open Sans"/>
                <a:sym typeface="Open Sans"/>
              </a:rPr>
              <a:t> das </a:t>
            </a:r>
            <a:r>
              <a:rPr lang="en-US" sz="3000" dirty="0" err="1">
                <a:solidFill>
                  <a:srgbClr val="070C1F"/>
                </a:solidFill>
                <a:latin typeface="Open Sans"/>
                <a:ea typeface="Open Sans"/>
                <a:cs typeface="Open Sans"/>
                <a:sym typeface="Open Sans"/>
              </a:rPr>
              <a:t>mulheres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atendidas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somente</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alta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administração</a:t>
            </a:r>
            <a:r>
              <a:rPr lang="en-US" sz="3000" dirty="0">
                <a:solidFill>
                  <a:srgbClr val="070C1F"/>
                </a:solidFill>
                <a:latin typeface="Open Sans"/>
                <a:ea typeface="Open Sans"/>
                <a:cs typeface="Open Sans"/>
                <a:sym typeface="Open Sans"/>
              </a:rPr>
              <a:t> da casa </a:t>
            </a:r>
            <a:r>
              <a:rPr lang="en-US" sz="3000" dirty="0" err="1">
                <a:solidFill>
                  <a:srgbClr val="070C1F"/>
                </a:solidFill>
                <a:latin typeface="Open Sans"/>
                <a:ea typeface="Open Sans"/>
                <a:cs typeface="Open Sans"/>
                <a:sym typeface="Open Sans"/>
              </a:rPr>
              <a:t>tem</a:t>
            </a:r>
            <a:r>
              <a:rPr lang="en-US" sz="3000" dirty="0">
                <a:solidFill>
                  <a:srgbClr val="070C1F"/>
                </a:solidFill>
                <a:latin typeface="Open Sans"/>
                <a:ea typeface="Open Sans"/>
                <a:cs typeface="Open Sans"/>
                <a:sym typeface="Open Sans"/>
              </a:rPr>
              <a:t> o </a:t>
            </a:r>
            <a:r>
              <a:rPr lang="en-US" sz="3000" dirty="0" err="1">
                <a:solidFill>
                  <a:srgbClr val="070C1F"/>
                </a:solidFill>
                <a:latin typeface="Open Sans"/>
                <a:ea typeface="Open Sans"/>
                <a:cs typeface="Open Sans"/>
                <a:sym typeface="Open Sans"/>
              </a:rPr>
              <a:t>conhecimento</a:t>
            </a:r>
            <a:r>
              <a:rPr lang="en-US" sz="3000" dirty="0">
                <a:solidFill>
                  <a:srgbClr val="070C1F"/>
                </a:solidFill>
                <a:latin typeface="Open Sans"/>
                <a:ea typeface="Open Sans"/>
                <a:cs typeface="Open Sans"/>
                <a:sym typeface="Open Sans"/>
              </a:rPr>
              <a:t> de </a:t>
            </a:r>
            <a:r>
              <a:rPr lang="en-US" sz="3000" dirty="0" err="1">
                <a:solidFill>
                  <a:srgbClr val="070C1F"/>
                </a:solidFill>
                <a:latin typeface="Open Sans"/>
                <a:ea typeface="Open Sans"/>
                <a:cs typeface="Open Sans"/>
                <a:sym typeface="Open Sans"/>
              </a:rPr>
              <a:t>quem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são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essas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vítimas</a:t>
            </a:r>
            <a:r>
              <a:rPr lang="en-US" sz="3000" dirty="0">
                <a:solidFill>
                  <a:srgbClr val="070C1F"/>
                </a:solidFill>
                <a:latin typeface="Open Sans"/>
                <a:ea typeface="Open Sans"/>
                <a:cs typeface="Open Sans"/>
                <a:sym typeface="Open Sans"/>
              </a:rPr>
              <a:t> e, </a:t>
            </a:r>
            <a:r>
              <a:rPr lang="en-US" sz="3000" dirty="0" err="1">
                <a:solidFill>
                  <a:srgbClr val="070C1F"/>
                </a:solidFill>
                <a:latin typeface="Open Sans"/>
                <a:ea typeface="Open Sans"/>
                <a:cs typeface="Open Sans"/>
                <a:sym typeface="Open Sans"/>
              </a:rPr>
              <a:t>atualmente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existem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pouco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mais</a:t>
            </a:r>
            <a:r>
              <a:rPr lang="en-US" sz="3000" dirty="0">
                <a:solidFill>
                  <a:srgbClr val="070C1F"/>
                </a:solidFill>
                <a:latin typeface="Open Sans"/>
                <a:ea typeface="Open Sans"/>
                <a:cs typeface="Open Sans"/>
                <a:sym typeface="Open Sans"/>
              </a:rPr>
              <a:t> de 30 </a:t>
            </a:r>
            <a:r>
              <a:rPr lang="en-US" sz="3000" dirty="0" err="1">
                <a:solidFill>
                  <a:srgbClr val="070C1F"/>
                </a:solidFill>
                <a:latin typeface="Open Sans"/>
                <a:ea typeface="Open Sans"/>
                <a:cs typeface="Open Sans"/>
                <a:sym typeface="Open Sans"/>
              </a:rPr>
              <a:t>mulheres</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nessa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situação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trabalhando</a:t>
            </a:r>
            <a:r>
              <a:rPr lang="en-US" sz="3000" dirty="0">
                <a:solidFill>
                  <a:srgbClr val="070C1F"/>
                </a:solidFill>
                <a:latin typeface="Open Sans"/>
                <a:ea typeface="Open Sans"/>
                <a:cs typeface="Open Sans"/>
                <a:sym typeface="Open Sans"/>
              </a:rPr>
              <a:t> no </a:t>
            </a:r>
            <a:r>
              <a:rPr lang="en-US" sz="3000" dirty="0" err="1">
                <a:solidFill>
                  <a:srgbClr val="070C1F"/>
                </a:solidFill>
                <a:latin typeface="Open Sans"/>
                <a:ea typeface="Open Sans"/>
                <a:cs typeface="Open Sans"/>
                <a:sym typeface="Open Sans"/>
              </a:rPr>
              <a:t>Senado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em</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virtude</a:t>
            </a:r>
            <a:r>
              <a:rPr lang="en-US" sz="3000" dirty="0">
                <a:solidFill>
                  <a:srgbClr val="070C1F"/>
                </a:solidFill>
                <a:latin typeface="Open Sans"/>
                <a:ea typeface="Open Sans"/>
                <a:cs typeface="Open Sans"/>
                <a:sym typeface="Open Sans"/>
              </a:rPr>
              <a:t> do </a:t>
            </a:r>
            <a:r>
              <a:rPr lang="en-US" sz="3000" dirty="0" err="1">
                <a:solidFill>
                  <a:srgbClr val="070C1F"/>
                </a:solidFill>
                <a:latin typeface="Open Sans"/>
                <a:ea typeface="Open Sans"/>
                <a:cs typeface="Open Sans"/>
                <a:sym typeface="Open Sans"/>
              </a:rPr>
              <a:t>programa</a:t>
            </a:r>
            <a:r>
              <a:rPr lang="en-US" sz="3000" dirty="0">
                <a:solidFill>
                  <a:srgbClr val="070C1F"/>
                </a:solidFill>
                <a:latin typeface="Open Sans"/>
                <a:ea typeface="Open Sans"/>
                <a:cs typeface="Open Sans"/>
                <a:sym typeface="Open Sans"/>
              </a:rPr>
              <a:t>.</a:t>
            </a:r>
          </a:p>
        </p:txBody>
      </p:sp>
      <p:sp>
        <p:nvSpPr>
          <p:cNvPr id="5" name="TextBox 5"/>
          <p:cNvSpPr txBox="1"/>
          <p:nvPr/>
        </p:nvSpPr>
        <p:spPr>
          <a:xfrm>
            <a:off x="7101612" y="2192615"/>
            <a:ext cx="12524677" cy="72186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Implementação e Resultados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grpSp>
        <p:nvGrpSpPr>
          <p:cNvPr id="3" name="Group 3"/>
          <p:cNvGrpSpPr/>
          <p:nvPr/>
        </p:nvGrpSpPr>
        <p:grpSpPr>
          <a:xfrm>
            <a:off x="1692509" y="1862814"/>
            <a:ext cx="14902962" cy="6073449"/>
            <a:chOff x="0" y="0"/>
            <a:chExt cx="3925060" cy="1599592"/>
          </a:xfrm>
        </p:grpSpPr>
        <p:sp>
          <p:nvSpPr>
            <p:cNvPr id="4" name="Freeform 4"/>
            <p:cNvSpPr/>
            <p:nvPr/>
          </p:nvSpPr>
          <p:spPr>
            <a:xfrm>
              <a:off x="0" y="0"/>
              <a:ext cx="3925060" cy="1599592"/>
            </a:xfrm>
            <a:custGeom>
              <a:avLst/>
              <a:gdLst/>
              <a:ahLst/>
              <a:cxnLst/>
              <a:rect l="l" t="t" r="r" b="b"/>
              <a:pathLst>
                <a:path w="3925060" h="1599592">
                  <a:moveTo>
                    <a:pt x="0" y="0"/>
                  </a:moveTo>
                  <a:lnTo>
                    <a:pt x="3925060" y="0"/>
                  </a:lnTo>
                  <a:lnTo>
                    <a:pt x="3925060" y="1599592"/>
                  </a:lnTo>
                  <a:lnTo>
                    <a:pt x="0" y="1599592"/>
                  </a:lnTo>
                  <a:close/>
                </a:path>
              </a:pathLst>
            </a:custGeom>
            <a:solidFill>
              <a:srgbClr val="070C1F"/>
            </a:solidFill>
          </p:spPr>
          <p:txBody>
            <a:bodyPr/>
            <a:lstStyle/>
            <a:p>
              <a:endParaRPr lang="pt-BR"/>
            </a:p>
          </p:txBody>
        </p:sp>
        <p:sp>
          <p:nvSpPr>
            <p:cNvPr id="5" name="TextBox 5"/>
            <p:cNvSpPr txBox="1"/>
            <p:nvPr/>
          </p:nvSpPr>
          <p:spPr>
            <a:xfrm>
              <a:off x="0" y="-38100"/>
              <a:ext cx="3925060" cy="16376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92519" y="648254"/>
            <a:ext cx="14902962" cy="1168726"/>
            <a:chOff x="0" y="0"/>
            <a:chExt cx="3925060" cy="307813"/>
          </a:xfrm>
        </p:grpSpPr>
        <p:sp>
          <p:nvSpPr>
            <p:cNvPr id="7" name="Freeform 7"/>
            <p:cNvSpPr/>
            <p:nvPr/>
          </p:nvSpPr>
          <p:spPr>
            <a:xfrm>
              <a:off x="0" y="0"/>
              <a:ext cx="3925060" cy="307813"/>
            </a:xfrm>
            <a:custGeom>
              <a:avLst/>
              <a:gdLst/>
              <a:ahLst/>
              <a:cxnLst/>
              <a:rect l="l" t="t" r="r" b="b"/>
              <a:pathLst>
                <a:path w="3925060" h="307813">
                  <a:moveTo>
                    <a:pt x="0" y="0"/>
                  </a:moveTo>
                  <a:lnTo>
                    <a:pt x="3925060" y="0"/>
                  </a:lnTo>
                  <a:lnTo>
                    <a:pt x="3925060" y="307813"/>
                  </a:lnTo>
                  <a:lnTo>
                    <a:pt x="0" y="307813"/>
                  </a:lnTo>
                  <a:close/>
                </a:path>
              </a:pathLst>
            </a:custGeom>
            <a:solidFill>
              <a:srgbClr val="FE6C02"/>
            </a:solidFill>
          </p:spPr>
          <p:txBody>
            <a:bodyPr/>
            <a:lstStyle/>
            <a:p>
              <a:endParaRPr lang="pt-BR"/>
            </a:p>
          </p:txBody>
        </p:sp>
        <p:sp>
          <p:nvSpPr>
            <p:cNvPr id="8" name="TextBox 8"/>
            <p:cNvSpPr txBox="1"/>
            <p:nvPr/>
          </p:nvSpPr>
          <p:spPr>
            <a:xfrm>
              <a:off x="0" y="-38100"/>
              <a:ext cx="3925060" cy="34591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736280" y="1074030"/>
            <a:ext cx="1273307" cy="445770"/>
          </a:xfrm>
          <a:prstGeom prst="rect">
            <a:avLst/>
          </a:prstGeom>
        </p:spPr>
        <p:txBody>
          <a:bodyPr lIns="0" tIns="0" rIns="0" bIns="0" rtlCol="0" anchor="t">
            <a:spAutoFit/>
          </a:bodyPr>
          <a:lstStyle/>
          <a:p>
            <a:pPr algn="l">
              <a:lnSpc>
                <a:spcPts val="3300"/>
              </a:lnSpc>
            </a:pPr>
            <a:r>
              <a:rPr lang="en-US" sz="3300" b="1">
                <a:solidFill>
                  <a:srgbClr val="FFFFFF"/>
                </a:solidFill>
                <a:latin typeface="Open Sans Bold"/>
                <a:ea typeface="Open Sans Bold"/>
                <a:cs typeface="Open Sans Bold"/>
                <a:sym typeface="Open Sans Bold"/>
              </a:rPr>
              <a:t>Órgão</a:t>
            </a:r>
          </a:p>
        </p:txBody>
      </p:sp>
      <p:sp>
        <p:nvSpPr>
          <p:cNvPr id="10" name="AutoShape 10"/>
          <p:cNvSpPr/>
          <p:nvPr/>
        </p:nvSpPr>
        <p:spPr>
          <a:xfrm>
            <a:off x="5309251" y="648254"/>
            <a:ext cx="0" cy="7288009"/>
          </a:xfrm>
          <a:prstGeom prst="line">
            <a:avLst/>
          </a:prstGeom>
          <a:ln w="38100" cap="flat">
            <a:solidFill>
              <a:srgbClr val="FFFFFF"/>
            </a:solidFill>
            <a:prstDash val="solid"/>
            <a:headEnd type="none" w="sm" len="sm"/>
            <a:tailEnd type="none" w="sm" len="sm"/>
          </a:ln>
        </p:spPr>
        <p:txBody>
          <a:bodyPr/>
          <a:lstStyle/>
          <a:p>
            <a:endParaRPr lang="pt-BR"/>
          </a:p>
        </p:txBody>
      </p:sp>
      <p:sp>
        <p:nvSpPr>
          <p:cNvPr id="11" name="AutoShape 11"/>
          <p:cNvSpPr/>
          <p:nvPr/>
        </p:nvSpPr>
        <p:spPr>
          <a:xfrm>
            <a:off x="13756379" y="573275"/>
            <a:ext cx="0" cy="7288009"/>
          </a:xfrm>
          <a:prstGeom prst="line">
            <a:avLst/>
          </a:prstGeom>
          <a:ln w="38100" cap="flat">
            <a:solidFill>
              <a:srgbClr val="FFFFFF"/>
            </a:solidFill>
            <a:prstDash val="solid"/>
            <a:headEnd type="none" w="sm" len="sm"/>
            <a:tailEnd type="none" w="sm" len="sm"/>
          </a:ln>
        </p:spPr>
        <p:txBody>
          <a:bodyPr/>
          <a:lstStyle/>
          <a:p>
            <a:endParaRPr lang="pt-BR"/>
          </a:p>
        </p:txBody>
      </p:sp>
      <p:sp>
        <p:nvSpPr>
          <p:cNvPr id="12" name="TextBox 12"/>
          <p:cNvSpPr txBox="1"/>
          <p:nvPr/>
        </p:nvSpPr>
        <p:spPr>
          <a:xfrm>
            <a:off x="14718079" y="1102719"/>
            <a:ext cx="824177" cy="445770"/>
          </a:xfrm>
          <a:prstGeom prst="rect">
            <a:avLst/>
          </a:prstGeom>
        </p:spPr>
        <p:txBody>
          <a:bodyPr lIns="0" tIns="0" rIns="0" bIns="0" rtlCol="0" anchor="t">
            <a:spAutoFit/>
          </a:bodyPr>
          <a:lstStyle/>
          <a:p>
            <a:pPr algn="l">
              <a:lnSpc>
                <a:spcPts val="3300"/>
              </a:lnSpc>
            </a:pPr>
            <a:r>
              <a:rPr lang="en-US" sz="3300" b="1">
                <a:solidFill>
                  <a:srgbClr val="FFFFFF"/>
                </a:solidFill>
                <a:latin typeface="Open Sans Bold"/>
                <a:ea typeface="Open Sans Bold"/>
                <a:cs typeface="Open Sans Bold"/>
                <a:sym typeface="Open Sans Bold"/>
              </a:rPr>
              <a:t>Ano</a:t>
            </a:r>
          </a:p>
        </p:txBody>
      </p:sp>
      <p:sp>
        <p:nvSpPr>
          <p:cNvPr id="13" name="TextBox 13"/>
          <p:cNvSpPr txBox="1"/>
          <p:nvPr/>
        </p:nvSpPr>
        <p:spPr>
          <a:xfrm>
            <a:off x="8896162" y="1038307"/>
            <a:ext cx="1554295" cy="445770"/>
          </a:xfrm>
          <a:prstGeom prst="rect">
            <a:avLst/>
          </a:prstGeom>
        </p:spPr>
        <p:txBody>
          <a:bodyPr lIns="0" tIns="0" rIns="0" bIns="0" rtlCol="0" anchor="t">
            <a:spAutoFit/>
          </a:bodyPr>
          <a:lstStyle/>
          <a:p>
            <a:pPr algn="l">
              <a:lnSpc>
                <a:spcPts val="3300"/>
              </a:lnSpc>
            </a:pPr>
            <a:r>
              <a:rPr lang="en-US" sz="3300" b="1">
                <a:solidFill>
                  <a:srgbClr val="FFFFFF"/>
                </a:solidFill>
                <a:latin typeface="Open Sans Bold"/>
                <a:ea typeface="Open Sans Bold"/>
                <a:cs typeface="Open Sans Bold"/>
                <a:sym typeface="Open Sans Bold"/>
              </a:rPr>
              <a:t>Medida</a:t>
            </a:r>
          </a:p>
        </p:txBody>
      </p:sp>
      <p:sp>
        <p:nvSpPr>
          <p:cNvPr id="14" name="TextBox 14"/>
          <p:cNvSpPr txBox="1"/>
          <p:nvPr/>
        </p:nvSpPr>
        <p:spPr>
          <a:xfrm>
            <a:off x="2042421" y="2125378"/>
            <a:ext cx="2949005" cy="96837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Procuradoria-</a:t>
            </a:r>
          </a:p>
          <a:p>
            <a:pPr algn="ctr">
              <a:lnSpc>
                <a:spcPts val="2500"/>
              </a:lnSpc>
              <a:spcBef>
                <a:spcPct val="0"/>
              </a:spcBef>
            </a:pPr>
            <a:r>
              <a:rPr lang="en-US" sz="2500">
                <a:solidFill>
                  <a:srgbClr val="FFFFFF"/>
                </a:solidFill>
                <a:latin typeface="Open Sans"/>
                <a:ea typeface="Open Sans"/>
                <a:cs typeface="Open Sans"/>
                <a:sym typeface="Open Sans"/>
              </a:rPr>
              <a:t>Geral de Justiça</a:t>
            </a:r>
          </a:p>
          <a:p>
            <a:pPr algn="ctr">
              <a:lnSpc>
                <a:spcPts val="2500"/>
              </a:lnSpc>
              <a:spcBef>
                <a:spcPct val="0"/>
              </a:spcBef>
            </a:pPr>
            <a:r>
              <a:rPr lang="en-US" sz="2500">
                <a:solidFill>
                  <a:srgbClr val="FFFFFF"/>
                </a:solidFill>
                <a:latin typeface="Open Sans"/>
                <a:ea typeface="Open Sans"/>
                <a:cs typeface="Open Sans"/>
                <a:sym typeface="Open Sans"/>
              </a:rPr>
              <a:t>do MPDFT</a:t>
            </a:r>
          </a:p>
        </p:txBody>
      </p:sp>
      <p:sp>
        <p:nvSpPr>
          <p:cNvPr id="15" name="TextBox 15"/>
          <p:cNvSpPr txBox="1"/>
          <p:nvPr/>
        </p:nvSpPr>
        <p:spPr>
          <a:xfrm>
            <a:off x="5623576" y="2365090"/>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Portaria nº 507/2017</a:t>
            </a:r>
          </a:p>
        </p:txBody>
      </p:sp>
      <p:sp>
        <p:nvSpPr>
          <p:cNvPr id="16" name="TextBox 16"/>
          <p:cNvSpPr txBox="1"/>
          <p:nvPr/>
        </p:nvSpPr>
        <p:spPr>
          <a:xfrm>
            <a:off x="11238106" y="2365090"/>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2017</a:t>
            </a:r>
          </a:p>
        </p:txBody>
      </p:sp>
      <p:sp>
        <p:nvSpPr>
          <p:cNvPr id="17" name="AutoShape 17"/>
          <p:cNvSpPr/>
          <p:nvPr/>
        </p:nvSpPr>
        <p:spPr>
          <a:xfrm>
            <a:off x="1581155" y="3234617"/>
            <a:ext cx="15125670" cy="0"/>
          </a:xfrm>
          <a:prstGeom prst="line">
            <a:avLst/>
          </a:prstGeom>
          <a:ln w="38100" cap="flat">
            <a:solidFill>
              <a:srgbClr val="FFFFFF"/>
            </a:solidFill>
            <a:prstDash val="solid"/>
            <a:headEnd type="none" w="sm" len="sm"/>
            <a:tailEnd type="none" w="sm" len="sm"/>
          </a:ln>
        </p:spPr>
        <p:txBody>
          <a:bodyPr/>
          <a:lstStyle/>
          <a:p>
            <a:endParaRPr lang="pt-BR"/>
          </a:p>
        </p:txBody>
      </p:sp>
      <p:sp>
        <p:nvSpPr>
          <p:cNvPr id="18" name="TextBox 18"/>
          <p:cNvSpPr txBox="1"/>
          <p:nvPr/>
        </p:nvSpPr>
        <p:spPr>
          <a:xfrm>
            <a:off x="2042421" y="3601329"/>
            <a:ext cx="2949005"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Estado de Goiás</a:t>
            </a:r>
          </a:p>
        </p:txBody>
      </p:sp>
      <p:sp>
        <p:nvSpPr>
          <p:cNvPr id="19" name="TextBox 19"/>
          <p:cNvSpPr txBox="1"/>
          <p:nvPr/>
        </p:nvSpPr>
        <p:spPr>
          <a:xfrm>
            <a:off x="5640754" y="3577517"/>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Lei nº 20.190/2018</a:t>
            </a:r>
          </a:p>
        </p:txBody>
      </p:sp>
      <p:sp>
        <p:nvSpPr>
          <p:cNvPr id="20" name="TextBox 20"/>
          <p:cNvSpPr txBox="1"/>
          <p:nvPr/>
        </p:nvSpPr>
        <p:spPr>
          <a:xfrm>
            <a:off x="11238106" y="3558467"/>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2018</a:t>
            </a:r>
          </a:p>
        </p:txBody>
      </p:sp>
      <p:sp>
        <p:nvSpPr>
          <p:cNvPr id="21" name="AutoShape 21"/>
          <p:cNvSpPr/>
          <p:nvPr/>
        </p:nvSpPr>
        <p:spPr>
          <a:xfrm>
            <a:off x="1692519" y="4264905"/>
            <a:ext cx="15125670" cy="0"/>
          </a:xfrm>
          <a:prstGeom prst="line">
            <a:avLst/>
          </a:prstGeom>
          <a:ln w="38100" cap="flat">
            <a:solidFill>
              <a:srgbClr val="FFFFFF"/>
            </a:solidFill>
            <a:prstDash val="solid"/>
            <a:headEnd type="none" w="sm" len="sm"/>
            <a:tailEnd type="none" w="sm" len="sm"/>
          </a:ln>
        </p:spPr>
        <p:txBody>
          <a:bodyPr/>
          <a:lstStyle/>
          <a:p>
            <a:endParaRPr lang="pt-BR"/>
          </a:p>
        </p:txBody>
      </p:sp>
      <p:sp>
        <p:nvSpPr>
          <p:cNvPr id="22" name="AutoShape 22"/>
          <p:cNvSpPr/>
          <p:nvPr/>
        </p:nvSpPr>
        <p:spPr>
          <a:xfrm>
            <a:off x="1692509" y="5461880"/>
            <a:ext cx="15125670" cy="0"/>
          </a:xfrm>
          <a:prstGeom prst="line">
            <a:avLst/>
          </a:prstGeom>
          <a:ln w="38100" cap="flat">
            <a:solidFill>
              <a:srgbClr val="FFFFFF"/>
            </a:solidFill>
            <a:prstDash val="solid"/>
            <a:headEnd type="none" w="sm" len="sm"/>
            <a:tailEnd type="none" w="sm" len="sm"/>
          </a:ln>
        </p:spPr>
        <p:txBody>
          <a:bodyPr/>
          <a:lstStyle/>
          <a:p>
            <a:endParaRPr lang="pt-BR"/>
          </a:p>
        </p:txBody>
      </p:sp>
      <p:sp>
        <p:nvSpPr>
          <p:cNvPr id="23" name="TextBox 23"/>
          <p:cNvSpPr txBox="1"/>
          <p:nvPr/>
        </p:nvSpPr>
        <p:spPr>
          <a:xfrm>
            <a:off x="2042421" y="4560180"/>
            <a:ext cx="2949005" cy="654051"/>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Estado de Santa</a:t>
            </a:r>
          </a:p>
          <a:p>
            <a:pPr algn="ctr">
              <a:lnSpc>
                <a:spcPts val="2500"/>
              </a:lnSpc>
              <a:spcBef>
                <a:spcPct val="0"/>
              </a:spcBef>
            </a:pPr>
            <a:r>
              <a:rPr lang="en-US" sz="2500">
                <a:solidFill>
                  <a:srgbClr val="FFFFFF"/>
                </a:solidFill>
                <a:latin typeface="Open Sans"/>
                <a:ea typeface="Open Sans"/>
                <a:cs typeface="Open Sans"/>
                <a:sym typeface="Open Sans"/>
              </a:rPr>
              <a:t>Catarina</a:t>
            </a:r>
          </a:p>
        </p:txBody>
      </p:sp>
      <p:sp>
        <p:nvSpPr>
          <p:cNvPr id="24" name="TextBox 24"/>
          <p:cNvSpPr txBox="1"/>
          <p:nvPr/>
        </p:nvSpPr>
        <p:spPr>
          <a:xfrm>
            <a:off x="5623576" y="4560180"/>
            <a:ext cx="7784123" cy="654051"/>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Instrução Normativa nº 9/2019 da</a:t>
            </a:r>
          </a:p>
          <a:p>
            <a:pPr algn="ctr">
              <a:lnSpc>
                <a:spcPts val="2500"/>
              </a:lnSpc>
              <a:spcBef>
                <a:spcPct val="0"/>
              </a:spcBef>
            </a:pPr>
            <a:r>
              <a:rPr lang="en-US" sz="2500">
                <a:solidFill>
                  <a:srgbClr val="FFFFFF"/>
                </a:solidFill>
                <a:latin typeface="Open Sans"/>
                <a:ea typeface="Open Sans"/>
                <a:cs typeface="Open Sans"/>
                <a:sym typeface="Open Sans"/>
              </a:rPr>
              <a:t>Secretaria de Estado da Administração</a:t>
            </a:r>
          </a:p>
        </p:txBody>
      </p:sp>
      <p:sp>
        <p:nvSpPr>
          <p:cNvPr id="25" name="TextBox 25"/>
          <p:cNvSpPr txBox="1"/>
          <p:nvPr/>
        </p:nvSpPr>
        <p:spPr>
          <a:xfrm>
            <a:off x="11238106" y="4664955"/>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2019</a:t>
            </a:r>
          </a:p>
        </p:txBody>
      </p:sp>
      <p:sp>
        <p:nvSpPr>
          <p:cNvPr id="26" name="TextBox 26"/>
          <p:cNvSpPr txBox="1"/>
          <p:nvPr/>
        </p:nvSpPr>
        <p:spPr>
          <a:xfrm rot="-5400000">
            <a:off x="-5308814" y="1026382"/>
            <a:ext cx="12524677" cy="72186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Outras Iniciativas</a:t>
            </a:r>
          </a:p>
        </p:txBody>
      </p:sp>
      <p:sp>
        <p:nvSpPr>
          <p:cNvPr id="27" name="TextBox 27"/>
          <p:cNvSpPr txBox="1"/>
          <p:nvPr/>
        </p:nvSpPr>
        <p:spPr>
          <a:xfrm>
            <a:off x="2042421" y="5766680"/>
            <a:ext cx="2949005" cy="654051"/>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Estado do Rio</a:t>
            </a:r>
          </a:p>
          <a:p>
            <a:pPr algn="ctr">
              <a:lnSpc>
                <a:spcPts val="2500"/>
              </a:lnSpc>
              <a:spcBef>
                <a:spcPct val="0"/>
              </a:spcBef>
            </a:pPr>
            <a:r>
              <a:rPr lang="en-US" sz="2500">
                <a:solidFill>
                  <a:srgbClr val="FFFFFF"/>
                </a:solidFill>
                <a:latin typeface="Open Sans"/>
                <a:ea typeface="Open Sans"/>
                <a:cs typeface="Open Sans"/>
                <a:sym typeface="Open Sans"/>
              </a:rPr>
              <a:t>Grande do Norte</a:t>
            </a:r>
          </a:p>
        </p:txBody>
      </p:sp>
      <p:sp>
        <p:nvSpPr>
          <p:cNvPr id="28" name="TextBox 28"/>
          <p:cNvSpPr txBox="1"/>
          <p:nvPr/>
        </p:nvSpPr>
        <p:spPr>
          <a:xfrm>
            <a:off x="5623576" y="5900030"/>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Lei nº 10.171/2017</a:t>
            </a:r>
          </a:p>
        </p:txBody>
      </p:sp>
      <p:sp>
        <p:nvSpPr>
          <p:cNvPr id="29" name="TextBox 29"/>
          <p:cNvSpPr txBox="1"/>
          <p:nvPr/>
        </p:nvSpPr>
        <p:spPr>
          <a:xfrm>
            <a:off x="11238106" y="5900030"/>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2017</a:t>
            </a:r>
          </a:p>
        </p:txBody>
      </p:sp>
      <p:sp>
        <p:nvSpPr>
          <p:cNvPr id="30" name="AutoShape 30"/>
          <p:cNvSpPr/>
          <p:nvPr/>
        </p:nvSpPr>
        <p:spPr>
          <a:xfrm>
            <a:off x="1581155" y="6592181"/>
            <a:ext cx="15125670" cy="0"/>
          </a:xfrm>
          <a:prstGeom prst="line">
            <a:avLst/>
          </a:prstGeom>
          <a:ln w="38100" cap="flat">
            <a:solidFill>
              <a:srgbClr val="FFFFFF"/>
            </a:solidFill>
            <a:prstDash val="solid"/>
            <a:headEnd type="none" w="sm" len="sm"/>
            <a:tailEnd type="none" w="sm" len="sm"/>
          </a:ln>
        </p:spPr>
        <p:txBody>
          <a:bodyPr/>
          <a:lstStyle/>
          <a:p>
            <a:endParaRPr lang="pt-BR"/>
          </a:p>
        </p:txBody>
      </p:sp>
      <p:sp>
        <p:nvSpPr>
          <p:cNvPr id="31" name="TextBox 31"/>
          <p:cNvSpPr txBox="1"/>
          <p:nvPr/>
        </p:nvSpPr>
        <p:spPr>
          <a:xfrm>
            <a:off x="1960552" y="6839831"/>
            <a:ext cx="2949005" cy="96837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Prefeitura</a:t>
            </a:r>
          </a:p>
          <a:p>
            <a:pPr algn="ctr">
              <a:lnSpc>
                <a:spcPts val="2500"/>
              </a:lnSpc>
              <a:spcBef>
                <a:spcPct val="0"/>
              </a:spcBef>
            </a:pPr>
            <a:r>
              <a:rPr lang="en-US" sz="2500">
                <a:solidFill>
                  <a:srgbClr val="FFFFFF"/>
                </a:solidFill>
                <a:latin typeface="Open Sans"/>
                <a:ea typeface="Open Sans"/>
                <a:cs typeface="Open Sans"/>
                <a:sym typeface="Open Sans"/>
              </a:rPr>
              <a:t>Municipal de</a:t>
            </a:r>
          </a:p>
          <a:p>
            <a:pPr algn="ctr">
              <a:lnSpc>
                <a:spcPts val="2500"/>
              </a:lnSpc>
              <a:spcBef>
                <a:spcPct val="0"/>
              </a:spcBef>
            </a:pPr>
            <a:r>
              <a:rPr lang="en-US" sz="2500">
                <a:solidFill>
                  <a:srgbClr val="FFFFFF"/>
                </a:solidFill>
                <a:latin typeface="Open Sans"/>
                <a:ea typeface="Open Sans"/>
                <a:cs typeface="Open Sans"/>
                <a:sym typeface="Open Sans"/>
              </a:rPr>
              <a:t>Florianópolis</a:t>
            </a:r>
          </a:p>
        </p:txBody>
      </p:sp>
      <p:sp>
        <p:nvSpPr>
          <p:cNvPr id="32" name="TextBox 32"/>
          <p:cNvSpPr txBox="1"/>
          <p:nvPr/>
        </p:nvSpPr>
        <p:spPr>
          <a:xfrm>
            <a:off x="5541708" y="6973181"/>
            <a:ext cx="7784123" cy="654051"/>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Decreto nº</a:t>
            </a:r>
          </a:p>
          <a:p>
            <a:pPr algn="ctr">
              <a:lnSpc>
                <a:spcPts val="2500"/>
              </a:lnSpc>
              <a:spcBef>
                <a:spcPct val="0"/>
              </a:spcBef>
            </a:pPr>
            <a:r>
              <a:rPr lang="en-US" sz="2500">
                <a:solidFill>
                  <a:srgbClr val="FFFFFF"/>
                </a:solidFill>
                <a:latin typeface="Open Sans"/>
                <a:ea typeface="Open Sans"/>
                <a:cs typeface="Open Sans"/>
                <a:sym typeface="Open Sans"/>
              </a:rPr>
              <a:t>21.796/2020</a:t>
            </a:r>
          </a:p>
        </p:txBody>
      </p:sp>
      <p:sp>
        <p:nvSpPr>
          <p:cNvPr id="33" name="TextBox 33"/>
          <p:cNvSpPr txBox="1"/>
          <p:nvPr/>
        </p:nvSpPr>
        <p:spPr>
          <a:xfrm>
            <a:off x="11156238" y="7087481"/>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2020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2716266" y="652462"/>
            <a:ext cx="18221663" cy="752475"/>
          </a:xfrm>
          <a:prstGeom prst="rect">
            <a:avLst/>
          </a:prstGeom>
        </p:spPr>
        <p:txBody>
          <a:bodyPr lIns="0" tIns="0" rIns="0" bIns="0" rtlCol="0" anchor="t">
            <a:spAutoFit/>
          </a:bodyPr>
          <a:lstStyle/>
          <a:p>
            <a:pPr algn="l">
              <a:lnSpc>
                <a:spcPts val="5999"/>
              </a:lnSpc>
            </a:pPr>
            <a:r>
              <a:rPr lang="en-US" sz="4999" b="1">
                <a:solidFill>
                  <a:srgbClr val="070C1F"/>
                </a:solidFill>
                <a:latin typeface="Open Sans Bold"/>
                <a:ea typeface="Open Sans Bold"/>
                <a:cs typeface="Open Sans Bold"/>
                <a:sym typeface="Open Sans Bold"/>
              </a:rPr>
              <a:t>Linha do Tempo da Sustentabilidade</a:t>
            </a:r>
          </a:p>
        </p:txBody>
      </p:sp>
      <p:sp>
        <p:nvSpPr>
          <p:cNvPr id="4" name="TextBox 4"/>
          <p:cNvSpPr txBox="1"/>
          <p:nvPr/>
        </p:nvSpPr>
        <p:spPr>
          <a:xfrm>
            <a:off x="6457200" y="9117692"/>
            <a:ext cx="6994150" cy="281215"/>
          </a:xfrm>
          <a:prstGeom prst="rect">
            <a:avLst/>
          </a:prstGeom>
        </p:spPr>
        <p:txBody>
          <a:bodyPr lIns="0" tIns="0" rIns="0" bIns="0" rtlCol="0" anchor="t">
            <a:spAutoFit/>
          </a:bodyPr>
          <a:lstStyle/>
          <a:p>
            <a:pPr algn="l">
              <a:lnSpc>
                <a:spcPts val="2214"/>
              </a:lnSpc>
            </a:pPr>
            <a:r>
              <a:rPr lang="en-US" sz="1845">
                <a:solidFill>
                  <a:srgbClr val="070C1F"/>
                </a:solidFill>
                <a:latin typeface="Open Sans"/>
                <a:ea typeface="Open Sans"/>
                <a:cs typeface="Open Sans"/>
                <a:sym typeface="Open Sans"/>
              </a:rPr>
              <a:t>Baseado na apresentação da Prof. Larissa Panko</a:t>
            </a:r>
          </a:p>
        </p:txBody>
      </p:sp>
      <p:sp>
        <p:nvSpPr>
          <p:cNvPr id="5" name="AutoShape 5"/>
          <p:cNvSpPr/>
          <p:nvPr/>
        </p:nvSpPr>
        <p:spPr>
          <a:xfrm>
            <a:off x="1250910" y="5261315"/>
            <a:ext cx="15413587" cy="0"/>
          </a:xfrm>
          <a:prstGeom prst="line">
            <a:avLst/>
          </a:prstGeom>
          <a:ln w="38100" cap="flat">
            <a:solidFill>
              <a:srgbClr val="000000"/>
            </a:solidFill>
            <a:prstDash val="solid"/>
            <a:headEnd type="none" w="sm" len="sm"/>
            <a:tailEnd type="none" w="sm" len="sm"/>
          </a:ln>
        </p:spPr>
        <p:txBody>
          <a:bodyPr/>
          <a:lstStyle/>
          <a:p>
            <a:endParaRPr lang="pt-BR"/>
          </a:p>
        </p:txBody>
      </p:sp>
      <p:sp>
        <p:nvSpPr>
          <p:cNvPr id="6" name="TextBox 6"/>
          <p:cNvSpPr txBox="1"/>
          <p:nvPr/>
        </p:nvSpPr>
        <p:spPr>
          <a:xfrm>
            <a:off x="0" y="2108062"/>
            <a:ext cx="4921140" cy="1571625"/>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1713 a 1987:</a:t>
            </a:r>
          </a:p>
          <a:p>
            <a:pPr algn="ctr">
              <a:lnSpc>
                <a:spcPts val="2520"/>
              </a:lnSpc>
              <a:spcBef>
                <a:spcPct val="0"/>
              </a:spcBef>
            </a:pPr>
            <a:r>
              <a:rPr lang="en-US" sz="2100">
                <a:solidFill>
                  <a:srgbClr val="070C1F"/>
                </a:solidFill>
                <a:latin typeface="Open Sans"/>
                <a:ea typeface="Open Sans"/>
                <a:cs typeface="Open Sans"/>
                <a:sym typeface="Open Sans"/>
              </a:rPr>
              <a:t>primeiras</a:t>
            </a:r>
          </a:p>
          <a:p>
            <a:pPr algn="ctr">
              <a:lnSpc>
                <a:spcPts val="2520"/>
              </a:lnSpc>
              <a:spcBef>
                <a:spcPct val="0"/>
              </a:spcBef>
            </a:pPr>
            <a:r>
              <a:rPr lang="en-US" sz="2100">
                <a:solidFill>
                  <a:srgbClr val="070C1F"/>
                </a:solidFill>
                <a:latin typeface="Open Sans"/>
                <a:ea typeface="Open Sans"/>
                <a:cs typeface="Open Sans"/>
                <a:sym typeface="Open Sans"/>
              </a:rPr>
              <a:t>manifestações</a:t>
            </a:r>
          </a:p>
          <a:p>
            <a:pPr algn="ctr">
              <a:lnSpc>
                <a:spcPts val="2520"/>
              </a:lnSpc>
              <a:spcBef>
                <a:spcPct val="0"/>
              </a:spcBef>
            </a:pPr>
            <a:r>
              <a:rPr lang="en-US" sz="2100">
                <a:solidFill>
                  <a:srgbClr val="070C1F"/>
                </a:solidFill>
                <a:latin typeface="Open Sans"/>
                <a:ea typeface="Open Sans"/>
                <a:cs typeface="Open Sans"/>
                <a:sym typeface="Open Sans"/>
              </a:rPr>
              <a:t>formais alusivas</a:t>
            </a:r>
          </a:p>
          <a:p>
            <a:pPr algn="ctr">
              <a:lnSpc>
                <a:spcPts val="2520"/>
              </a:lnSpc>
              <a:spcBef>
                <a:spcPct val="0"/>
              </a:spcBef>
            </a:pPr>
            <a:r>
              <a:rPr lang="en-US" sz="2100">
                <a:solidFill>
                  <a:srgbClr val="070C1F"/>
                </a:solidFill>
                <a:latin typeface="Open Sans"/>
                <a:ea typeface="Open Sans"/>
                <a:cs typeface="Open Sans"/>
                <a:sym typeface="Open Sans"/>
              </a:rPr>
              <a:t>à sustentabilidade</a:t>
            </a:r>
          </a:p>
        </p:txBody>
      </p:sp>
      <p:sp>
        <p:nvSpPr>
          <p:cNvPr id="7" name="AutoShape 7"/>
          <p:cNvSpPr/>
          <p:nvPr/>
        </p:nvSpPr>
        <p:spPr>
          <a:xfrm>
            <a:off x="2441520" y="3893148"/>
            <a:ext cx="0" cy="3073848"/>
          </a:xfrm>
          <a:prstGeom prst="line">
            <a:avLst/>
          </a:prstGeom>
          <a:ln w="38100" cap="flat">
            <a:solidFill>
              <a:srgbClr val="000000"/>
            </a:solidFill>
            <a:prstDash val="solid"/>
            <a:headEnd type="none" w="sm" len="sm"/>
            <a:tailEnd type="none" w="sm" len="sm"/>
          </a:ln>
        </p:spPr>
        <p:txBody>
          <a:bodyPr/>
          <a:lstStyle/>
          <a:p>
            <a:endParaRPr lang="pt-BR"/>
          </a:p>
        </p:txBody>
      </p:sp>
      <p:sp>
        <p:nvSpPr>
          <p:cNvPr id="8" name="TextBox 8"/>
          <p:cNvSpPr txBox="1"/>
          <p:nvPr/>
        </p:nvSpPr>
        <p:spPr>
          <a:xfrm>
            <a:off x="4179983" y="2037726"/>
            <a:ext cx="6517755" cy="2514600"/>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Década de 1970</a:t>
            </a:r>
            <a:r>
              <a:rPr lang="en-US" sz="2100">
                <a:solidFill>
                  <a:srgbClr val="070C1F"/>
                </a:solidFill>
                <a:latin typeface="Open Sans"/>
                <a:ea typeface="Open Sans"/>
                <a:cs typeface="Open Sans"/>
                <a:sym typeface="Open Sans"/>
              </a:rPr>
              <a:t>:</a:t>
            </a:r>
          </a:p>
          <a:p>
            <a:pPr algn="ctr">
              <a:lnSpc>
                <a:spcPts val="2520"/>
              </a:lnSpc>
              <a:spcBef>
                <a:spcPct val="0"/>
              </a:spcBef>
            </a:pPr>
            <a:r>
              <a:rPr lang="en-US" sz="2100">
                <a:solidFill>
                  <a:srgbClr val="070C1F"/>
                </a:solidFill>
                <a:latin typeface="Open Sans"/>
                <a:ea typeface="Open Sans"/>
                <a:cs typeface="Open Sans"/>
                <a:sym typeface="Open Sans"/>
              </a:rPr>
              <a:t>• Nicholas Georgescu-Roegen: um dos</a:t>
            </a:r>
          </a:p>
          <a:p>
            <a:pPr algn="ctr">
              <a:lnSpc>
                <a:spcPts val="2520"/>
              </a:lnSpc>
              <a:spcBef>
                <a:spcPct val="0"/>
              </a:spcBef>
            </a:pPr>
            <a:r>
              <a:rPr lang="en-US" sz="2100">
                <a:solidFill>
                  <a:srgbClr val="070C1F"/>
                </a:solidFill>
                <a:latin typeface="Open Sans"/>
                <a:ea typeface="Open Sans"/>
                <a:cs typeface="Open Sans"/>
                <a:sym typeface="Open Sans"/>
              </a:rPr>
              <a:t>percursores da chamada bioeconomia ou</a:t>
            </a:r>
          </a:p>
          <a:p>
            <a:pPr algn="ctr">
              <a:lnSpc>
                <a:spcPts val="2520"/>
              </a:lnSpc>
              <a:spcBef>
                <a:spcPct val="0"/>
              </a:spcBef>
            </a:pPr>
            <a:r>
              <a:rPr lang="en-US" sz="2100">
                <a:solidFill>
                  <a:srgbClr val="070C1F"/>
                </a:solidFill>
                <a:latin typeface="Open Sans"/>
                <a:ea typeface="Open Sans"/>
                <a:cs typeface="Open Sans"/>
                <a:sym typeface="Open Sans"/>
              </a:rPr>
              <a:t>economia ecológica (paralelo com as leis da física);</a:t>
            </a:r>
          </a:p>
          <a:p>
            <a:pPr algn="ctr">
              <a:lnSpc>
                <a:spcPts val="2520"/>
              </a:lnSpc>
              <a:spcBef>
                <a:spcPct val="0"/>
              </a:spcBef>
            </a:pPr>
            <a:r>
              <a:rPr lang="en-US" sz="2100">
                <a:solidFill>
                  <a:srgbClr val="070C1F"/>
                </a:solidFill>
                <a:latin typeface="Open Sans"/>
                <a:ea typeface="Open Sans"/>
                <a:cs typeface="Open Sans"/>
                <a:sym typeface="Open Sans"/>
              </a:rPr>
              <a:t>• Ignacy Sachs: conhecido como o precursor</a:t>
            </a:r>
          </a:p>
          <a:p>
            <a:pPr algn="ctr">
              <a:lnSpc>
                <a:spcPts val="2520"/>
              </a:lnSpc>
              <a:spcBef>
                <a:spcPct val="0"/>
              </a:spcBef>
            </a:pPr>
            <a:r>
              <a:rPr lang="en-US" sz="2100">
                <a:solidFill>
                  <a:srgbClr val="070C1F"/>
                </a:solidFill>
                <a:latin typeface="Open Sans"/>
                <a:ea typeface="Open Sans"/>
                <a:cs typeface="Open Sans"/>
                <a:sym typeface="Open Sans"/>
              </a:rPr>
              <a:t>do ecodesenvolvimento, o qual o viés</a:t>
            </a:r>
          </a:p>
          <a:p>
            <a:pPr algn="ctr">
              <a:lnSpc>
                <a:spcPts val="2520"/>
              </a:lnSpc>
              <a:spcBef>
                <a:spcPct val="0"/>
              </a:spcBef>
            </a:pPr>
            <a:r>
              <a:rPr lang="en-US" sz="2100">
                <a:solidFill>
                  <a:srgbClr val="070C1F"/>
                </a:solidFill>
                <a:latin typeface="Open Sans"/>
                <a:ea typeface="Open Sans"/>
                <a:cs typeface="Open Sans"/>
                <a:sym typeface="Open Sans"/>
              </a:rPr>
              <a:t>econômico do desenvolvimento não pode</a:t>
            </a:r>
          </a:p>
          <a:p>
            <a:pPr algn="ctr">
              <a:lnSpc>
                <a:spcPts val="2520"/>
              </a:lnSpc>
              <a:spcBef>
                <a:spcPct val="0"/>
              </a:spcBef>
            </a:pPr>
            <a:r>
              <a:rPr lang="en-US" sz="2100">
                <a:solidFill>
                  <a:srgbClr val="070C1F"/>
                </a:solidFill>
                <a:latin typeface="Open Sans"/>
                <a:ea typeface="Open Sans"/>
                <a:cs typeface="Open Sans"/>
                <a:sym typeface="Open Sans"/>
              </a:rPr>
              <a:t>estar dissociado dos prismas social e ambiental</a:t>
            </a:r>
          </a:p>
        </p:txBody>
      </p:sp>
      <p:sp>
        <p:nvSpPr>
          <p:cNvPr id="9" name="AutoShape 9"/>
          <p:cNvSpPr/>
          <p:nvPr/>
        </p:nvSpPr>
        <p:spPr>
          <a:xfrm>
            <a:off x="7444936" y="4742826"/>
            <a:ext cx="0" cy="1911012"/>
          </a:xfrm>
          <a:prstGeom prst="line">
            <a:avLst/>
          </a:prstGeom>
          <a:ln w="38100" cap="flat">
            <a:solidFill>
              <a:srgbClr val="000000"/>
            </a:solidFill>
            <a:prstDash val="solid"/>
            <a:headEnd type="none" w="sm" len="sm"/>
            <a:tailEnd type="none" w="sm" len="sm"/>
          </a:ln>
        </p:spPr>
        <p:txBody>
          <a:bodyPr/>
          <a:lstStyle/>
          <a:p>
            <a:endParaRPr lang="pt-BR"/>
          </a:p>
        </p:txBody>
      </p:sp>
      <p:sp>
        <p:nvSpPr>
          <p:cNvPr id="10" name="AutoShape 10"/>
          <p:cNvSpPr/>
          <p:nvPr/>
        </p:nvSpPr>
        <p:spPr>
          <a:xfrm>
            <a:off x="4902090" y="4742826"/>
            <a:ext cx="0" cy="1911012"/>
          </a:xfrm>
          <a:prstGeom prst="line">
            <a:avLst/>
          </a:prstGeom>
          <a:ln w="38100" cap="flat">
            <a:solidFill>
              <a:srgbClr val="000000"/>
            </a:solidFill>
            <a:prstDash val="solid"/>
            <a:headEnd type="none" w="sm" len="sm"/>
            <a:tailEnd type="none" w="sm" len="sm"/>
          </a:ln>
        </p:spPr>
        <p:txBody>
          <a:bodyPr/>
          <a:lstStyle/>
          <a:p>
            <a:endParaRPr lang="pt-BR"/>
          </a:p>
        </p:txBody>
      </p:sp>
      <p:sp>
        <p:nvSpPr>
          <p:cNvPr id="11" name="TextBox 11"/>
          <p:cNvSpPr txBox="1"/>
          <p:nvPr/>
        </p:nvSpPr>
        <p:spPr>
          <a:xfrm>
            <a:off x="2431995" y="6844338"/>
            <a:ext cx="4921140" cy="1257300"/>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1962: </a:t>
            </a:r>
          </a:p>
          <a:p>
            <a:pPr algn="ctr">
              <a:lnSpc>
                <a:spcPts val="2520"/>
              </a:lnSpc>
              <a:spcBef>
                <a:spcPct val="0"/>
              </a:spcBef>
            </a:pPr>
            <a:r>
              <a:rPr lang="en-US" sz="2100">
                <a:solidFill>
                  <a:srgbClr val="070C1F"/>
                </a:solidFill>
                <a:latin typeface="Open Sans"/>
                <a:ea typeface="Open Sans"/>
                <a:cs typeface="Open Sans"/>
                <a:sym typeface="Open Sans"/>
              </a:rPr>
              <a:t>“Primavera Silenciosa” </a:t>
            </a:r>
          </a:p>
          <a:p>
            <a:pPr algn="ctr">
              <a:lnSpc>
                <a:spcPts val="2520"/>
              </a:lnSpc>
              <a:spcBef>
                <a:spcPct val="0"/>
              </a:spcBef>
            </a:pPr>
            <a:r>
              <a:rPr lang="en-US" sz="2100">
                <a:solidFill>
                  <a:srgbClr val="070C1F"/>
                </a:solidFill>
                <a:latin typeface="Open Sans"/>
                <a:ea typeface="Open Sans"/>
                <a:cs typeface="Open Sans"/>
                <a:sym typeface="Open Sans"/>
              </a:rPr>
              <a:t>de Rachel Loise Carson </a:t>
            </a:r>
          </a:p>
          <a:p>
            <a:pPr algn="ctr">
              <a:lnSpc>
                <a:spcPts val="2520"/>
              </a:lnSpc>
              <a:spcBef>
                <a:spcPct val="0"/>
              </a:spcBef>
            </a:pPr>
            <a:r>
              <a:rPr lang="en-US" sz="2100">
                <a:solidFill>
                  <a:srgbClr val="070C1F"/>
                </a:solidFill>
                <a:latin typeface="Open Sans"/>
                <a:ea typeface="Open Sans"/>
                <a:cs typeface="Open Sans"/>
                <a:sym typeface="Open Sans"/>
              </a:rPr>
              <a:t>(consciência ambiental/degradação)</a:t>
            </a:r>
          </a:p>
        </p:txBody>
      </p:sp>
      <p:sp>
        <p:nvSpPr>
          <p:cNvPr id="12" name="AutoShape 12"/>
          <p:cNvSpPr/>
          <p:nvPr/>
        </p:nvSpPr>
        <p:spPr>
          <a:xfrm flipH="1">
            <a:off x="10745362" y="4742826"/>
            <a:ext cx="7868" cy="1428803"/>
          </a:xfrm>
          <a:prstGeom prst="line">
            <a:avLst/>
          </a:prstGeom>
          <a:ln w="38100" cap="flat">
            <a:solidFill>
              <a:srgbClr val="000000"/>
            </a:solidFill>
            <a:prstDash val="solid"/>
            <a:headEnd type="none" w="sm" len="sm"/>
            <a:tailEnd type="none" w="sm" len="sm"/>
          </a:ln>
        </p:spPr>
        <p:txBody>
          <a:bodyPr/>
          <a:lstStyle/>
          <a:p>
            <a:endParaRPr lang="pt-BR"/>
          </a:p>
        </p:txBody>
      </p:sp>
      <p:sp>
        <p:nvSpPr>
          <p:cNvPr id="13" name="AutoShape 13"/>
          <p:cNvSpPr/>
          <p:nvPr/>
        </p:nvSpPr>
        <p:spPr>
          <a:xfrm>
            <a:off x="13346575" y="4638051"/>
            <a:ext cx="0" cy="1911012"/>
          </a:xfrm>
          <a:prstGeom prst="line">
            <a:avLst/>
          </a:prstGeom>
          <a:ln w="38100" cap="flat">
            <a:solidFill>
              <a:srgbClr val="000000"/>
            </a:solidFill>
            <a:prstDash val="solid"/>
            <a:headEnd type="none" w="sm" len="sm"/>
            <a:tailEnd type="none" w="sm" len="sm"/>
          </a:ln>
        </p:spPr>
        <p:txBody>
          <a:bodyPr/>
          <a:lstStyle/>
          <a:p>
            <a:endParaRPr lang="pt-BR"/>
          </a:p>
        </p:txBody>
      </p:sp>
      <p:sp>
        <p:nvSpPr>
          <p:cNvPr id="14" name="AutoShape 14"/>
          <p:cNvSpPr/>
          <p:nvPr/>
        </p:nvSpPr>
        <p:spPr>
          <a:xfrm flipH="1">
            <a:off x="15900162" y="4637821"/>
            <a:ext cx="0" cy="1579229"/>
          </a:xfrm>
          <a:prstGeom prst="line">
            <a:avLst/>
          </a:prstGeom>
          <a:ln w="38100" cap="flat">
            <a:solidFill>
              <a:srgbClr val="000000"/>
            </a:solidFill>
            <a:prstDash val="solid"/>
            <a:headEnd type="none" w="sm" len="sm"/>
            <a:tailEnd type="none" w="sm" len="sm"/>
          </a:ln>
        </p:spPr>
        <p:txBody>
          <a:bodyPr/>
          <a:lstStyle/>
          <a:p>
            <a:endParaRPr lang="pt-BR"/>
          </a:p>
        </p:txBody>
      </p:sp>
      <p:sp>
        <p:nvSpPr>
          <p:cNvPr id="15" name="TextBox 15"/>
          <p:cNvSpPr txBox="1"/>
          <p:nvPr/>
        </p:nvSpPr>
        <p:spPr>
          <a:xfrm>
            <a:off x="8387335" y="6415713"/>
            <a:ext cx="4921140" cy="1885950"/>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1972: </a:t>
            </a:r>
          </a:p>
          <a:p>
            <a:pPr algn="ctr">
              <a:lnSpc>
                <a:spcPts val="2520"/>
              </a:lnSpc>
              <a:spcBef>
                <a:spcPct val="0"/>
              </a:spcBef>
            </a:pPr>
            <a:r>
              <a:rPr lang="en-US" sz="2100">
                <a:solidFill>
                  <a:srgbClr val="070C1F"/>
                </a:solidFill>
                <a:latin typeface="Open Sans"/>
                <a:ea typeface="Open Sans"/>
                <a:cs typeface="Open Sans"/>
                <a:sym typeface="Open Sans"/>
              </a:rPr>
              <a:t>Clube de Roma</a:t>
            </a:r>
          </a:p>
          <a:p>
            <a:pPr algn="ctr">
              <a:lnSpc>
                <a:spcPts val="2520"/>
              </a:lnSpc>
              <a:spcBef>
                <a:spcPct val="0"/>
              </a:spcBef>
            </a:pPr>
            <a:r>
              <a:rPr lang="en-US" sz="2100">
                <a:solidFill>
                  <a:srgbClr val="070C1F"/>
                </a:solidFill>
                <a:latin typeface="Open Sans"/>
                <a:ea typeface="Open Sans"/>
                <a:cs typeface="Open Sans"/>
                <a:sym typeface="Open Sans"/>
              </a:rPr>
              <a:t>elaborou relatório </a:t>
            </a:r>
          </a:p>
          <a:p>
            <a:pPr algn="ctr">
              <a:lnSpc>
                <a:spcPts val="2520"/>
              </a:lnSpc>
              <a:spcBef>
                <a:spcPct val="0"/>
              </a:spcBef>
            </a:pPr>
            <a:r>
              <a:rPr lang="en-US" sz="2100">
                <a:solidFill>
                  <a:srgbClr val="070C1F"/>
                </a:solidFill>
                <a:latin typeface="Open Sans"/>
                <a:ea typeface="Open Sans"/>
                <a:cs typeface="Open Sans"/>
                <a:sym typeface="Open Sans"/>
              </a:rPr>
              <a:t>The Limits to Growth</a:t>
            </a:r>
          </a:p>
          <a:p>
            <a:pPr algn="ctr">
              <a:lnSpc>
                <a:spcPts val="2520"/>
              </a:lnSpc>
              <a:spcBef>
                <a:spcPct val="0"/>
              </a:spcBef>
            </a:pPr>
            <a:r>
              <a:rPr lang="en-US" sz="2100">
                <a:solidFill>
                  <a:srgbClr val="070C1F"/>
                </a:solidFill>
                <a:latin typeface="Open Sans"/>
                <a:ea typeface="Open Sans"/>
                <a:cs typeface="Open Sans"/>
                <a:sym typeface="Open Sans"/>
              </a:rPr>
              <a:t>(trocar ideias sobre a</a:t>
            </a:r>
          </a:p>
          <a:p>
            <a:pPr algn="ctr">
              <a:lnSpc>
                <a:spcPts val="2520"/>
              </a:lnSpc>
              <a:spcBef>
                <a:spcPct val="0"/>
              </a:spcBef>
            </a:pPr>
            <a:r>
              <a:rPr lang="en-US" sz="2100">
                <a:solidFill>
                  <a:srgbClr val="070C1F"/>
                </a:solidFill>
                <a:latin typeface="Open Sans"/>
                <a:ea typeface="Open Sans"/>
                <a:cs typeface="Open Sans"/>
                <a:sym typeface="Open Sans"/>
              </a:rPr>
              <a:t>sustentabilidade)</a:t>
            </a:r>
          </a:p>
        </p:txBody>
      </p:sp>
      <p:sp>
        <p:nvSpPr>
          <p:cNvPr id="16" name="TextBox 16"/>
          <p:cNvSpPr txBox="1"/>
          <p:nvPr/>
        </p:nvSpPr>
        <p:spPr>
          <a:xfrm>
            <a:off x="13458642" y="6358563"/>
            <a:ext cx="4921140" cy="1257300"/>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1981: </a:t>
            </a:r>
          </a:p>
          <a:p>
            <a:pPr algn="ctr">
              <a:lnSpc>
                <a:spcPts val="2520"/>
              </a:lnSpc>
              <a:spcBef>
                <a:spcPct val="0"/>
              </a:spcBef>
            </a:pPr>
            <a:r>
              <a:rPr lang="en-US" sz="2100">
                <a:solidFill>
                  <a:srgbClr val="070C1F"/>
                </a:solidFill>
                <a:latin typeface="Open Sans"/>
                <a:ea typeface="Open Sans"/>
                <a:cs typeface="Open Sans"/>
                <a:sym typeface="Open Sans"/>
              </a:rPr>
              <a:t>No Brasil, Lei n. 6.938, </a:t>
            </a:r>
          </a:p>
          <a:p>
            <a:pPr algn="ctr">
              <a:lnSpc>
                <a:spcPts val="2520"/>
              </a:lnSpc>
              <a:spcBef>
                <a:spcPct val="0"/>
              </a:spcBef>
            </a:pPr>
            <a:r>
              <a:rPr lang="en-US" sz="2100">
                <a:solidFill>
                  <a:srgbClr val="070C1F"/>
                </a:solidFill>
                <a:latin typeface="Open Sans"/>
                <a:ea typeface="Open Sans"/>
                <a:cs typeface="Open Sans"/>
                <a:sym typeface="Open Sans"/>
              </a:rPr>
              <a:t>que dispõe sobre a Política </a:t>
            </a:r>
          </a:p>
          <a:p>
            <a:pPr algn="ctr">
              <a:lnSpc>
                <a:spcPts val="2520"/>
              </a:lnSpc>
              <a:spcBef>
                <a:spcPct val="0"/>
              </a:spcBef>
            </a:pPr>
            <a:r>
              <a:rPr lang="en-US" sz="2100">
                <a:solidFill>
                  <a:srgbClr val="070C1F"/>
                </a:solidFill>
                <a:latin typeface="Open Sans"/>
                <a:ea typeface="Open Sans"/>
                <a:cs typeface="Open Sans"/>
                <a:sym typeface="Open Sans"/>
              </a:rPr>
              <a:t>Nacional do Meio Ambiente</a:t>
            </a:r>
          </a:p>
        </p:txBody>
      </p:sp>
      <p:sp>
        <p:nvSpPr>
          <p:cNvPr id="17" name="TextBox 17"/>
          <p:cNvSpPr txBox="1"/>
          <p:nvPr/>
        </p:nvSpPr>
        <p:spPr>
          <a:xfrm>
            <a:off x="10378863" y="2213939"/>
            <a:ext cx="6394938" cy="2200275"/>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1972: </a:t>
            </a:r>
          </a:p>
          <a:p>
            <a:pPr algn="ctr">
              <a:lnSpc>
                <a:spcPts val="2520"/>
              </a:lnSpc>
              <a:spcBef>
                <a:spcPct val="0"/>
              </a:spcBef>
            </a:pPr>
            <a:r>
              <a:rPr lang="en-US" sz="2100">
                <a:solidFill>
                  <a:srgbClr val="070C1F"/>
                </a:solidFill>
                <a:latin typeface="Open Sans"/>
                <a:ea typeface="Open Sans"/>
                <a:cs typeface="Open Sans"/>
                <a:sym typeface="Open Sans"/>
              </a:rPr>
              <a:t>Conferência das Nações</a:t>
            </a:r>
          </a:p>
          <a:p>
            <a:pPr algn="ctr">
              <a:lnSpc>
                <a:spcPts val="2520"/>
              </a:lnSpc>
              <a:spcBef>
                <a:spcPct val="0"/>
              </a:spcBef>
            </a:pPr>
            <a:r>
              <a:rPr lang="en-US" sz="2100">
                <a:solidFill>
                  <a:srgbClr val="070C1F"/>
                </a:solidFill>
                <a:latin typeface="Open Sans"/>
                <a:ea typeface="Open Sans"/>
                <a:cs typeface="Open Sans"/>
                <a:sym typeface="Open Sans"/>
              </a:rPr>
              <a:t>Unidas sobre o meio ambiente –</a:t>
            </a:r>
          </a:p>
          <a:p>
            <a:pPr algn="ctr">
              <a:lnSpc>
                <a:spcPts val="2520"/>
              </a:lnSpc>
              <a:spcBef>
                <a:spcPct val="0"/>
              </a:spcBef>
            </a:pPr>
            <a:r>
              <a:rPr lang="en-US" sz="2100">
                <a:solidFill>
                  <a:srgbClr val="070C1F"/>
                </a:solidFill>
                <a:latin typeface="Open Sans"/>
                <a:ea typeface="Open Sans"/>
                <a:cs typeface="Open Sans"/>
                <a:sym typeface="Open Sans"/>
              </a:rPr>
              <a:t>programa das Nações Unidas para o </a:t>
            </a:r>
          </a:p>
          <a:p>
            <a:pPr algn="ctr">
              <a:lnSpc>
                <a:spcPts val="2520"/>
              </a:lnSpc>
              <a:spcBef>
                <a:spcPct val="0"/>
              </a:spcBef>
            </a:pPr>
            <a:r>
              <a:rPr lang="en-US" sz="2100">
                <a:solidFill>
                  <a:srgbClr val="070C1F"/>
                </a:solidFill>
                <a:latin typeface="Open Sans"/>
                <a:ea typeface="Open Sans"/>
                <a:cs typeface="Open Sans"/>
                <a:sym typeface="Open Sans"/>
              </a:rPr>
              <a:t>meio ambiente (PNUMA) e a declaração </a:t>
            </a:r>
          </a:p>
          <a:p>
            <a:pPr algn="ctr">
              <a:lnSpc>
                <a:spcPts val="2520"/>
              </a:lnSpc>
              <a:spcBef>
                <a:spcPct val="0"/>
              </a:spcBef>
            </a:pPr>
            <a:r>
              <a:rPr lang="en-US" sz="2100">
                <a:solidFill>
                  <a:srgbClr val="070C1F"/>
                </a:solidFill>
                <a:latin typeface="Open Sans"/>
                <a:ea typeface="Open Sans"/>
                <a:cs typeface="Open Sans"/>
                <a:sym typeface="Open Sans"/>
              </a:rPr>
              <a:t>de Estolcomo. 1 vez que se fala em</a:t>
            </a:r>
          </a:p>
          <a:p>
            <a:pPr algn="ctr">
              <a:lnSpc>
                <a:spcPts val="2520"/>
              </a:lnSpc>
              <a:spcBef>
                <a:spcPct val="0"/>
              </a:spcBef>
            </a:pPr>
            <a:r>
              <a:rPr lang="en-US" sz="2100">
                <a:solidFill>
                  <a:srgbClr val="070C1F"/>
                </a:solidFill>
                <a:latin typeface="Open Sans"/>
                <a:ea typeface="Open Sans"/>
                <a:cs typeface="Open Sans"/>
                <a:sym typeface="Open Sans"/>
              </a:rPr>
              <a:t>ecodesenvolvimento na ONU</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grpSp>
        <p:nvGrpSpPr>
          <p:cNvPr id="3" name="Group 3"/>
          <p:cNvGrpSpPr/>
          <p:nvPr/>
        </p:nvGrpSpPr>
        <p:grpSpPr>
          <a:xfrm>
            <a:off x="1900919" y="3071593"/>
            <a:ext cx="14902962" cy="4078410"/>
            <a:chOff x="0" y="0"/>
            <a:chExt cx="3925060" cy="1074149"/>
          </a:xfrm>
        </p:grpSpPr>
        <p:sp>
          <p:nvSpPr>
            <p:cNvPr id="4" name="Freeform 4"/>
            <p:cNvSpPr/>
            <p:nvPr/>
          </p:nvSpPr>
          <p:spPr>
            <a:xfrm>
              <a:off x="0" y="0"/>
              <a:ext cx="3925060" cy="1074149"/>
            </a:xfrm>
            <a:custGeom>
              <a:avLst/>
              <a:gdLst/>
              <a:ahLst/>
              <a:cxnLst/>
              <a:rect l="l" t="t" r="r" b="b"/>
              <a:pathLst>
                <a:path w="3925060" h="1074149">
                  <a:moveTo>
                    <a:pt x="0" y="0"/>
                  </a:moveTo>
                  <a:lnTo>
                    <a:pt x="3925060" y="0"/>
                  </a:lnTo>
                  <a:lnTo>
                    <a:pt x="3925060" y="1074149"/>
                  </a:lnTo>
                  <a:lnTo>
                    <a:pt x="0" y="1074149"/>
                  </a:lnTo>
                  <a:close/>
                </a:path>
              </a:pathLst>
            </a:custGeom>
            <a:solidFill>
              <a:srgbClr val="070C1F"/>
            </a:solidFill>
          </p:spPr>
          <p:txBody>
            <a:bodyPr/>
            <a:lstStyle/>
            <a:p>
              <a:endParaRPr lang="pt-BR"/>
            </a:p>
          </p:txBody>
        </p:sp>
        <p:sp>
          <p:nvSpPr>
            <p:cNvPr id="5" name="TextBox 5"/>
            <p:cNvSpPr txBox="1"/>
            <p:nvPr/>
          </p:nvSpPr>
          <p:spPr>
            <a:xfrm>
              <a:off x="0" y="-38100"/>
              <a:ext cx="3925060" cy="111224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00929" y="2390434"/>
            <a:ext cx="14902962" cy="1168726"/>
            <a:chOff x="0" y="0"/>
            <a:chExt cx="3925060" cy="307813"/>
          </a:xfrm>
        </p:grpSpPr>
        <p:sp>
          <p:nvSpPr>
            <p:cNvPr id="7" name="Freeform 7"/>
            <p:cNvSpPr/>
            <p:nvPr/>
          </p:nvSpPr>
          <p:spPr>
            <a:xfrm>
              <a:off x="0" y="0"/>
              <a:ext cx="3925060" cy="307813"/>
            </a:xfrm>
            <a:custGeom>
              <a:avLst/>
              <a:gdLst/>
              <a:ahLst/>
              <a:cxnLst/>
              <a:rect l="l" t="t" r="r" b="b"/>
              <a:pathLst>
                <a:path w="3925060" h="307813">
                  <a:moveTo>
                    <a:pt x="0" y="0"/>
                  </a:moveTo>
                  <a:lnTo>
                    <a:pt x="3925060" y="0"/>
                  </a:lnTo>
                  <a:lnTo>
                    <a:pt x="3925060" y="307813"/>
                  </a:lnTo>
                  <a:lnTo>
                    <a:pt x="0" y="307813"/>
                  </a:lnTo>
                  <a:close/>
                </a:path>
              </a:pathLst>
            </a:custGeom>
            <a:solidFill>
              <a:srgbClr val="FE6C02"/>
            </a:solidFill>
          </p:spPr>
          <p:txBody>
            <a:bodyPr/>
            <a:lstStyle/>
            <a:p>
              <a:endParaRPr lang="pt-BR"/>
            </a:p>
          </p:txBody>
        </p:sp>
        <p:sp>
          <p:nvSpPr>
            <p:cNvPr id="8" name="TextBox 8"/>
            <p:cNvSpPr txBox="1"/>
            <p:nvPr/>
          </p:nvSpPr>
          <p:spPr>
            <a:xfrm>
              <a:off x="0" y="-38100"/>
              <a:ext cx="3925060" cy="34591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944690" y="2816209"/>
            <a:ext cx="1273307" cy="445770"/>
          </a:xfrm>
          <a:prstGeom prst="rect">
            <a:avLst/>
          </a:prstGeom>
        </p:spPr>
        <p:txBody>
          <a:bodyPr lIns="0" tIns="0" rIns="0" bIns="0" rtlCol="0" anchor="t">
            <a:spAutoFit/>
          </a:bodyPr>
          <a:lstStyle/>
          <a:p>
            <a:pPr algn="l">
              <a:lnSpc>
                <a:spcPts val="3300"/>
              </a:lnSpc>
            </a:pPr>
            <a:r>
              <a:rPr lang="en-US" sz="3300" b="1">
                <a:solidFill>
                  <a:srgbClr val="FFFFFF"/>
                </a:solidFill>
                <a:latin typeface="Open Sans Bold"/>
                <a:ea typeface="Open Sans Bold"/>
                <a:cs typeface="Open Sans Bold"/>
                <a:sym typeface="Open Sans Bold"/>
              </a:rPr>
              <a:t>Órgão</a:t>
            </a:r>
          </a:p>
        </p:txBody>
      </p:sp>
      <p:sp>
        <p:nvSpPr>
          <p:cNvPr id="10" name="AutoShape 10"/>
          <p:cNvSpPr/>
          <p:nvPr/>
        </p:nvSpPr>
        <p:spPr>
          <a:xfrm>
            <a:off x="5517662" y="2390434"/>
            <a:ext cx="0" cy="7288009"/>
          </a:xfrm>
          <a:prstGeom prst="line">
            <a:avLst/>
          </a:prstGeom>
          <a:ln w="38100" cap="flat">
            <a:solidFill>
              <a:srgbClr val="FFFFFF"/>
            </a:solidFill>
            <a:prstDash val="solid"/>
            <a:headEnd type="none" w="sm" len="sm"/>
            <a:tailEnd type="none" w="sm" len="sm"/>
          </a:ln>
        </p:spPr>
        <p:txBody>
          <a:bodyPr/>
          <a:lstStyle/>
          <a:p>
            <a:endParaRPr lang="pt-BR"/>
          </a:p>
        </p:txBody>
      </p:sp>
      <p:sp>
        <p:nvSpPr>
          <p:cNvPr id="11" name="AutoShape 11"/>
          <p:cNvSpPr/>
          <p:nvPr/>
        </p:nvSpPr>
        <p:spPr>
          <a:xfrm>
            <a:off x="13964790" y="2314234"/>
            <a:ext cx="0" cy="7288009"/>
          </a:xfrm>
          <a:prstGeom prst="line">
            <a:avLst/>
          </a:prstGeom>
          <a:ln w="38100" cap="flat">
            <a:solidFill>
              <a:srgbClr val="FFFFFF"/>
            </a:solidFill>
            <a:prstDash val="solid"/>
            <a:headEnd type="none" w="sm" len="sm"/>
            <a:tailEnd type="none" w="sm" len="sm"/>
          </a:ln>
        </p:spPr>
        <p:txBody>
          <a:bodyPr/>
          <a:lstStyle/>
          <a:p>
            <a:endParaRPr lang="pt-BR"/>
          </a:p>
        </p:txBody>
      </p:sp>
      <p:sp>
        <p:nvSpPr>
          <p:cNvPr id="12" name="TextBox 12"/>
          <p:cNvSpPr txBox="1"/>
          <p:nvPr/>
        </p:nvSpPr>
        <p:spPr>
          <a:xfrm>
            <a:off x="14926489" y="2739368"/>
            <a:ext cx="824177" cy="445770"/>
          </a:xfrm>
          <a:prstGeom prst="rect">
            <a:avLst/>
          </a:prstGeom>
        </p:spPr>
        <p:txBody>
          <a:bodyPr lIns="0" tIns="0" rIns="0" bIns="0" rtlCol="0" anchor="t">
            <a:spAutoFit/>
          </a:bodyPr>
          <a:lstStyle/>
          <a:p>
            <a:pPr algn="l">
              <a:lnSpc>
                <a:spcPts val="3300"/>
              </a:lnSpc>
            </a:pPr>
            <a:r>
              <a:rPr lang="en-US" sz="3300" b="1">
                <a:solidFill>
                  <a:srgbClr val="FFFFFF"/>
                </a:solidFill>
                <a:latin typeface="Open Sans Bold"/>
                <a:ea typeface="Open Sans Bold"/>
                <a:cs typeface="Open Sans Bold"/>
                <a:sym typeface="Open Sans Bold"/>
              </a:rPr>
              <a:t>Ano</a:t>
            </a:r>
          </a:p>
        </p:txBody>
      </p:sp>
      <p:sp>
        <p:nvSpPr>
          <p:cNvPr id="13" name="TextBox 13"/>
          <p:cNvSpPr txBox="1"/>
          <p:nvPr/>
        </p:nvSpPr>
        <p:spPr>
          <a:xfrm>
            <a:off x="9104572" y="2780487"/>
            <a:ext cx="1554295" cy="445770"/>
          </a:xfrm>
          <a:prstGeom prst="rect">
            <a:avLst/>
          </a:prstGeom>
        </p:spPr>
        <p:txBody>
          <a:bodyPr lIns="0" tIns="0" rIns="0" bIns="0" rtlCol="0" anchor="t">
            <a:spAutoFit/>
          </a:bodyPr>
          <a:lstStyle/>
          <a:p>
            <a:pPr algn="l">
              <a:lnSpc>
                <a:spcPts val="3300"/>
              </a:lnSpc>
            </a:pPr>
            <a:r>
              <a:rPr lang="en-US" sz="3300" b="1">
                <a:solidFill>
                  <a:srgbClr val="FFFFFF"/>
                </a:solidFill>
                <a:latin typeface="Open Sans Bold"/>
                <a:ea typeface="Open Sans Bold"/>
                <a:cs typeface="Open Sans Bold"/>
                <a:sym typeface="Open Sans Bold"/>
              </a:rPr>
              <a:t>Medida</a:t>
            </a:r>
          </a:p>
        </p:txBody>
      </p:sp>
      <p:sp>
        <p:nvSpPr>
          <p:cNvPr id="14" name="TextBox 14"/>
          <p:cNvSpPr txBox="1"/>
          <p:nvPr/>
        </p:nvSpPr>
        <p:spPr>
          <a:xfrm>
            <a:off x="2250831" y="4075096"/>
            <a:ext cx="2949005"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STJ</a:t>
            </a:r>
          </a:p>
        </p:txBody>
      </p:sp>
      <p:sp>
        <p:nvSpPr>
          <p:cNvPr id="15" name="TextBox 15"/>
          <p:cNvSpPr txBox="1"/>
          <p:nvPr/>
        </p:nvSpPr>
        <p:spPr>
          <a:xfrm>
            <a:off x="5831987" y="3989371"/>
            <a:ext cx="7784123" cy="654051"/>
          </a:xfrm>
          <a:prstGeom prst="rect">
            <a:avLst/>
          </a:prstGeom>
        </p:spPr>
        <p:txBody>
          <a:bodyPr lIns="0" tIns="0" rIns="0" bIns="0" rtlCol="0" anchor="t">
            <a:spAutoFit/>
          </a:bodyPr>
          <a:lstStyle/>
          <a:p>
            <a:pPr algn="ctr">
              <a:lnSpc>
                <a:spcPts val="2500"/>
              </a:lnSpc>
            </a:pPr>
            <a:r>
              <a:rPr lang="en-US" sz="2500">
                <a:solidFill>
                  <a:srgbClr val="FFFFFF"/>
                </a:solidFill>
                <a:latin typeface="Open Sans"/>
                <a:ea typeface="Open Sans"/>
                <a:cs typeface="Open Sans"/>
                <a:sym typeface="Open Sans"/>
              </a:rPr>
              <a:t>Instrução Normativa </a:t>
            </a:r>
          </a:p>
          <a:p>
            <a:pPr algn="ctr">
              <a:lnSpc>
                <a:spcPts val="2500"/>
              </a:lnSpc>
              <a:spcBef>
                <a:spcPct val="0"/>
              </a:spcBef>
            </a:pPr>
            <a:r>
              <a:rPr lang="en-US" sz="2500">
                <a:solidFill>
                  <a:srgbClr val="FFFFFF"/>
                </a:solidFill>
                <a:latin typeface="Open Sans"/>
                <a:ea typeface="Open Sans"/>
                <a:cs typeface="Open Sans"/>
                <a:sym typeface="Open Sans"/>
              </a:rPr>
              <a:t>nº 15/2022</a:t>
            </a:r>
          </a:p>
        </p:txBody>
      </p:sp>
      <p:sp>
        <p:nvSpPr>
          <p:cNvPr id="16" name="TextBox 16"/>
          <p:cNvSpPr txBox="1"/>
          <p:nvPr/>
        </p:nvSpPr>
        <p:spPr>
          <a:xfrm>
            <a:off x="11446516" y="4107270"/>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2022</a:t>
            </a:r>
          </a:p>
        </p:txBody>
      </p:sp>
      <p:sp>
        <p:nvSpPr>
          <p:cNvPr id="17" name="AutoShape 17"/>
          <p:cNvSpPr/>
          <p:nvPr/>
        </p:nvSpPr>
        <p:spPr>
          <a:xfrm>
            <a:off x="1789565" y="4975902"/>
            <a:ext cx="15125670" cy="0"/>
          </a:xfrm>
          <a:prstGeom prst="line">
            <a:avLst/>
          </a:prstGeom>
          <a:ln w="38100" cap="flat">
            <a:solidFill>
              <a:srgbClr val="FFFFFF"/>
            </a:solidFill>
            <a:prstDash val="solid"/>
            <a:headEnd type="none" w="sm" len="sm"/>
            <a:tailEnd type="none" w="sm" len="sm"/>
          </a:ln>
        </p:spPr>
        <p:txBody>
          <a:bodyPr/>
          <a:lstStyle/>
          <a:p>
            <a:endParaRPr lang="pt-BR"/>
          </a:p>
        </p:txBody>
      </p:sp>
      <p:sp>
        <p:nvSpPr>
          <p:cNvPr id="18" name="TextBox 18"/>
          <p:cNvSpPr txBox="1"/>
          <p:nvPr/>
        </p:nvSpPr>
        <p:spPr>
          <a:xfrm>
            <a:off x="2250831" y="5433996"/>
            <a:ext cx="2949005" cy="968376"/>
          </a:xfrm>
          <a:prstGeom prst="rect">
            <a:avLst/>
          </a:prstGeom>
        </p:spPr>
        <p:txBody>
          <a:bodyPr lIns="0" tIns="0" rIns="0" bIns="0" rtlCol="0" anchor="t">
            <a:spAutoFit/>
          </a:bodyPr>
          <a:lstStyle/>
          <a:p>
            <a:pPr algn="ctr">
              <a:lnSpc>
                <a:spcPts val="2500"/>
              </a:lnSpc>
            </a:pPr>
            <a:r>
              <a:rPr lang="en-US" sz="2500">
                <a:solidFill>
                  <a:srgbClr val="FFFFFF"/>
                </a:solidFill>
                <a:latin typeface="Open Sans"/>
                <a:ea typeface="Open Sans"/>
                <a:cs typeface="Open Sans"/>
                <a:sym typeface="Open Sans"/>
              </a:rPr>
              <a:t>Câmara dos</a:t>
            </a:r>
          </a:p>
          <a:p>
            <a:pPr algn="ctr">
              <a:lnSpc>
                <a:spcPts val="2500"/>
              </a:lnSpc>
              <a:spcBef>
                <a:spcPct val="0"/>
              </a:spcBef>
            </a:pPr>
            <a:r>
              <a:rPr lang="en-US" sz="2500">
                <a:solidFill>
                  <a:srgbClr val="FFFFFF"/>
                </a:solidFill>
                <a:latin typeface="Open Sans"/>
                <a:ea typeface="Open Sans"/>
                <a:cs typeface="Open Sans"/>
                <a:sym typeface="Open Sans"/>
              </a:rPr>
              <a:t>Vereadores de</a:t>
            </a:r>
          </a:p>
          <a:p>
            <a:pPr algn="ctr">
              <a:lnSpc>
                <a:spcPts val="2500"/>
              </a:lnSpc>
              <a:spcBef>
                <a:spcPct val="0"/>
              </a:spcBef>
            </a:pPr>
            <a:r>
              <a:rPr lang="en-US" sz="2500">
                <a:solidFill>
                  <a:srgbClr val="FFFFFF"/>
                </a:solidFill>
                <a:latin typeface="Open Sans"/>
                <a:ea typeface="Open Sans"/>
                <a:cs typeface="Open Sans"/>
                <a:sym typeface="Open Sans"/>
              </a:rPr>
              <a:t>Guaratinguetá</a:t>
            </a:r>
          </a:p>
        </p:txBody>
      </p:sp>
      <p:sp>
        <p:nvSpPr>
          <p:cNvPr id="19" name="TextBox 19"/>
          <p:cNvSpPr txBox="1"/>
          <p:nvPr/>
        </p:nvSpPr>
        <p:spPr>
          <a:xfrm>
            <a:off x="5887264" y="5424471"/>
            <a:ext cx="7784123" cy="1282701"/>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Projeto de lei que dispõe sobre o estimulo à</a:t>
            </a:r>
          </a:p>
          <a:p>
            <a:pPr algn="ctr">
              <a:lnSpc>
                <a:spcPts val="2500"/>
              </a:lnSpc>
              <a:spcBef>
                <a:spcPct val="0"/>
              </a:spcBef>
            </a:pPr>
            <a:r>
              <a:rPr lang="en-US" sz="2500">
                <a:solidFill>
                  <a:srgbClr val="FFFFFF"/>
                </a:solidFill>
                <a:latin typeface="Open Sans"/>
                <a:ea typeface="Open Sans"/>
                <a:cs typeface="Open Sans"/>
                <a:sym typeface="Open Sans"/>
              </a:rPr>
              <a:t>contratação de mulheres vítimas de violência</a:t>
            </a:r>
          </a:p>
          <a:p>
            <a:pPr algn="ctr">
              <a:lnSpc>
                <a:spcPts val="2500"/>
              </a:lnSpc>
              <a:spcBef>
                <a:spcPct val="0"/>
              </a:spcBef>
            </a:pPr>
            <a:r>
              <a:rPr lang="en-US" sz="2500">
                <a:solidFill>
                  <a:srgbClr val="FFFFFF"/>
                </a:solidFill>
                <a:latin typeface="Open Sans"/>
                <a:ea typeface="Open Sans"/>
                <a:cs typeface="Open Sans"/>
                <a:sym typeface="Open Sans"/>
              </a:rPr>
              <a:t>doméstica e dependentes economicamente </a:t>
            </a:r>
          </a:p>
          <a:p>
            <a:pPr algn="ctr">
              <a:lnSpc>
                <a:spcPts val="2500"/>
              </a:lnSpc>
              <a:spcBef>
                <a:spcPct val="0"/>
              </a:spcBef>
            </a:pPr>
            <a:r>
              <a:rPr lang="en-US" sz="2500">
                <a:solidFill>
                  <a:srgbClr val="FFFFFF"/>
                </a:solidFill>
                <a:latin typeface="Open Sans"/>
                <a:ea typeface="Open Sans"/>
                <a:cs typeface="Open Sans"/>
                <a:sym typeface="Open Sans"/>
              </a:rPr>
              <a:t>de parceiros</a:t>
            </a:r>
          </a:p>
        </p:txBody>
      </p:sp>
      <p:sp>
        <p:nvSpPr>
          <p:cNvPr id="20" name="TextBox 20"/>
          <p:cNvSpPr txBox="1"/>
          <p:nvPr/>
        </p:nvSpPr>
        <p:spPr>
          <a:xfrm>
            <a:off x="11446516" y="5749909"/>
            <a:ext cx="7784123" cy="339726"/>
          </a:xfrm>
          <a:prstGeom prst="rect">
            <a:avLst/>
          </a:prstGeom>
        </p:spPr>
        <p:txBody>
          <a:bodyPr lIns="0" tIns="0" rIns="0" bIns="0" rtlCol="0" anchor="t">
            <a:spAutoFit/>
          </a:bodyPr>
          <a:lstStyle/>
          <a:p>
            <a:pPr algn="ctr">
              <a:lnSpc>
                <a:spcPts val="2500"/>
              </a:lnSpc>
              <a:spcBef>
                <a:spcPct val="0"/>
              </a:spcBef>
            </a:pPr>
            <a:r>
              <a:rPr lang="en-US" sz="2500">
                <a:solidFill>
                  <a:srgbClr val="FFFFFF"/>
                </a:solidFill>
                <a:latin typeface="Open Sans"/>
                <a:ea typeface="Open Sans"/>
                <a:cs typeface="Open Sans"/>
                <a:sym typeface="Open Sans"/>
              </a:rPr>
              <a:t>2022</a:t>
            </a:r>
          </a:p>
        </p:txBody>
      </p:sp>
      <p:sp>
        <p:nvSpPr>
          <p:cNvPr id="21" name="TextBox 21"/>
          <p:cNvSpPr txBox="1"/>
          <p:nvPr/>
        </p:nvSpPr>
        <p:spPr>
          <a:xfrm>
            <a:off x="6463394" y="1076325"/>
            <a:ext cx="12524677" cy="721861"/>
          </a:xfrm>
          <a:prstGeom prst="rect">
            <a:avLst/>
          </a:prstGeom>
        </p:spPr>
        <p:txBody>
          <a:bodyPr lIns="0" tIns="0" rIns="0" bIns="0" rtlCol="0" anchor="t">
            <a:spAutoFit/>
          </a:bodyPr>
          <a:lstStyle/>
          <a:p>
            <a:pPr algn="l">
              <a:lnSpc>
                <a:spcPts val="5598"/>
              </a:lnSpc>
            </a:pPr>
            <a:r>
              <a:rPr lang="en-US" sz="5089" b="1">
                <a:solidFill>
                  <a:srgbClr val="070C1F"/>
                </a:solidFill>
                <a:latin typeface="Open Sans Bold"/>
                <a:ea typeface="Open Sans Bold"/>
                <a:cs typeface="Open Sans Bold"/>
                <a:sym typeface="Open Sans Bold"/>
              </a:rPr>
              <a:t>Outras Iniciativas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8FE8D-C3CA-D5F2-7E12-731FC77F150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698698-BE9F-68C2-4BA6-3742733B3B38}"/>
              </a:ext>
            </a:extLst>
          </p:cNvPr>
          <p:cNvSpPr/>
          <p:nvPr/>
        </p:nvSpPr>
        <p:spPr>
          <a:xfrm>
            <a:off x="2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10" name="AutoShape 10">
            <a:extLst>
              <a:ext uri="{FF2B5EF4-FFF2-40B4-BE49-F238E27FC236}">
                <a16:creationId xmlns:a16="http://schemas.microsoft.com/office/drawing/2014/main" id="{B9D104B6-72D2-9128-7FC4-5AD893E870E2}"/>
              </a:ext>
            </a:extLst>
          </p:cNvPr>
          <p:cNvSpPr/>
          <p:nvPr/>
        </p:nvSpPr>
        <p:spPr>
          <a:xfrm>
            <a:off x="5517662" y="2390434"/>
            <a:ext cx="0" cy="7288009"/>
          </a:xfrm>
          <a:prstGeom prst="line">
            <a:avLst/>
          </a:prstGeom>
          <a:ln w="38100" cap="flat">
            <a:solidFill>
              <a:srgbClr val="FFFFFF"/>
            </a:solidFill>
            <a:prstDash val="solid"/>
            <a:headEnd type="none" w="sm" len="sm"/>
            <a:tailEnd type="none" w="sm" len="sm"/>
          </a:ln>
        </p:spPr>
        <p:txBody>
          <a:bodyPr/>
          <a:lstStyle/>
          <a:p>
            <a:endParaRPr lang="pt-BR"/>
          </a:p>
        </p:txBody>
      </p:sp>
      <p:sp>
        <p:nvSpPr>
          <p:cNvPr id="11" name="AutoShape 11">
            <a:extLst>
              <a:ext uri="{FF2B5EF4-FFF2-40B4-BE49-F238E27FC236}">
                <a16:creationId xmlns:a16="http://schemas.microsoft.com/office/drawing/2014/main" id="{C312F290-18FD-2308-5DF8-3923B16A263D}"/>
              </a:ext>
            </a:extLst>
          </p:cNvPr>
          <p:cNvSpPr/>
          <p:nvPr/>
        </p:nvSpPr>
        <p:spPr>
          <a:xfrm>
            <a:off x="13964790" y="2314234"/>
            <a:ext cx="0" cy="7288009"/>
          </a:xfrm>
          <a:prstGeom prst="line">
            <a:avLst/>
          </a:prstGeom>
          <a:ln w="38100" cap="flat">
            <a:solidFill>
              <a:srgbClr val="FFFFFF"/>
            </a:solidFill>
            <a:prstDash val="solid"/>
            <a:headEnd type="none" w="sm" len="sm"/>
            <a:tailEnd type="none" w="sm" len="sm"/>
          </a:ln>
        </p:spPr>
        <p:txBody>
          <a:bodyPr/>
          <a:lstStyle/>
          <a:p>
            <a:endParaRPr lang="pt-BR"/>
          </a:p>
        </p:txBody>
      </p:sp>
      <p:sp>
        <p:nvSpPr>
          <p:cNvPr id="21" name="TextBox 21">
            <a:extLst>
              <a:ext uri="{FF2B5EF4-FFF2-40B4-BE49-F238E27FC236}">
                <a16:creationId xmlns:a16="http://schemas.microsoft.com/office/drawing/2014/main" id="{07D718CF-CA11-3BEB-6800-D77CAFDDE518}"/>
              </a:ext>
            </a:extLst>
          </p:cNvPr>
          <p:cNvSpPr txBox="1"/>
          <p:nvPr/>
        </p:nvSpPr>
        <p:spPr>
          <a:xfrm>
            <a:off x="2865332" y="684756"/>
            <a:ext cx="12524677" cy="721861"/>
          </a:xfrm>
          <a:prstGeom prst="rect">
            <a:avLst/>
          </a:prstGeom>
        </p:spPr>
        <p:txBody>
          <a:bodyPr lIns="0" tIns="0" rIns="0" bIns="0" rtlCol="0" anchor="t">
            <a:spAutoFit/>
          </a:bodyPr>
          <a:lstStyle/>
          <a:p>
            <a:pPr algn="ctr">
              <a:lnSpc>
                <a:spcPts val="5598"/>
              </a:lnSpc>
            </a:pPr>
            <a:r>
              <a:rPr lang="en-US" sz="5089" b="1" dirty="0" err="1">
                <a:solidFill>
                  <a:srgbClr val="070C1F"/>
                </a:solidFill>
                <a:latin typeface="Open Sans Bold"/>
                <a:ea typeface="Open Sans Bold"/>
                <a:cs typeface="Open Sans Bold"/>
                <a:sym typeface="Open Sans Bold"/>
              </a:rPr>
              <a:t>Regulamentos</a:t>
            </a:r>
            <a:r>
              <a:rPr lang="en-US" sz="5089" b="1" dirty="0">
                <a:solidFill>
                  <a:srgbClr val="070C1F"/>
                </a:solidFill>
                <a:latin typeface="Open Sans Bold"/>
                <a:ea typeface="Open Sans Bold"/>
                <a:cs typeface="Open Sans Bold"/>
                <a:sym typeface="Open Sans Bold"/>
              </a:rPr>
              <a:t> </a:t>
            </a:r>
            <a:r>
              <a:rPr lang="en-US" sz="5089" b="1" dirty="0" err="1">
                <a:solidFill>
                  <a:srgbClr val="070C1F"/>
                </a:solidFill>
                <a:latin typeface="Open Sans Bold"/>
                <a:ea typeface="Open Sans Bold"/>
                <a:cs typeface="Open Sans Bold"/>
                <a:sym typeface="Open Sans Bold"/>
              </a:rPr>
              <a:t>pelo</a:t>
            </a:r>
            <a:r>
              <a:rPr lang="en-US" sz="5089" b="1" dirty="0">
                <a:solidFill>
                  <a:srgbClr val="070C1F"/>
                </a:solidFill>
                <a:latin typeface="Open Sans Bold"/>
                <a:ea typeface="Open Sans Bold"/>
                <a:cs typeface="Open Sans Bold"/>
                <a:sym typeface="Open Sans Bold"/>
              </a:rPr>
              <a:t> </a:t>
            </a:r>
            <a:r>
              <a:rPr lang="en-US" sz="5089" b="1" dirty="0" err="1">
                <a:solidFill>
                  <a:srgbClr val="070C1F"/>
                </a:solidFill>
                <a:latin typeface="Open Sans Bold"/>
                <a:ea typeface="Open Sans Bold"/>
                <a:cs typeface="Open Sans Bold"/>
                <a:sym typeface="Open Sans Bold"/>
              </a:rPr>
              <a:t>Brasil</a:t>
            </a:r>
            <a:endParaRPr lang="en-US" sz="5089" b="1" dirty="0">
              <a:solidFill>
                <a:srgbClr val="070C1F"/>
              </a:solidFill>
              <a:latin typeface="Open Sans Bold"/>
              <a:ea typeface="Open Sans Bold"/>
              <a:cs typeface="Open Sans Bold"/>
              <a:sym typeface="Open Sans Bold"/>
            </a:endParaRPr>
          </a:p>
        </p:txBody>
      </p:sp>
      <p:pic>
        <p:nvPicPr>
          <p:cNvPr id="23" name="Imagem 22" descr="Texto&#10;&#10;O conteúdo gerado por IA pode estar incorreto.">
            <a:extLst>
              <a:ext uri="{FF2B5EF4-FFF2-40B4-BE49-F238E27FC236}">
                <a16:creationId xmlns:a16="http://schemas.microsoft.com/office/drawing/2014/main" id="{80A2FCFB-4901-CB72-4013-7B1DB1F90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7671" y="2612224"/>
            <a:ext cx="8286309" cy="5062551"/>
          </a:xfrm>
          <a:prstGeom prst="rect">
            <a:avLst/>
          </a:prstGeom>
        </p:spPr>
      </p:pic>
      <p:pic>
        <p:nvPicPr>
          <p:cNvPr id="25" name="Imagem 24" descr="Texto&#10;&#10;O conteúdo gerado por IA pode estar incorreto.">
            <a:extLst>
              <a:ext uri="{FF2B5EF4-FFF2-40B4-BE49-F238E27FC236}">
                <a16:creationId xmlns:a16="http://schemas.microsoft.com/office/drawing/2014/main" id="{BF5FF9A6-005C-3FFC-2DBF-A1CDD7D1E5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929" y="1765548"/>
            <a:ext cx="8000559" cy="6658851"/>
          </a:xfrm>
          <a:prstGeom prst="rect">
            <a:avLst/>
          </a:prstGeom>
        </p:spPr>
      </p:pic>
    </p:spTree>
    <p:extLst>
      <p:ext uri="{BB962C8B-B14F-4D97-AF65-F5344CB8AC3E}">
        <p14:creationId xmlns:p14="http://schemas.microsoft.com/office/powerpoint/2010/main" val="2862353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0906" y="266700"/>
            <a:ext cx="5156511" cy="8138600"/>
          </a:xfrm>
          <a:custGeom>
            <a:avLst/>
            <a:gdLst/>
            <a:ahLst/>
            <a:cxnLst/>
            <a:rect l="l" t="t" r="r" b="b"/>
            <a:pathLst>
              <a:path w="5156511" h="8138600">
                <a:moveTo>
                  <a:pt x="0" y="0"/>
                </a:moveTo>
                <a:lnTo>
                  <a:pt x="5156511" y="0"/>
                </a:lnTo>
                <a:lnTo>
                  <a:pt x="5156511" y="8138600"/>
                </a:lnTo>
                <a:lnTo>
                  <a:pt x="0" y="8138600"/>
                </a:lnTo>
                <a:lnTo>
                  <a:pt x="0" y="0"/>
                </a:lnTo>
                <a:close/>
              </a:path>
            </a:pathLst>
          </a:custGeom>
          <a:blipFill>
            <a:blip r:embed="rId4"/>
            <a:stretch>
              <a:fillRect r="-6043"/>
            </a:stretch>
          </a:blipFill>
        </p:spPr>
        <p:txBody>
          <a:bodyPr/>
          <a:lstStyle/>
          <a:p>
            <a:endParaRPr lang="pt-BR"/>
          </a:p>
        </p:txBody>
      </p:sp>
      <p:sp>
        <p:nvSpPr>
          <p:cNvPr id="4" name="TextBox 4"/>
          <p:cNvSpPr txBox="1"/>
          <p:nvPr/>
        </p:nvSpPr>
        <p:spPr>
          <a:xfrm>
            <a:off x="5763323" y="2623812"/>
            <a:ext cx="10656657" cy="4572000"/>
          </a:xfrm>
          <a:prstGeom prst="rect">
            <a:avLst/>
          </a:prstGeom>
        </p:spPr>
        <p:txBody>
          <a:bodyPr lIns="0" tIns="0" rIns="0" bIns="0" rtlCol="0" anchor="t">
            <a:spAutoFit/>
          </a:bodyPr>
          <a:lstStyle/>
          <a:p>
            <a:pPr algn="l">
              <a:lnSpc>
                <a:spcPts val="3600"/>
              </a:lnSpc>
            </a:pPr>
            <a:r>
              <a:rPr lang="en-US" sz="3000">
                <a:solidFill>
                  <a:srgbClr val="070C1F"/>
                </a:solidFill>
                <a:latin typeface="Open Sans"/>
                <a:ea typeface="Open Sans"/>
                <a:cs typeface="Open Sans"/>
                <a:sym typeface="Open Sans"/>
              </a:rPr>
              <a:t>Decerto que a implementação de tais medidas não tem o condão de erradicar a desigualdade de oportunidades de trabalho das mulheres no Brasil, em especial aquelas que sofrem violência doméstica.</a:t>
            </a:r>
          </a:p>
          <a:p>
            <a:pPr algn="l">
              <a:lnSpc>
                <a:spcPts val="3600"/>
              </a:lnSpc>
            </a:pPr>
            <a:endParaRPr lang="en-US" sz="3000">
              <a:solidFill>
                <a:srgbClr val="070C1F"/>
              </a:solidFill>
              <a:latin typeface="Open Sans"/>
              <a:ea typeface="Open Sans"/>
              <a:cs typeface="Open Sans"/>
              <a:sym typeface="Open Sans"/>
            </a:endParaRPr>
          </a:p>
          <a:p>
            <a:pPr algn="l">
              <a:lnSpc>
                <a:spcPts val="3600"/>
              </a:lnSpc>
            </a:pPr>
            <a:r>
              <a:rPr lang="en-US" sz="3000">
                <a:solidFill>
                  <a:srgbClr val="070C1F"/>
                </a:solidFill>
                <a:latin typeface="Open Sans"/>
                <a:ea typeface="Open Sans"/>
                <a:cs typeface="Open Sans"/>
                <a:sym typeface="Open Sans"/>
              </a:rPr>
              <a:t>Entretanto, é um grande passo para uma vida mais digna às</a:t>
            </a:r>
          </a:p>
          <a:p>
            <a:pPr algn="l">
              <a:lnSpc>
                <a:spcPts val="3600"/>
              </a:lnSpc>
            </a:pPr>
            <a:r>
              <a:rPr lang="en-US" sz="3000">
                <a:solidFill>
                  <a:srgbClr val="070C1F"/>
                </a:solidFill>
                <a:latin typeface="Open Sans"/>
                <a:ea typeface="Open Sans"/>
                <a:cs typeface="Open Sans"/>
                <a:sym typeface="Open Sans"/>
              </a:rPr>
              <a:t>mulheres que sofreram agressões de todo tipo dentro de seus próprios lares, principalmente garantindo que tenham meios econômicos para romper os laços com o agressor a partir da sua emancipação financeira pelo trabalho formal.</a:t>
            </a:r>
          </a:p>
        </p:txBody>
      </p:sp>
      <p:sp>
        <p:nvSpPr>
          <p:cNvPr id="5" name="TextBox 5"/>
          <p:cNvSpPr txBox="1"/>
          <p:nvPr/>
        </p:nvSpPr>
        <p:spPr>
          <a:xfrm>
            <a:off x="5763323" y="1400526"/>
            <a:ext cx="12524677" cy="672197"/>
          </a:xfrm>
          <a:prstGeom prst="rect">
            <a:avLst/>
          </a:prstGeom>
        </p:spPr>
        <p:txBody>
          <a:bodyPr lIns="0" tIns="0" rIns="0" bIns="0" rtlCol="0" anchor="t">
            <a:spAutoFit/>
          </a:bodyPr>
          <a:lstStyle/>
          <a:p>
            <a:pPr algn="l">
              <a:lnSpc>
                <a:spcPts val="5089"/>
              </a:lnSpc>
            </a:pPr>
            <a:r>
              <a:rPr lang="en-US" sz="5089" b="1">
                <a:solidFill>
                  <a:srgbClr val="070C1F"/>
                </a:solidFill>
                <a:latin typeface="Open Sans Bold"/>
                <a:ea typeface="Open Sans Bold"/>
                <a:cs typeface="Open Sans Bold"/>
                <a:sym typeface="Open Sans Bold"/>
              </a:rPr>
              <a:t>Importância e Desafios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3710660" y="1685096"/>
            <a:ext cx="4577320" cy="5613978"/>
          </a:xfrm>
          <a:custGeom>
            <a:avLst/>
            <a:gdLst/>
            <a:ahLst/>
            <a:cxnLst/>
            <a:rect l="l" t="t" r="r" b="b"/>
            <a:pathLst>
              <a:path w="4577320" h="5613978">
                <a:moveTo>
                  <a:pt x="0" y="0"/>
                </a:moveTo>
                <a:lnTo>
                  <a:pt x="4577320" y="0"/>
                </a:lnTo>
                <a:lnTo>
                  <a:pt x="4577320" y="5613978"/>
                </a:lnTo>
                <a:lnTo>
                  <a:pt x="0" y="5613978"/>
                </a:lnTo>
                <a:lnTo>
                  <a:pt x="0" y="0"/>
                </a:lnTo>
                <a:close/>
              </a:path>
            </a:pathLst>
          </a:custGeom>
          <a:blipFill>
            <a:blip r:embed="rId4"/>
            <a:stretch>
              <a:fillRect l="-44028" r="-40058"/>
            </a:stretch>
          </a:blipFill>
        </p:spPr>
        <p:txBody>
          <a:bodyPr/>
          <a:lstStyle/>
          <a:p>
            <a:endParaRPr lang="pt-BR"/>
          </a:p>
        </p:txBody>
      </p:sp>
      <p:sp>
        <p:nvSpPr>
          <p:cNvPr id="4" name="TextBox 4"/>
          <p:cNvSpPr txBox="1"/>
          <p:nvPr/>
        </p:nvSpPr>
        <p:spPr>
          <a:xfrm>
            <a:off x="1455095" y="691896"/>
            <a:ext cx="12524677" cy="672197"/>
          </a:xfrm>
          <a:prstGeom prst="rect">
            <a:avLst/>
          </a:prstGeom>
        </p:spPr>
        <p:txBody>
          <a:bodyPr lIns="0" tIns="0" rIns="0" bIns="0" rtlCol="0" anchor="t">
            <a:spAutoFit/>
          </a:bodyPr>
          <a:lstStyle/>
          <a:p>
            <a:pPr algn="l">
              <a:lnSpc>
                <a:spcPts val="5089"/>
              </a:lnSpc>
            </a:pPr>
            <a:r>
              <a:rPr lang="en-US" sz="5089" b="1">
                <a:solidFill>
                  <a:srgbClr val="070C1F"/>
                </a:solidFill>
                <a:latin typeface="Open Sans Bold"/>
                <a:ea typeface="Open Sans Bold"/>
                <a:cs typeface="Open Sans Bold"/>
                <a:sym typeface="Open Sans Bold"/>
              </a:rPr>
              <a:t>Próximos Passos e Considerações</a:t>
            </a:r>
          </a:p>
        </p:txBody>
      </p:sp>
      <p:sp>
        <p:nvSpPr>
          <p:cNvPr id="5" name="AutoShape 5"/>
          <p:cNvSpPr/>
          <p:nvPr/>
        </p:nvSpPr>
        <p:spPr>
          <a:xfrm flipH="1">
            <a:off x="1518384" y="1364093"/>
            <a:ext cx="0" cy="7215914"/>
          </a:xfrm>
          <a:prstGeom prst="line">
            <a:avLst/>
          </a:prstGeom>
          <a:ln w="38100" cap="flat">
            <a:solidFill>
              <a:srgbClr val="000000"/>
            </a:solidFill>
            <a:prstDash val="solid"/>
            <a:headEnd type="none" w="sm" len="sm"/>
            <a:tailEnd type="none" w="sm" len="sm"/>
          </a:ln>
        </p:spPr>
        <p:txBody>
          <a:bodyPr/>
          <a:lstStyle/>
          <a:p>
            <a:endParaRPr lang="pt-BR"/>
          </a:p>
        </p:txBody>
      </p:sp>
      <p:sp>
        <p:nvSpPr>
          <p:cNvPr id="6" name="Freeform 6"/>
          <p:cNvSpPr/>
          <p:nvPr/>
        </p:nvSpPr>
        <p:spPr>
          <a:xfrm>
            <a:off x="1040980" y="1973019"/>
            <a:ext cx="954810" cy="954810"/>
          </a:xfrm>
          <a:custGeom>
            <a:avLst/>
            <a:gdLst/>
            <a:ahLst/>
            <a:cxnLst/>
            <a:rect l="l" t="t" r="r" b="b"/>
            <a:pathLst>
              <a:path w="954810" h="954810">
                <a:moveTo>
                  <a:pt x="0" y="0"/>
                </a:moveTo>
                <a:lnTo>
                  <a:pt x="954809" y="0"/>
                </a:lnTo>
                <a:lnTo>
                  <a:pt x="954809" y="954810"/>
                </a:lnTo>
                <a:lnTo>
                  <a:pt x="0" y="9548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7" name="Freeform 7"/>
          <p:cNvSpPr/>
          <p:nvPr/>
        </p:nvSpPr>
        <p:spPr>
          <a:xfrm>
            <a:off x="1028700" y="4970457"/>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8" name="TextBox 8"/>
          <p:cNvSpPr txBox="1"/>
          <p:nvPr/>
        </p:nvSpPr>
        <p:spPr>
          <a:xfrm>
            <a:off x="2323901" y="2067137"/>
            <a:ext cx="9209472" cy="2275688"/>
          </a:xfrm>
          <a:prstGeom prst="rect">
            <a:avLst/>
          </a:prstGeom>
        </p:spPr>
        <p:txBody>
          <a:bodyPr lIns="0" tIns="0" rIns="0" bIns="0" rtlCol="0" anchor="t">
            <a:spAutoFit/>
          </a:bodyPr>
          <a:lstStyle/>
          <a:p>
            <a:pPr algn="l">
              <a:lnSpc>
                <a:spcPts val="3600"/>
              </a:lnSpc>
            </a:pPr>
            <a:r>
              <a:rPr lang="pt-BR" sz="3000" b="1" dirty="0">
                <a:solidFill>
                  <a:srgbClr val="070C1F"/>
                </a:solidFill>
                <a:latin typeface="Open Sans Bold"/>
                <a:ea typeface="Open Sans Bold"/>
                <a:cs typeface="Open Sans Bold"/>
                <a:sym typeface="Open Sans Bold"/>
              </a:rPr>
              <a:t>DECRETO Nº 11.430, DE 8 DE MARÇO DE 2023</a:t>
            </a:r>
          </a:p>
          <a:p>
            <a:pPr algn="just">
              <a:lnSpc>
                <a:spcPts val="3600"/>
              </a:lnSpc>
            </a:pPr>
            <a:r>
              <a:rPr lang="pt-BR" sz="2500" i="1" dirty="0">
                <a:solidFill>
                  <a:srgbClr val="070C1F"/>
                </a:solidFill>
                <a:latin typeface="Open Sans Italics"/>
                <a:ea typeface="Open Sans Italics"/>
                <a:cs typeface="Open Sans Italics"/>
                <a:sym typeface="Open Sans Italics"/>
              </a:rPr>
              <a:t>Tornar </a:t>
            </a:r>
            <a:r>
              <a:rPr lang="pt-BR" sz="2500" i="1" dirty="0" err="1">
                <a:solidFill>
                  <a:srgbClr val="070C1F"/>
                </a:solidFill>
                <a:latin typeface="Open Sans Italics"/>
                <a:ea typeface="Open Sans Italics"/>
                <a:cs typeface="Open Sans Italics"/>
                <a:sym typeface="Open Sans Italics"/>
              </a:rPr>
              <a:t>eficar</a:t>
            </a:r>
            <a:r>
              <a:rPr lang="pt-BR" sz="2500" i="1" dirty="0">
                <a:solidFill>
                  <a:srgbClr val="070C1F"/>
                </a:solidFill>
                <a:latin typeface="Open Sans Italics"/>
                <a:ea typeface="Open Sans Italics"/>
                <a:cs typeface="Open Sans Italics"/>
                <a:sym typeface="Open Sans Italics"/>
              </a:rPr>
              <a:t> o decreto acima que regulamenta a Lei nº 14.133, de 1º de abril de 2021, para dispor sobre a exigência, em contratações públicas, de percentual mínimo de mão de obra constituída por mulheres vítimas de violência doméstica.</a:t>
            </a:r>
            <a:endParaRPr lang="en-US" sz="2500" i="1" dirty="0">
              <a:solidFill>
                <a:srgbClr val="070C1F"/>
              </a:solidFill>
              <a:latin typeface="Open Sans Italics"/>
              <a:ea typeface="Open Sans Italics"/>
              <a:cs typeface="Open Sans Italics"/>
              <a:sym typeface="Open Sans Italics"/>
            </a:endParaRPr>
          </a:p>
        </p:txBody>
      </p:sp>
      <p:sp>
        <p:nvSpPr>
          <p:cNvPr id="9" name="TextBox 9"/>
          <p:cNvSpPr txBox="1"/>
          <p:nvPr/>
        </p:nvSpPr>
        <p:spPr>
          <a:xfrm>
            <a:off x="2323901" y="5018082"/>
            <a:ext cx="9540126" cy="3505200"/>
          </a:xfrm>
          <a:prstGeom prst="rect">
            <a:avLst/>
          </a:prstGeom>
        </p:spPr>
        <p:txBody>
          <a:bodyPr lIns="0" tIns="0" rIns="0" bIns="0" rtlCol="0" anchor="t">
            <a:spAutoFit/>
          </a:bodyPr>
          <a:lstStyle/>
          <a:p>
            <a:pPr algn="l">
              <a:lnSpc>
                <a:spcPts val="3600"/>
              </a:lnSpc>
            </a:pPr>
            <a:r>
              <a:rPr lang="en-US" sz="3000" b="1" dirty="0" err="1">
                <a:solidFill>
                  <a:srgbClr val="070C1F"/>
                </a:solidFill>
                <a:latin typeface="Open Sans Bold"/>
                <a:ea typeface="Open Sans Bold"/>
                <a:cs typeface="Open Sans Bold"/>
                <a:sym typeface="Open Sans Bold"/>
              </a:rPr>
              <a:t>Sigilo</a:t>
            </a:r>
            <a:r>
              <a:rPr lang="en-US" sz="3000" b="1" dirty="0">
                <a:solidFill>
                  <a:srgbClr val="070C1F"/>
                </a:solidFill>
                <a:latin typeface="Open Sans Bold"/>
                <a:ea typeface="Open Sans Bold"/>
                <a:cs typeface="Open Sans Bold"/>
                <a:sym typeface="Open Sans Bold"/>
              </a:rPr>
              <a:t> e </a:t>
            </a:r>
            <a:r>
              <a:rPr lang="en-US" sz="3000" b="1" dirty="0" err="1">
                <a:solidFill>
                  <a:srgbClr val="070C1F"/>
                </a:solidFill>
                <a:latin typeface="Open Sans Bold"/>
                <a:ea typeface="Open Sans Bold"/>
                <a:cs typeface="Open Sans Bold"/>
                <a:sym typeface="Open Sans Bold"/>
              </a:rPr>
              <a:t>Proteção</a:t>
            </a:r>
            <a:r>
              <a:rPr lang="en-US" sz="3000" b="1" dirty="0">
                <a:solidFill>
                  <a:srgbClr val="070C1F"/>
                </a:solidFill>
                <a:latin typeface="Open Sans Bold"/>
                <a:ea typeface="Open Sans Bold"/>
                <a:cs typeface="Open Sans Bold"/>
                <a:sym typeface="Open Sans Bold"/>
              </a:rPr>
              <a:t> de Dados</a:t>
            </a:r>
          </a:p>
          <a:p>
            <a:pPr algn="just">
              <a:lnSpc>
                <a:spcPts val="3000"/>
              </a:lnSpc>
            </a:pPr>
            <a:r>
              <a:rPr lang="en-US" sz="2500" i="1" dirty="0">
                <a:solidFill>
                  <a:srgbClr val="070C1F"/>
                </a:solidFill>
                <a:latin typeface="Open Sans Italics"/>
                <a:ea typeface="Open Sans Italics"/>
                <a:cs typeface="Open Sans Italics"/>
                <a:sym typeface="Open Sans Italics"/>
              </a:rPr>
              <a:t>É </a:t>
            </a:r>
            <a:r>
              <a:rPr lang="en-US" sz="2500" i="1" dirty="0" err="1">
                <a:solidFill>
                  <a:srgbClr val="070C1F"/>
                </a:solidFill>
                <a:latin typeface="Open Sans Italics"/>
                <a:ea typeface="Open Sans Italics"/>
                <a:cs typeface="Open Sans Italics"/>
                <a:sym typeface="Open Sans Italics"/>
              </a:rPr>
              <a:t>absolutamente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necessário</a:t>
            </a:r>
            <a:r>
              <a:rPr lang="en-US" sz="2500" i="1" dirty="0">
                <a:solidFill>
                  <a:srgbClr val="070C1F"/>
                </a:solidFill>
                <a:latin typeface="Open Sans Italics"/>
                <a:ea typeface="Open Sans Italics"/>
                <a:cs typeface="Open Sans Italics"/>
                <a:sym typeface="Open Sans Italics"/>
              </a:rPr>
              <a:t> o </a:t>
            </a:r>
            <a:r>
              <a:rPr lang="en-US" sz="2500" i="1" dirty="0" err="1">
                <a:solidFill>
                  <a:srgbClr val="070C1F"/>
                </a:solidFill>
                <a:latin typeface="Open Sans Italics"/>
                <a:ea typeface="Open Sans Italics"/>
                <a:cs typeface="Open Sans Italics"/>
                <a:sym typeface="Open Sans Italics"/>
              </a:rPr>
              <a:t>cuidado</a:t>
            </a:r>
            <a:r>
              <a:rPr lang="en-US" sz="2500" i="1" dirty="0">
                <a:solidFill>
                  <a:srgbClr val="070C1F"/>
                </a:solidFill>
                <a:latin typeface="Open Sans Italics"/>
                <a:ea typeface="Open Sans Italics"/>
                <a:cs typeface="Open Sans Italics"/>
                <a:sym typeface="Open Sans Italics"/>
              </a:rPr>
              <a:t> com o </a:t>
            </a:r>
            <a:r>
              <a:rPr lang="en-US" sz="2500" i="1" dirty="0" err="1">
                <a:solidFill>
                  <a:srgbClr val="070C1F"/>
                </a:solidFill>
                <a:latin typeface="Open Sans Italics"/>
                <a:ea typeface="Open Sans Italics"/>
                <a:cs typeface="Open Sans Italics"/>
                <a:sym typeface="Open Sans Italics"/>
              </a:rPr>
              <a:t>sigilo</a:t>
            </a:r>
            <a:r>
              <a:rPr lang="en-US" sz="2500" i="1" dirty="0">
                <a:solidFill>
                  <a:srgbClr val="070C1F"/>
                </a:solidFill>
                <a:latin typeface="Open Sans Italics"/>
                <a:ea typeface="Open Sans Italics"/>
                <a:cs typeface="Open Sans Italics"/>
                <a:sym typeface="Open Sans Italics"/>
              </a:rPr>
              <a:t> das </a:t>
            </a:r>
            <a:r>
              <a:rPr lang="en-US" sz="2500" i="1" dirty="0" err="1">
                <a:solidFill>
                  <a:srgbClr val="070C1F"/>
                </a:solidFill>
                <a:latin typeface="Open Sans Italics"/>
                <a:ea typeface="Open Sans Italics"/>
                <a:cs typeface="Open Sans Italics"/>
                <a:sym typeface="Open Sans Italics"/>
              </a:rPr>
              <a:t>informações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sobre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essas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mulheres</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partir</a:t>
            </a:r>
            <a:r>
              <a:rPr lang="en-US" sz="2500" i="1" dirty="0">
                <a:solidFill>
                  <a:srgbClr val="070C1F"/>
                </a:solidFill>
                <a:latin typeface="Open Sans Italics"/>
                <a:ea typeface="Open Sans Italics"/>
                <a:cs typeface="Open Sans Italics"/>
                <a:sym typeface="Open Sans Italics"/>
              </a:rPr>
              <a:t> da </a:t>
            </a:r>
            <a:r>
              <a:rPr lang="en-US" sz="2500" i="1" dirty="0" err="1">
                <a:solidFill>
                  <a:srgbClr val="070C1F"/>
                </a:solidFill>
                <a:latin typeface="Open Sans Italics"/>
                <a:ea typeface="Open Sans Italics"/>
                <a:cs typeface="Open Sans Italics"/>
                <a:sym typeface="Open Sans Italics"/>
              </a:rPr>
              <a:t>adequada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estruturação</a:t>
            </a:r>
            <a:r>
              <a:rPr lang="en-US" sz="2500" i="1" dirty="0">
                <a:solidFill>
                  <a:srgbClr val="070C1F"/>
                </a:solidFill>
                <a:latin typeface="Open Sans Italics"/>
                <a:ea typeface="Open Sans Italics"/>
                <a:cs typeface="Open Sans Italics"/>
                <a:sym typeface="Open Sans Italics"/>
              </a:rPr>
              <a:t> do </a:t>
            </a:r>
            <a:r>
              <a:rPr lang="en-US" sz="2500" i="1" dirty="0" err="1">
                <a:solidFill>
                  <a:srgbClr val="070C1F"/>
                </a:solidFill>
                <a:latin typeface="Open Sans Italics"/>
                <a:ea typeface="Open Sans Italics"/>
                <a:cs typeface="Open Sans Italics"/>
                <a:sym typeface="Open Sans Italics"/>
              </a:rPr>
              <a:t>acesso</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manejo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desses</a:t>
            </a:r>
            <a:r>
              <a:rPr lang="en-US" sz="2500" i="1" dirty="0">
                <a:solidFill>
                  <a:srgbClr val="070C1F"/>
                </a:solidFill>
                <a:latin typeface="Open Sans Italics"/>
                <a:ea typeface="Open Sans Italics"/>
                <a:cs typeface="Open Sans Italics"/>
                <a:sym typeface="Open Sans Italics"/>
              </a:rPr>
              <a:t> dados, a </a:t>
            </a:r>
            <a:r>
              <a:rPr lang="en-US" sz="2500" i="1" dirty="0" err="1">
                <a:solidFill>
                  <a:srgbClr val="070C1F"/>
                </a:solidFill>
                <a:latin typeface="Open Sans Italics"/>
                <a:ea typeface="Open Sans Italics"/>
                <a:cs typeface="Open Sans Italics"/>
                <a:sym typeface="Open Sans Italics"/>
              </a:rPr>
              <a:t>fim</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evitar</a:t>
            </a:r>
            <a:r>
              <a:rPr lang="en-US" sz="2500" i="1" dirty="0">
                <a:solidFill>
                  <a:srgbClr val="070C1F"/>
                </a:solidFill>
                <a:latin typeface="Open Sans Italics"/>
                <a:ea typeface="Open Sans Italics"/>
                <a:cs typeface="Open Sans Italics"/>
                <a:sym typeface="Open Sans Italics"/>
              </a:rPr>
              <a:t> o </a:t>
            </a:r>
            <a:r>
              <a:rPr lang="en-US" sz="2500" i="1" dirty="0" err="1">
                <a:solidFill>
                  <a:srgbClr val="070C1F"/>
                </a:solidFill>
                <a:latin typeface="Open Sans Italics"/>
                <a:ea typeface="Open Sans Italics"/>
                <a:cs typeface="Open Sans Italics"/>
                <a:sym typeface="Open Sans Italics"/>
              </a:rPr>
              <a:t>estigma</a:t>
            </a:r>
            <a:r>
              <a:rPr lang="en-US" sz="2500" i="1" dirty="0">
                <a:solidFill>
                  <a:srgbClr val="070C1F"/>
                </a:solidFill>
                <a:latin typeface="Open Sans Italics"/>
                <a:ea typeface="Open Sans Italics"/>
                <a:cs typeface="Open Sans Italics"/>
                <a:sym typeface="Open Sans Italics"/>
              </a:rPr>
              <a:t> social que </a:t>
            </a:r>
            <a:r>
              <a:rPr lang="en-US" sz="2500" i="1" dirty="0" err="1">
                <a:solidFill>
                  <a:srgbClr val="070C1F"/>
                </a:solidFill>
                <a:latin typeface="Open Sans Italics"/>
                <a:ea typeface="Open Sans Italics"/>
                <a:cs typeface="Open Sans Italics"/>
                <a:sym typeface="Open Sans Italics"/>
              </a:rPr>
              <a:t>representa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uma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barreira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invisível</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dificulta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integração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nos</a:t>
            </a:r>
            <a:r>
              <a:rPr lang="en-US" sz="2500" i="1" dirty="0">
                <a:solidFill>
                  <a:srgbClr val="070C1F"/>
                </a:solidFill>
                <a:latin typeface="Open Sans Italics"/>
                <a:ea typeface="Open Sans Italics"/>
                <a:cs typeface="Open Sans Italics"/>
                <a:sym typeface="Open Sans Italics"/>
              </a:rPr>
              <a:t> ambientes </a:t>
            </a:r>
            <a:r>
              <a:rPr lang="en-US" sz="2500" i="1" dirty="0" err="1">
                <a:solidFill>
                  <a:srgbClr val="070C1F"/>
                </a:solidFill>
                <a:latin typeface="Open Sans Italics"/>
                <a:ea typeface="Open Sans Italics"/>
                <a:cs typeface="Open Sans Italics"/>
                <a:sym typeface="Open Sans Italics"/>
              </a:rPr>
              <a:t>profissionais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Além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disso</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confidencialidade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desses</a:t>
            </a:r>
            <a:r>
              <a:rPr lang="en-US" sz="2500" i="1" dirty="0">
                <a:solidFill>
                  <a:srgbClr val="070C1F"/>
                </a:solidFill>
                <a:latin typeface="Open Sans Italics"/>
                <a:ea typeface="Open Sans Italics"/>
                <a:cs typeface="Open Sans Italics"/>
                <a:sym typeface="Open Sans Italics"/>
              </a:rPr>
              <a:t> dados </a:t>
            </a:r>
            <a:r>
              <a:rPr lang="en-US" sz="2500" i="1" dirty="0" err="1">
                <a:solidFill>
                  <a:srgbClr val="070C1F"/>
                </a:solidFill>
                <a:latin typeface="Open Sans Italics"/>
                <a:ea typeface="Open Sans Italics"/>
                <a:cs typeface="Open Sans Italics"/>
                <a:sym typeface="Open Sans Italics"/>
              </a:rPr>
              <a:t>representa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relevante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medida</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segurança</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proteção</a:t>
            </a:r>
            <a:r>
              <a:rPr lang="en-US" sz="2500" i="1" dirty="0">
                <a:solidFill>
                  <a:srgbClr val="070C1F"/>
                </a:solidFill>
                <a:latin typeface="Open Sans Italics"/>
                <a:ea typeface="Open Sans Italics"/>
                <a:cs typeface="Open Sans Italics"/>
                <a:sym typeface="Open Sans Italics"/>
              </a:rPr>
              <a:t> para </a:t>
            </a:r>
            <a:r>
              <a:rPr lang="en-US" sz="2500" i="1" dirty="0" err="1">
                <a:solidFill>
                  <a:srgbClr val="070C1F"/>
                </a:solidFill>
                <a:latin typeface="Open Sans Italics"/>
                <a:ea typeface="Open Sans Italics"/>
                <a:cs typeface="Open Sans Italics"/>
                <a:sym typeface="Open Sans Italics"/>
              </a:rPr>
              <a:t>integridade</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fisica</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emocional</a:t>
            </a:r>
            <a:r>
              <a:rPr lang="en-US" sz="2500" i="1" dirty="0">
                <a:solidFill>
                  <a:srgbClr val="070C1F"/>
                </a:solidFill>
                <a:latin typeface="Open Sans Italics"/>
                <a:ea typeface="Open Sans Italics"/>
                <a:cs typeface="Open Sans Italics"/>
                <a:sym typeface="Open Sans Italics"/>
              </a:rPr>
              <a:t> das </a:t>
            </a:r>
            <a:r>
              <a:rPr lang="en-US" sz="2500" i="1" dirty="0" err="1">
                <a:solidFill>
                  <a:srgbClr val="070C1F"/>
                </a:solidFill>
                <a:latin typeface="Open Sans Italics"/>
                <a:ea typeface="Open Sans Italics"/>
                <a:cs typeface="Open Sans Italics"/>
                <a:sym typeface="Open Sans Italics"/>
              </a:rPr>
              <a:t>vítimas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conforme</a:t>
            </a:r>
            <a:r>
              <a:rPr lang="en-US" sz="2500" i="1" dirty="0">
                <a:solidFill>
                  <a:srgbClr val="070C1F"/>
                </a:solidFill>
                <a:latin typeface="Open Sans Italics"/>
                <a:ea typeface="Open Sans Italics"/>
                <a:cs typeface="Open Sans Italics"/>
                <a:sym typeface="Open Sans Italics"/>
              </a:rPr>
              <a:t> define a Lei Geral de </a:t>
            </a:r>
            <a:r>
              <a:rPr lang="en-US" sz="2500" i="1" dirty="0" err="1">
                <a:solidFill>
                  <a:srgbClr val="070C1F"/>
                </a:solidFill>
                <a:latin typeface="Open Sans Italics"/>
                <a:ea typeface="Open Sans Italics"/>
                <a:cs typeface="Open Sans Italics"/>
                <a:sym typeface="Open Sans Italics"/>
              </a:rPr>
              <a:t>Proteção</a:t>
            </a:r>
            <a:r>
              <a:rPr lang="en-US" sz="2500" i="1" dirty="0">
                <a:solidFill>
                  <a:srgbClr val="070C1F"/>
                </a:solidFill>
                <a:latin typeface="Open Sans Italics"/>
                <a:ea typeface="Open Sans Italics"/>
                <a:cs typeface="Open Sans Italics"/>
                <a:sym typeface="Open Sans Italics"/>
              </a:rPr>
              <a:t> de Dados.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3710660" y="1685096"/>
            <a:ext cx="4577320" cy="5613978"/>
          </a:xfrm>
          <a:custGeom>
            <a:avLst/>
            <a:gdLst/>
            <a:ahLst/>
            <a:cxnLst/>
            <a:rect l="l" t="t" r="r" b="b"/>
            <a:pathLst>
              <a:path w="4577320" h="5613978">
                <a:moveTo>
                  <a:pt x="0" y="0"/>
                </a:moveTo>
                <a:lnTo>
                  <a:pt x="4577320" y="0"/>
                </a:lnTo>
                <a:lnTo>
                  <a:pt x="4577320" y="5613978"/>
                </a:lnTo>
                <a:lnTo>
                  <a:pt x="0" y="5613978"/>
                </a:lnTo>
                <a:lnTo>
                  <a:pt x="0" y="0"/>
                </a:lnTo>
                <a:close/>
              </a:path>
            </a:pathLst>
          </a:custGeom>
          <a:blipFill>
            <a:blip r:embed="rId4"/>
            <a:stretch>
              <a:fillRect l="-44028" r="-40058"/>
            </a:stretch>
          </a:blipFill>
        </p:spPr>
        <p:txBody>
          <a:bodyPr/>
          <a:lstStyle/>
          <a:p>
            <a:endParaRPr lang="pt-BR"/>
          </a:p>
        </p:txBody>
      </p:sp>
      <p:sp>
        <p:nvSpPr>
          <p:cNvPr id="4" name="AutoShape 4"/>
          <p:cNvSpPr/>
          <p:nvPr/>
        </p:nvSpPr>
        <p:spPr>
          <a:xfrm flipH="1">
            <a:off x="1518384" y="738750"/>
            <a:ext cx="0" cy="7841257"/>
          </a:xfrm>
          <a:prstGeom prst="line">
            <a:avLst/>
          </a:prstGeom>
          <a:ln w="38100" cap="flat">
            <a:solidFill>
              <a:srgbClr val="000000"/>
            </a:solidFill>
            <a:prstDash val="solid"/>
            <a:headEnd type="none" w="sm" len="sm"/>
            <a:tailEnd type="none" w="sm" len="sm"/>
          </a:ln>
        </p:spPr>
        <p:txBody>
          <a:bodyPr/>
          <a:lstStyle/>
          <a:p>
            <a:endParaRPr lang="pt-BR"/>
          </a:p>
        </p:txBody>
      </p:sp>
      <p:sp>
        <p:nvSpPr>
          <p:cNvPr id="5" name="TextBox 5"/>
          <p:cNvSpPr txBox="1"/>
          <p:nvPr/>
        </p:nvSpPr>
        <p:spPr>
          <a:xfrm>
            <a:off x="2323901" y="1301210"/>
            <a:ext cx="9209472" cy="3124200"/>
          </a:xfrm>
          <a:prstGeom prst="rect">
            <a:avLst/>
          </a:prstGeom>
        </p:spPr>
        <p:txBody>
          <a:bodyPr lIns="0" tIns="0" rIns="0" bIns="0" rtlCol="0" anchor="t">
            <a:spAutoFit/>
          </a:bodyPr>
          <a:lstStyle/>
          <a:p>
            <a:pPr algn="l">
              <a:lnSpc>
                <a:spcPts val="3600"/>
              </a:lnSpc>
            </a:pPr>
            <a:r>
              <a:rPr lang="en-US" sz="3000" b="1" dirty="0">
                <a:solidFill>
                  <a:srgbClr val="070C1F"/>
                </a:solidFill>
                <a:latin typeface="Open Sans Bold"/>
                <a:ea typeface="Open Sans Bold"/>
                <a:cs typeface="Open Sans Bold"/>
                <a:sym typeface="Open Sans Bold"/>
              </a:rPr>
              <a:t>Papel dos </a:t>
            </a:r>
            <a:r>
              <a:rPr lang="en-US" sz="3000" b="1" dirty="0" err="1">
                <a:solidFill>
                  <a:srgbClr val="070C1F"/>
                </a:solidFill>
                <a:latin typeface="Open Sans Bold"/>
                <a:ea typeface="Open Sans Bold"/>
                <a:cs typeface="Open Sans Bold"/>
                <a:sym typeface="Open Sans Bold"/>
              </a:rPr>
              <a:t>Órgãos</a:t>
            </a:r>
            <a:r>
              <a:rPr lang="en-US" sz="3000" b="1" dirty="0">
                <a:solidFill>
                  <a:srgbClr val="070C1F"/>
                </a:solidFill>
                <a:latin typeface="Open Sans Bold"/>
                <a:ea typeface="Open Sans Bold"/>
                <a:cs typeface="Open Sans Bold"/>
                <a:sym typeface="Open Sans Bold"/>
              </a:rPr>
              <a:t> de Controle</a:t>
            </a:r>
          </a:p>
          <a:p>
            <a:pPr algn="just">
              <a:lnSpc>
                <a:spcPts val="3000"/>
              </a:lnSpc>
            </a:pPr>
            <a:r>
              <a:rPr lang="en-US" sz="2500" i="1" dirty="0">
                <a:solidFill>
                  <a:srgbClr val="070C1F"/>
                </a:solidFill>
                <a:latin typeface="Open Sans Italics"/>
                <a:ea typeface="Open Sans Italics"/>
                <a:cs typeface="Open Sans Italics"/>
                <a:sym typeface="Open Sans Italics"/>
              </a:rPr>
              <a:t>O </a:t>
            </a:r>
            <a:r>
              <a:rPr lang="en-US" sz="2500" i="1" dirty="0" err="1">
                <a:solidFill>
                  <a:srgbClr val="070C1F"/>
                </a:solidFill>
                <a:latin typeface="Open Sans Italics"/>
                <a:ea typeface="Open Sans Italics"/>
                <a:cs typeface="Open Sans Italics"/>
                <a:sym typeface="Open Sans Italics"/>
              </a:rPr>
              <a:t>papel</a:t>
            </a:r>
            <a:r>
              <a:rPr lang="en-US" sz="2500" i="1" dirty="0">
                <a:solidFill>
                  <a:srgbClr val="070C1F"/>
                </a:solidFill>
                <a:latin typeface="Open Sans Italics"/>
                <a:ea typeface="Open Sans Italics"/>
                <a:cs typeface="Open Sans Italics"/>
                <a:sym typeface="Open Sans Italics"/>
              </a:rPr>
              <a:t> dos </a:t>
            </a:r>
            <a:r>
              <a:rPr lang="en-US" sz="2500" i="1" dirty="0" err="1">
                <a:solidFill>
                  <a:srgbClr val="070C1F"/>
                </a:solidFill>
                <a:latin typeface="Open Sans Italics"/>
                <a:ea typeface="Open Sans Italics"/>
                <a:cs typeface="Open Sans Italics"/>
                <a:sym typeface="Open Sans Italics"/>
              </a:rPr>
              <a:t>órgãos</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controle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principalmente</a:t>
            </a:r>
            <a:r>
              <a:rPr lang="en-US" sz="2500" i="1" dirty="0">
                <a:solidFill>
                  <a:srgbClr val="070C1F"/>
                </a:solidFill>
                <a:latin typeface="Open Sans Italics"/>
                <a:ea typeface="Open Sans Italics"/>
                <a:cs typeface="Open Sans Italics"/>
                <a:sym typeface="Open Sans Italics"/>
              </a:rPr>
              <a:t> dos </a:t>
            </a:r>
            <a:r>
              <a:rPr lang="en-US" sz="2500" i="1" dirty="0" err="1">
                <a:solidFill>
                  <a:srgbClr val="070C1F"/>
                </a:solidFill>
                <a:latin typeface="Open Sans Italics"/>
                <a:ea typeface="Open Sans Italics"/>
                <a:cs typeface="Open Sans Italics"/>
                <a:sym typeface="Open Sans Italics"/>
              </a:rPr>
              <a:t>Tribunais</a:t>
            </a:r>
            <a:r>
              <a:rPr lang="en-US" sz="2500" i="1" dirty="0">
                <a:solidFill>
                  <a:srgbClr val="070C1F"/>
                </a:solidFill>
                <a:latin typeface="Open Sans Italics"/>
                <a:ea typeface="Open Sans Italics"/>
                <a:cs typeface="Open Sans Italics"/>
                <a:sym typeface="Open Sans Italics"/>
              </a:rPr>
              <a:t> de Contas, é </a:t>
            </a:r>
            <a:r>
              <a:rPr lang="en-US" sz="2500" i="1" dirty="0" err="1">
                <a:solidFill>
                  <a:srgbClr val="070C1F"/>
                </a:solidFill>
                <a:latin typeface="Open Sans Italics"/>
                <a:ea typeface="Open Sans Italics"/>
                <a:cs typeface="Open Sans Italics"/>
                <a:sym typeface="Open Sans Italics"/>
              </a:rPr>
              <a:t>essencial</a:t>
            </a:r>
            <a:r>
              <a:rPr lang="en-US" sz="2500" i="1" dirty="0">
                <a:solidFill>
                  <a:srgbClr val="070C1F"/>
                </a:solidFill>
                <a:latin typeface="Open Sans Italics"/>
                <a:ea typeface="Open Sans Italics"/>
                <a:cs typeface="Open Sans Italics"/>
                <a:sym typeface="Open Sans Italics"/>
              </a:rPr>
              <a:t> para </a:t>
            </a:r>
            <a:r>
              <a:rPr lang="en-US" sz="2500" i="1" dirty="0" err="1">
                <a:solidFill>
                  <a:srgbClr val="070C1F"/>
                </a:solidFill>
                <a:latin typeface="Open Sans Italics"/>
                <a:ea typeface="Open Sans Italics"/>
                <a:cs typeface="Open Sans Italics"/>
                <a:sym typeface="Open Sans Italics"/>
              </a:rPr>
              <a:t>recomendar</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fomentar</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adoção</a:t>
            </a:r>
            <a:r>
              <a:rPr lang="en-US" sz="2500" i="1" dirty="0">
                <a:solidFill>
                  <a:srgbClr val="070C1F"/>
                </a:solidFill>
                <a:latin typeface="Open Sans Italics"/>
                <a:ea typeface="Open Sans Italics"/>
                <a:cs typeface="Open Sans Italics"/>
                <a:sym typeface="Open Sans Italics"/>
              </a:rPr>
              <a:t> dessas </a:t>
            </a:r>
            <a:r>
              <a:rPr lang="en-US" sz="2500" i="1" dirty="0" err="1">
                <a:solidFill>
                  <a:srgbClr val="070C1F"/>
                </a:solidFill>
                <a:latin typeface="Open Sans Italics"/>
                <a:ea typeface="Open Sans Italics"/>
                <a:cs typeface="Open Sans Italics"/>
                <a:sym typeface="Open Sans Italics"/>
              </a:rPr>
              <a:t>medidas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nos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certames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licitatórios</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por</a:t>
            </a:r>
            <a:r>
              <a:rPr lang="en-US" sz="2500" i="1" dirty="0">
                <a:solidFill>
                  <a:srgbClr val="070C1F"/>
                </a:solidFill>
                <a:latin typeface="Open Sans Italics"/>
                <a:ea typeface="Open Sans Italics"/>
                <a:cs typeface="Open Sans Italics"/>
                <a:sym typeface="Open Sans Italics"/>
              </a:rPr>
              <a:t> via </a:t>
            </a:r>
            <a:r>
              <a:rPr lang="en-US" sz="2500" i="1" dirty="0" err="1">
                <a:solidFill>
                  <a:srgbClr val="070C1F"/>
                </a:solidFill>
                <a:latin typeface="Open Sans Italics"/>
                <a:ea typeface="Open Sans Italics"/>
                <a:cs typeface="Open Sans Italics"/>
                <a:sym typeface="Open Sans Italics"/>
              </a:rPr>
              <a:t>oblíqua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garantir</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efetivação</a:t>
            </a:r>
            <a:r>
              <a:rPr lang="en-US" sz="2500" i="1" dirty="0">
                <a:solidFill>
                  <a:srgbClr val="070C1F"/>
                </a:solidFill>
                <a:latin typeface="Open Sans Italics"/>
                <a:ea typeface="Open Sans Italics"/>
                <a:cs typeface="Open Sans Italics"/>
                <a:sym typeface="Open Sans Italics"/>
              </a:rPr>
              <a:t> dessa </a:t>
            </a:r>
            <a:r>
              <a:rPr lang="en-US" sz="2500" i="1" dirty="0" err="1">
                <a:solidFill>
                  <a:srgbClr val="070C1F"/>
                </a:solidFill>
                <a:latin typeface="Open Sans Italics"/>
                <a:ea typeface="Open Sans Italics"/>
                <a:cs typeface="Open Sans Italics"/>
                <a:sym typeface="Open Sans Italics"/>
              </a:rPr>
              <a:t>importante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política</a:t>
            </a:r>
            <a:r>
              <a:rPr lang="en-US" sz="2500" i="1" dirty="0">
                <a:solidFill>
                  <a:srgbClr val="070C1F"/>
                </a:solidFill>
                <a:latin typeface="Open Sans Italics"/>
                <a:ea typeface="Open Sans Italics"/>
                <a:cs typeface="Open Sans Italics"/>
                <a:sym typeface="Open Sans Italics"/>
              </a:rPr>
              <a:t> social, </a:t>
            </a:r>
            <a:r>
              <a:rPr lang="en-US" sz="2500" i="1" dirty="0" err="1">
                <a:solidFill>
                  <a:srgbClr val="070C1F"/>
                </a:solidFill>
                <a:latin typeface="Open Sans Italics"/>
                <a:ea typeface="Open Sans Italics"/>
                <a:cs typeface="Open Sans Italics"/>
                <a:sym typeface="Open Sans Italics"/>
              </a:rPr>
              <a:t>seja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através</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auditorias</a:t>
            </a:r>
            <a:r>
              <a:rPr lang="en-US" sz="2500" i="1" dirty="0">
                <a:solidFill>
                  <a:srgbClr val="070C1F"/>
                </a:solidFill>
                <a:latin typeface="Open Sans Italics"/>
                <a:ea typeface="Open Sans Italics"/>
                <a:cs typeface="Open Sans Italics"/>
                <a:sym typeface="Open Sans Italics"/>
              </a:rPr>
              <a:t> que </a:t>
            </a:r>
            <a:r>
              <a:rPr lang="en-US" sz="2500" i="1" dirty="0" err="1">
                <a:solidFill>
                  <a:srgbClr val="070C1F"/>
                </a:solidFill>
                <a:latin typeface="Open Sans Italics"/>
                <a:ea typeface="Open Sans Italics"/>
                <a:cs typeface="Open Sans Italics"/>
                <a:sym typeface="Open Sans Italics"/>
              </a:rPr>
              <a:t>avaliem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editais</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licitação</a:t>
            </a:r>
            <a:r>
              <a:rPr lang="en-US" sz="2500" i="1" dirty="0">
                <a:solidFill>
                  <a:srgbClr val="070C1F"/>
                </a:solidFill>
                <a:latin typeface="Open Sans Italics"/>
                <a:ea typeface="Open Sans Italics"/>
                <a:cs typeface="Open Sans Italics"/>
                <a:sym typeface="Open Sans Italics"/>
              </a:rPr>
              <a:t> e o </a:t>
            </a:r>
            <a:r>
              <a:rPr lang="en-US" sz="2500" i="1" dirty="0" err="1">
                <a:solidFill>
                  <a:srgbClr val="070C1F"/>
                </a:solidFill>
                <a:latin typeface="Open Sans Italics"/>
                <a:ea typeface="Open Sans Italics"/>
                <a:cs typeface="Open Sans Italics"/>
                <a:sym typeface="Open Sans Italics"/>
              </a:rPr>
              <a:t>cumprimento</a:t>
            </a:r>
            <a:r>
              <a:rPr lang="en-US" sz="2500" i="1" dirty="0">
                <a:solidFill>
                  <a:srgbClr val="070C1F"/>
                </a:solidFill>
                <a:latin typeface="Open Sans Italics"/>
                <a:ea typeface="Open Sans Italics"/>
                <a:cs typeface="Open Sans Italics"/>
                <a:sym typeface="Open Sans Italics"/>
              </a:rPr>
              <a:t> das </a:t>
            </a:r>
            <a:r>
              <a:rPr lang="en-US" sz="2500" i="1" dirty="0" err="1">
                <a:solidFill>
                  <a:srgbClr val="070C1F"/>
                </a:solidFill>
                <a:latin typeface="Open Sans Italics"/>
                <a:ea typeface="Open Sans Italics"/>
                <a:cs typeface="Open Sans Italics"/>
                <a:sym typeface="Open Sans Italics"/>
              </a:rPr>
              <a:t>cláusulas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contratuais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além</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auditorias</a:t>
            </a:r>
            <a:r>
              <a:rPr lang="en-US" sz="2500" i="1" dirty="0">
                <a:solidFill>
                  <a:srgbClr val="070C1F"/>
                </a:solidFill>
                <a:latin typeface="Open Sans Italics"/>
                <a:ea typeface="Open Sans Italics"/>
                <a:cs typeface="Open Sans Italics"/>
                <a:sym typeface="Open Sans Italics"/>
              </a:rPr>
              <a:t> que </a:t>
            </a:r>
            <a:r>
              <a:rPr lang="en-US" sz="2500" i="1" dirty="0" err="1">
                <a:solidFill>
                  <a:srgbClr val="070C1F"/>
                </a:solidFill>
                <a:latin typeface="Open Sans Italics"/>
                <a:ea typeface="Open Sans Italics"/>
                <a:cs typeface="Open Sans Italics"/>
                <a:sym typeface="Open Sans Italics"/>
              </a:rPr>
              <a:t>visem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aferir</a:t>
            </a:r>
            <a:r>
              <a:rPr lang="en-US" sz="2500" i="1" dirty="0">
                <a:solidFill>
                  <a:srgbClr val="070C1F"/>
                </a:solidFill>
                <a:latin typeface="Open Sans Italics"/>
                <a:ea typeface="Open Sans Italics"/>
                <a:cs typeface="Open Sans Italics"/>
                <a:sym typeface="Open Sans Italics"/>
              </a:rPr>
              <a:t> o </a:t>
            </a:r>
            <a:r>
              <a:rPr lang="en-US" sz="2500" i="1" dirty="0" err="1">
                <a:solidFill>
                  <a:srgbClr val="070C1F"/>
                </a:solidFill>
                <a:latin typeface="Open Sans Italics"/>
                <a:ea typeface="Open Sans Italics"/>
                <a:cs typeface="Open Sans Italics"/>
                <a:sym typeface="Open Sans Italics"/>
              </a:rPr>
              <a:t>desempenho</a:t>
            </a:r>
            <a:r>
              <a:rPr lang="en-US" sz="2500" i="1" dirty="0">
                <a:solidFill>
                  <a:srgbClr val="070C1F"/>
                </a:solidFill>
                <a:latin typeface="Open Sans Italics"/>
                <a:ea typeface="Open Sans Italics"/>
                <a:cs typeface="Open Sans Italics"/>
                <a:sym typeface="Open Sans Italics"/>
              </a:rPr>
              <a:t> da </a:t>
            </a:r>
            <a:r>
              <a:rPr lang="en-US" sz="2500" i="1" dirty="0" err="1">
                <a:solidFill>
                  <a:srgbClr val="070C1F"/>
                </a:solidFill>
                <a:latin typeface="Open Sans Italics"/>
                <a:ea typeface="Open Sans Italics"/>
                <a:cs typeface="Open Sans Italics"/>
                <a:sym typeface="Open Sans Italics"/>
              </a:rPr>
              <a:t>gestão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governamental</a:t>
            </a:r>
            <a:r>
              <a:rPr lang="en-US" sz="2500" i="1" dirty="0">
                <a:solidFill>
                  <a:srgbClr val="070C1F"/>
                </a:solidFill>
                <a:latin typeface="Open Sans Italics"/>
                <a:ea typeface="Open Sans Italics"/>
                <a:cs typeface="Open Sans Italics"/>
                <a:sym typeface="Open Sans Italics"/>
              </a:rPr>
              <a:t>.</a:t>
            </a:r>
          </a:p>
        </p:txBody>
      </p:sp>
      <p:sp>
        <p:nvSpPr>
          <p:cNvPr id="6" name="TextBox 6"/>
          <p:cNvSpPr txBox="1"/>
          <p:nvPr/>
        </p:nvSpPr>
        <p:spPr>
          <a:xfrm>
            <a:off x="2323901" y="5585978"/>
            <a:ext cx="9209472" cy="1600200"/>
          </a:xfrm>
          <a:prstGeom prst="rect">
            <a:avLst/>
          </a:prstGeom>
        </p:spPr>
        <p:txBody>
          <a:bodyPr lIns="0" tIns="0" rIns="0" bIns="0" rtlCol="0" anchor="t">
            <a:spAutoFit/>
          </a:bodyPr>
          <a:lstStyle/>
          <a:p>
            <a:pPr algn="l">
              <a:lnSpc>
                <a:spcPts val="3600"/>
              </a:lnSpc>
            </a:pPr>
            <a:r>
              <a:rPr lang="en-US" sz="3000" b="1" dirty="0" err="1">
                <a:solidFill>
                  <a:srgbClr val="070C1F"/>
                </a:solidFill>
                <a:latin typeface="Open Sans Bold"/>
                <a:ea typeface="Open Sans Bold"/>
                <a:cs typeface="Open Sans Bold"/>
                <a:sym typeface="Open Sans Bold"/>
              </a:rPr>
              <a:t>Necessidade</a:t>
            </a:r>
            <a:r>
              <a:rPr lang="en-US" sz="3000" b="1" dirty="0">
                <a:solidFill>
                  <a:srgbClr val="070C1F"/>
                </a:solidFill>
                <a:latin typeface="Open Sans Bold"/>
                <a:ea typeface="Open Sans Bold"/>
                <a:cs typeface="Open Sans Bold"/>
                <a:sym typeface="Open Sans Bold"/>
              </a:rPr>
              <a:t> de </a:t>
            </a:r>
            <a:r>
              <a:rPr lang="en-US" sz="3000" b="1" dirty="0" err="1">
                <a:solidFill>
                  <a:srgbClr val="070C1F"/>
                </a:solidFill>
                <a:latin typeface="Open Sans Bold"/>
                <a:ea typeface="Open Sans Bold"/>
                <a:cs typeface="Open Sans Bold"/>
                <a:sym typeface="Open Sans Bold"/>
              </a:rPr>
              <a:t>Mudança</a:t>
            </a:r>
            <a:r>
              <a:rPr lang="en-US" sz="3000" b="1" dirty="0">
                <a:solidFill>
                  <a:srgbClr val="070C1F"/>
                </a:solidFill>
                <a:latin typeface="Open Sans Bold"/>
                <a:ea typeface="Open Sans Bold"/>
                <a:cs typeface="Open Sans Bold"/>
                <a:sym typeface="Open Sans Bold"/>
              </a:rPr>
              <a:t> </a:t>
            </a:r>
            <a:r>
              <a:rPr lang="en-US" sz="3000" b="1" dirty="0" err="1">
                <a:solidFill>
                  <a:srgbClr val="070C1F"/>
                </a:solidFill>
                <a:latin typeface="Open Sans Bold"/>
                <a:ea typeface="Open Sans Bold"/>
                <a:cs typeface="Open Sans Bold"/>
                <a:sym typeface="Open Sans Bold"/>
              </a:rPr>
              <a:t>Legislativa</a:t>
            </a:r>
            <a:endParaRPr lang="en-US" sz="3000" b="1" dirty="0">
              <a:solidFill>
                <a:srgbClr val="070C1F"/>
              </a:solidFill>
              <a:latin typeface="Open Sans Bold"/>
              <a:ea typeface="Open Sans Bold"/>
              <a:cs typeface="Open Sans Bold"/>
              <a:sym typeface="Open Sans Bold"/>
            </a:endParaRPr>
          </a:p>
          <a:p>
            <a:pPr algn="l">
              <a:lnSpc>
                <a:spcPts val="3000"/>
              </a:lnSpc>
            </a:pPr>
            <a:r>
              <a:rPr lang="en-US" sz="2500" i="1" dirty="0">
                <a:solidFill>
                  <a:srgbClr val="070C1F"/>
                </a:solidFill>
                <a:latin typeface="Open Sans Italics"/>
                <a:ea typeface="Open Sans Italics"/>
                <a:cs typeface="Open Sans Italics"/>
                <a:sym typeface="Open Sans Italics"/>
              </a:rPr>
              <a:t>Andou mal o </a:t>
            </a:r>
            <a:r>
              <a:rPr lang="en-US" sz="2500" i="1" dirty="0" err="1">
                <a:solidFill>
                  <a:srgbClr val="070C1F"/>
                </a:solidFill>
                <a:latin typeface="Open Sans Italics"/>
                <a:ea typeface="Open Sans Italics"/>
                <a:cs typeface="Open Sans Italics"/>
                <a:sym typeface="Open Sans Italics"/>
              </a:rPr>
              <a:t>legislador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prever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como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uma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mera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faculdade</a:t>
            </a:r>
            <a:r>
              <a:rPr lang="en-US" sz="2500" i="1" dirty="0">
                <a:solidFill>
                  <a:srgbClr val="070C1F"/>
                </a:solidFill>
                <a:latin typeface="Open Sans Italics"/>
                <a:ea typeface="Open Sans Italics"/>
                <a:cs typeface="Open Sans Italics"/>
                <a:sym typeface="Open Sans Italics"/>
              </a:rPr>
              <a:t> do gestor </a:t>
            </a:r>
            <a:r>
              <a:rPr lang="en-US" sz="2500" i="1" dirty="0" err="1">
                <a:solidFill>
                  <a:srgbClr val="070C1F"/>
                </a:solidFill>
                <a:latin typeface="Open Sans Italics"/>
                <a:ea typeface="Open Sans Italics"/>
                <a:cs typeface="Open Sans Italics"/>
                <a:sym typeface="Open Sans Italics"/>
              </a:rPr>
              <a:t>público</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inclusão</a:t>
            </a:r>
            <a:r>
              <a:rPr lang="en-US" sz="2500" i="1" dirty="0">
                <a:solidFill>
                  <a:srgbClr val="070C1F"/>
                </a:solidFill>
                <a:latin typeface="Open Sans Italics"/>
                <a:ea typeface="Open Sans Italics"/>
                <a:cs typeface="Open Sans Italics"/>
                <a:sym typeface="Open Sans Italics"/>
              </a:rPr>
              <a:t> de tais </a:t>
            </a:r>
            <a:r>
              <a:rPr lang="en-US" sz="2500" i="1" dirty="0" err="1">
                <a:solidFill>
                  <a:srgbClr val="070C1F"/>
                </a:solidFill>
                <a:latin typeface="Open Sans Italics"/>
                <a:ea typeface="Open Sans Italics"/>
                <a:cs typeface="Open Sans Italics"/>
                <a:sym typeface="Open Sans Italics"/>
              </a:rPr>
              <a:t>cláusulas</a:t>
            </a:r>
            <a:r>
              <a:rPr lang="en-US" sz="2500" i="1" dirty="0">
                <a:solidFill>
                  <a:srgbClr val="070C1F"/>
                </a:solidFill>
                <a:latin typeface="Open Sans Italics"/>
                <a:ea typeface="Open Sans Italics"/>
                <a:cs typeface="Open Sans Italics"/>
                <a:sym typeface="Open Sans Italics"/>
              </a:rPr>
              <a:t> de percentual de </a:t>
            </a:r>
            <a:r>
              <a:rPr lang="en-US" sz="2500" i="1" dirty="0" err="1">
                <a:solidFill>
                  <a:srgbClr val="070C1F"/>
                </a:solidFill>
                <a:latin typeface="Open Sans Italics"/>
                <a:ea typeface="Open Sans Italics"/>
                <a:cs typeface="Open Sans Italics"/>
                <a:sym typeface="Open Sans Italics"/>
              </a:rPr>
              <a:t>mão</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obra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feminina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vítima</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violência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doméstica</a:t>
            </a:r>
            <a:r>
              <a:rPr lang="en-US" sz="2500" i="1" dirty="0">
                <a:solidFill>
                  <a:srgbClr val="070C1F"/>
                </a:solidFill>
                <a:latin typeface="Open Sans Italics"/>
                <a:ea typeface="Open Sans Italics"/>
                <a:cs typeface="Open Sans Italics"/>
                <a:sym typeface="Open Sans Italics"/>
              </a:rPr>
              <a:t>.</a:t>
            </a:r>
          </a:p>
        </p:txBody>
      </p:sp>
      <p:sp>
        <p:nvSpPr>
          <p:cNvPr id="7" name="Freeform 7"/>
          <p:cNvSpPr/>
          <p:nvPr/>
        </p:nvSpPr>
        <p:spPr>
          <a:xfrm>
            <a:off x="1034840" y="1063085"/>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8" name="Freeform 8"/>
          <p:cNvSpPr/>
          <p:nvPr/>
        </p:nvSpPr>
        <p:spPr>
          <a:xfrm>
            <a:off x="972228" y="5457825"/>
            <a:ext cx="965733" cy="965733"/>
          </a:xfrm>
          <a:custGeom>
            <a:avLst/>
            <a:gdLst/>
            <a:ahLst/>
            <a:cxnLst/>
            <a:rect l="l" t="t" r="r" b="b"/>
            <a:pathLst>
              <a:path w="965733" h="965733">
                <a:moveTo>
                  <a:pt x="0" y="0"/>
                </a:moveTo>
                <a:lnTo>
                  <a:pt x="965733" y="0"/>
                </a:lnTo>
                <a:lnTo>
                  <a:pt x="965733" y="965733"/>
                </a:lnTo>
                <a:lnTo>
                  <a:pt x="0" y="965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628177" y="1028700"/>
            <a:ext cx="14030041" cy="1444624"/>
          </a:xfrm>
          <a:prstGeom prst="rect">
            <a:avLst/>
          </a:prstGeom>
        </p:spPr>
        <p:txBody>
          <a:bodyPr lIns="0" tIns="0" rIns="0" bIns="0" rtlCol="0" anchor="t">
            <a:spAutoFit/>
          </a:bodyPr>
          <a:lstStyle/>
          <a:p>
            <a:pPr algn="ctr">
              <a:lnSpc>
                <a:spcPts val="5999"/>
              </a:lnSpc>
              <a:spcBef>
                <a:spcPct val="0"/>
              </a:spcBef>
            </a:pPr>
            <a:r>
              <a:rPr lang="en-US" sz="4999" b="1">
                <a:solidFill>
                  <a:srgbClr val="070C1F"/>
                </a:solidFill>
                <a:latin typeface="Open Sans Bold"/>
                <a:ea typeface="Open Sans Bold"/>
                <a:cs typeface="Open Sans Bold"/>
                <a:sym typeface="Open Sans Bold"/>
              </a:rPr>
              <a:t>O contrato administrativo </a:t>
            </a:r>
          </a:p>
          <a:p>
            <a:pPr algn="ctr">
              <a:lnSpc>
                <a:spcPts val="4999"/>
              </a:lnSpc>
            </a:pPr>
            <a:r>
              <a:rPr lang="en-US" sz="4999" b="1">
                <a:solidFill>
                  <a:srgbClr val="070C1F"/>
                </a:solidFill>
                <a:latin typeface="Open Sans Bold"/>
                <a:ea typeface="Open Sans Bold"/>
                <a:cs typeface="Open Sans Bold"/>
                <a:sym typeface="Open Sans Bold"/>
              </a:rPr>
              <a:t>e suas características</a:t>
            </a:r>
          </a:p>
        </p:txBody>
      </p:sp>
      <p:sp>
        <p:nvSpPr>
          <p:cNvPr id="4" name="TextBox 4"/>
          <p:cNvSpPr txBox="1"/>
          <p:nvPr/>
        </p:nvSpPr>
        <p:spPr>
          <a:xfrm>
            <a:off x="1628177" y="4573561"/>
            <a:ext cx="6251652" cy="3438525"/>
          </a:xfrm>
          <a:prstGeom prst="rect">
            <a:avLst/>
          </a:prstGeom>
        </p:spPr>
        <p:txBody>
          <a:bodyPr lIns="0" tIns="0" rIns="0" bIns="0" rtlCol="0" anchor="t">
            <a:spAutoFit/>
          </a:bodyPr>
          <a:lstStyle/>
          <a:p>
            <a:pPr algn="just">
              <a:lnSpc>
                <a:spcPts val="3000"/>
              </a:lnSpc>
              <a:spcBef>
                <a:spcPct val="0"/>
              </a:spcBef>
            </a:pPr>
            <a:r>
              <a:rPr lang="en-US" sz="2500" dirty="0">
                <a:solidFill>
                  <a:srgbClr val="070C1F"/>
                </a:solidFill>
                <a:latin typeface="Open Sans"/>
                <a:ea typeface="Open Sans"/>
                <a:cs typeface="Open Sans"/>
                <a:sym typeface="Open Sans"/>
              </a:rPr>
              <a:t>O </a:t>
            </a:r>
            <a:r>
              <a:rPr lang="en-US" sz="2500" dirty="0" err="1">
                <a:solidFill>
                  <a:srgbClr val="070C1F"/>
                </a:solidFill>
                <a:latin typeface="Open Sans"/>
                <a:ea typeface="Open Sans"/>
                <a:cs typeface="Open Sans"/>
                <a:sym typeface="Open Sans"/>
              </a:rPr>
              <a:t>contrato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administrativo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pode</a:t>
            </a:r>
            <a:r>
              <a:rPr lang="en-US" sz="2500" dirty="0">
                <a:solidFill>
                  <a:srgbClr val="070C1F"/>
                </a:solidFill>
                <a:latin typeface="Open Sans"/>
                <a:ea typeface="Open Sans"/>
                <a:cs typeface="Open Sans"/>
                <a:sym typeface="Open Sans"/>
              </a:rPr>
              <a:t> ser </a:t>
            </a:r>
            <a:r>
              <a:rPr lang="en-US" sz="2500" dirty="0" err="1">
                <a:solidFill>
                  <a:srgbClr val="070C1F"/>
                </a:solidFill>
                <a:latin typeface="Open Sans"/>
                <a:ea typeface="Open Sans"/>
                <a:cs typeface="Open Sans"/>
                <a:sym typeface="Open Sans"/>
              </a:rPr>
              <a:t>conceituado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como</a:t>
            </a:r>
            <a:r>
              <a:rPr lang="en-US" sz="2500" dirty="0">
                <a:solidFill>
                  <a:srgbClr val="070C1F"/>
                </a:solidFill>
                <a:latin typeface="Open Sans"/>
                <a:ea typeface="Open Sans"/>
                <a:cs typeface="Open Sans"/>
                <a:sym typeface="Open Sans"/>
              </a:rPr>
              <a:t> um </a:t>
            </a:r>
            <a:r>
              <a:rPr lang="en-US" sz="2500" dirty="0" err="1">
                <a:solidFill>
                  <a:srgbClr val="070C1F"/>
                </a:solidFill>
                <a:latin typeface="Open Sans"/>
                <a:ea typeface="Open Sans"/>
                <a:cs typeface="Open Sans"/>
                <a:sym typeface="Open Sans"/>
              </a:rPr>
              <a:t>acordo</a:t>
            </a:r>
            <a:r>
              <a:rPr lang="en-US" sz="2500" dirty="0">
                <a:solidFill>
                  <a:srgbClr val="070C1F"/>
                </a:solidFill>
                <a:latin typeface="Open Sans"/>
                <a:ea typeface="Open Sans"/>
                <a:cs typeface="Open Sans"/>
                <a:sym typeface="Open Sans"/>
              </a:rPr>
              <a:t> bilateral  de </a:t>
            </a:r>
            <a:r>
              <a:rPr lang="en-US" sz="2500" dirty="0" err="1">
                <a:solidFill>
                  <a:srgbClr val="070C1F"/>
                </a:solidFill>
                <a:latin typeface="Open Sans"/>
                <a:ea typeface="Open Sans"/>
                <a:cs typeface="Open Sans"/>
                <a:sym typeface="Open Sans"/>
              </a:rPr>
              <a:t>vontades</a:t>
            </a:r>
            <a:r>
              <a:rPr lang="en-US" sz="2500" dirty="0">
                <a:solidFill>
                  <a:srgbClr val="070C1F"/>
                </a:solidFill>
                <a:latin typeface="Open Sans"/>
                <a:ea typeface="Open Sans"/>
                <a:cs typeface="Open Sans"/>
                <a:sym typeface="Open Sans"/>
              </a:rPr>
              <a:t>, que </a:t>
            </a:r>
            <a:r>
              <a:rPr lang="en-US" sz="2500" dirty="0" err="1">
                <a:solidFill>
                  <a:srgbClr val="070C1F"/>
                </a:solidFill>
                <a:latin typeface="Open Sans"/>
                <a:ea typeface="Open Sans"/>
                <a:cs typeface="Open Sans"/>
                <a:sym typeface="Open Sans"/>
              </a:rPr>
              <a:t>envolve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direitos</a:t>
            </a:r>
            <a:r>
              <a:rPr lang="en-US" sz="2500" dirty="0">
                <a:solidFill>
                  <a:srgbClr val="070C1F"/>
                </a:solidFill>
                <a:latin typeface="Open Sans"/>
                <a:ea typeface="Open Sans"/>
                <a:cs typeface="Open Sans"/>
                <a:sym typeface="Open Sans"/>
              </a:rPr>
              <a:t> e </a:t>
            </a:r>
            <a:r>
              <a:rPr lang="en-US" sz="2500" dirty="0" err="1">
                <a:solidFill>
                  <a:srgbClr val="070C1F"/>
                </a:solidFill>
                <a:latin typeface="Open Sans"/>
                <a:ea typeface="Open Sans"/>
                <a:cs typeface="Open Sans"/>
                <a:sym typeface="Open Sans"/>
              </a:rPr>
              <a:t>obrigações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recíprocas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firmado</a:t>
            </a:r>
            <a:r>
              <a:rPr lang="en-US" sz="2500" dirty="0">
                <a:solidFill>
                  <a:srgbClr val="070C1F"/>
                </a:solidFill>
                <a:latin typeface="Open Sans"/>
                <a:ea typeface="Open Sans"/>
                <a:cs typeface="Open Sans"/>
                <a:sym typeface="Open Sans"/>
              </a:rPr>
              <a:t> entre a </a:t>
            </a:r>
            <a:r>
              <a:rPr lang="en-US" sz="2500" dirty="0" err="1">
                <a:solidFill>
                  <a:srgbClr val="070C1F"/>
                </a:solidFill>
                <a:latin typeface="Open Sans"/>
                <a:ea typeface="Open Sans"/>
                <a:cs typeface="Open Sans"/>
                <a:sym typeface="Open Sans"/>
              </a:rPr>
              <a:t>Administração</a:t>
            </a:r>
            <a:r>
              <a:rPr lang="en-US" sz="2500" dirty="0">
                <a:solidFill>
                  <a:srgbClr val="070C1F"/>
                </a:solidFill>
                <a:latin typeface="Open Sans"/>
                <a:ea typeface="Open Sans"/>
                <a:cs typeface="Open Sans"/>
                <a:sym typeface="Open Sans"/>
              </a:rPr>
              <a:t> Pública e um particular, </a:t>
            </a:r>
            <a:r>
              <a:rPr lang="en-US" sz="2500" dirty="0" err="1">
                <a:solidFill>
                  <a:srgbClr val="070C1F"/>
                </a:solidFill>
                <a:latin typeface="Open Sans"/>
                <a:ea typeface="Open Sans"/>
                <a:cs typeface="Open Sans"/>
                <a:sym typeface="Open Sans"/>
              </a:rPr>
              <a:t>cujas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principais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características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são</a:t>
            </a:r>
            <a:r>
              <a:rPr lang="en-US" sz="2500" dirty="0">
                <a:solidFill>
                  <a:srgbClr val="070C1F"/>
                </a:solidFill>
                <a:latin typeface="Open Sans"/>
                <a:ea typeface="Open Sans"/>
                <a:cs typeface="Open Sans"/>
                <a:sym typeface="Open Sans"/>
              </a:rPr>
              <a:t> o </a:t>
            </a:r>
            <a:r>
              <a:rPr lang="en-US" sz="2500" dirty="0" err="1">
                <a:solidFill>
                  <a:srgbClr val="070C1F"/>
                </a:solidFill>
                <a:latin typeface="Open Sans"/>
                <a:ea typeface="Open Sans"/>
                <a:cs typeface="Open Sans"/>
                <a:sym typeface="Open Sans"/>
              </a:rPr>
              <a:t>atendimento</a:t>
            </a:r>
            <a:r>
              <a:rPr lang="en-US" sz="2500" dirty="0">
                <a:solidFill>
                  <a:srgbClr val="070C1F"/>
                </a:solidFill>
                <a:latin typeface="Open Sans"/>
                <a:ea typeface="Open Sans"/>
                <a:cs typeface="Open Sans"/>
                <a:sym typeface="Open Sans"/>
              </a:rPr>
              <a:t> do interesse </a:t>
            </a:r>
            <a:r>
              <a:rPr lang="en-US" sz="2500" dirty="0" err="1">
                <a:solidFill>
                  <a:srgbClr val="070C1F"/>
                </a:solidFill>
                <a:latin typeface="Open Sans"/>
                <a:ea typeface="Open Sans"/>
                <a:cs typeface="Open Sans"/>
                <a:sym typeface="Open Sans"/>
              </a:rPr>
              <a:t>público</a:t>
            </a:r>
            <a:r>
              <a:rPr lang="en-US" sz="2500" dirty="0">
                <a:solidFill>
                  <a:srgbClr val="070C1F"/>
                </a:solidFill>
                <a:latin typeface="Open Sans"/>
                <a:ea typeface="Open Sans"/>
                <a:cs typeface="Open Sans"/>
                <a:sym typeface="Open Sans"/>
              </a:rPr>
              <a:t> e a </a:t>
            </a:r>
            <a:r>
              <a:rPr lang="en-US" sz="2500" dirty="0" err="1">
                <a:solidFill>
                  <a:srgbClr val="070C1F"/>
                </a:solidFill>
                <a:latin typeface="Open Sans"/>
                <a:ea typeface="Open Sans"/>
                <a:cs typeface="Open Sans"/>
                <a:sym typeface="Open Sans"/>
              </a:rPr>
              <a:t>presença</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cláusulas</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desequilíbrio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previstas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em</a:t>
            </a:r>
            <a:r>
              <a:rPr lang="en-US" sz="2500" dirty="0">
                <a:solidFill>
                  <a:srgbClr val="070C1F"/>
                </a:solidFill>
                <a:latin typeface="Open Sans"/>
                <a:ea typeface="Open Sans"/>
                <a:cs typeface="Open Sans"/>
                <a:sym typeface="Open Sans"/>
              </a:rPr>
              <a:t> lei </a:t>
            </a:r>
            <a:r>
              <a:rPr lang="en-US" sz="2500" dirty="0" err="1">
                <a:solidFill>
                  <a:srgbClr val="070C1F"/>
                </a:solidFill>
                <a:latin typeface="Open Sans"/>
                <a:ea typeface="Open Sans"/>
                <a:cs typeface="Open Sans"/>
                <a:sym typeface="Open Sans"/>
              </a:rPr>
              <a:t>em</a:t>
            </a:r>
            <a:r>
              <a:rPr lang="en-US" sz="2500" dirty="0">
                <a:solidFill>
                  <a:srgbClr val="070C1F"/>
                </a:solidFill>
                <a:latin typeface="Open Sans"/>
                <a:ea typeface="Open Sans"/>
                <a:cs typeface="Open Sans"/>
                <a:sym typeface="Open Sans"/>
              </a:rPr>
              <a:t> favor do </a:t>
            </a:r>
            <a:r>
              <a:rPr lang="en-US" sz="2500" dirty="0" err="1">
                <a:solidFill>
                  <a:srgbClr val="070C1F"/>
                </a:solidFill>
                <a:latin typeface="Open Sans"/>
                <a:ea typeface="Open Sans"/>
                <a:cs typeface="Open Sans"/>
                <a:sym typeface="Open Sans"/>
              </a:rPr>
              <a:t>ente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público</a:t>
            </a:r>
            <a:r>
              <a:rPr lang="en-US" sz="2500" dirty="0">
                <a:solidFill>
                  <a:srgbClr val="070C1F"/>
                </a:solidFill>
                <a:latin typeface="Open Sans"/>
                <a:ea typeface="Open Sans"/>
                <a:cs typeface="Open Sans"/>
                <a:sym typeface="Open Sans"/>
              </a:rPr>
              <a:t>.</a:t>
            </a:r>
          </a:p>
        </p:txBody>
      </p:sp>
      <p:sp>
        <p:nvSpPr>
          <p:cNvPr id="5" name="TextBox 5"/>
          <p:cNvSpPr txBox="1"/>
          <p:nvPr/>
        </p:nvSpPr>
        <p:spPr>
          <a:xfrm>
            <a:off x="1637702" y="3868249"/>
            <a:ext cx="4532974"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Aspectos</a:t>
            </a:r>
            <a:r>
              <a:rPr lang="en-US" sz="3200" b="1" dirty="0">
                <a:solidFill>
                  <a:srgbClr val="070C1F"/>
                </a:solidFill>
                <a:latin typeface="Open Sans Bold"/>
                <a:ea typeface="Open Sans Bold"/>
                <a:cs typeface="Open Sans Bold"/>
                <a:sym typeface="Open Sans Bold"/>
              </a:rPr>
              <a:t> do </a:t>
            </a:r>
            <a:r>
              <a:rPr lang="en-US" sz="3200" b="1" dirty="0" err="1">
                <a:solidFill>
                  <a:srgbClr val="070C1F"/>
                </a:solidFill>
                <a:latin typeface="Open Sans Bold"/>
                <a:ea typeface="Open Sans Bold"/>
                <a:cs typeface="Open Sans Bold"/>
                <a:sym typeface="Open Sans Bold"/>
              </a:rPr>
              <a:t>Contrato</a:t>
            </a:r>
            <a:endParaRPr lang="en-US" sz="3200" b="1" dirty="0">
              <a:solidFill>
                <a:srgbClr val="070C1F"/>
              </a:solidFill>
              <a:latin typeface="Open Sans Bold"/>
              <a:ea typeface="Open Sans Bold"/>
              <a:cs typeface="Open Sans Bold"/>
              <a:sym typeface="Open Sans Bold"/>
            </a:endParaRPr>
          </a:p>
        </p:txBody>
      </p:sp>
      <p:sp>
        <p:nvSpPr>
          <p:cNvPr id="6" name="TextBox 6"/>
          <p:cNvSpPr txBox="1"/>
          <p:nvPr/>
        </p:nvSpPr>
        <p:spPr>
          <a:xfrm>
            <a:off x="8903934" y="4330674"/>
            <a:ext cx="6251652" cy="3847207"/>
          </a:xfrm>
          <a:prstGeom prst="rect">
            <a:avLst/>
          </a:prstGeom>
        </p:spPr>
        <p:txBody>
          <a:bodyPr lIns="0" tIns="0" rIns="0" bIns="0" rtlCol="0" anchor="t">
            <a:spAutoFit/>
          </a:bodyPr>
          <a:lstStyle/>
          <a:p>
            <a:pPr algn="just">
              <a:lnSpc>
                <a:spcPts val="3000"/>
              </a:lnSpc>
              <a:spcBef>
                <a:spcPct val="0"/>
              </a:spcBef>
            </a:pPr>
            <a:r>
              <a:rPr lang="en-US" sz="2500" dirty="0" err="1">
                <a:solidFill>
                  <a:srgbClr val="070C1F"/>
                </a:solidFill>
                <a:latin typeface="Open Sans"/>
                <a:ea typeface="Open Sans"/>
                <a:cs typeface="Open Sans"/>
                <a:sym typeface="Open Sans"/>
              </a:rPr>
              <a:t>Essas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cláusulas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são</a:t>
            </a:r>
            <a:r>
              <a:rPr lang="en-US" sz="2500" dirty="0">
                <a:solidFill>
                  <a:srgbClr val="070C1F"/>
                </a:solidFill>
                <a:latin typeface="Open Sans"/>
                <a:ea typeface="Open Sans"/>
                <a:cs typeface="Open Sans"/>
                <a:sym typeface="Open Sans"/>
              </a:rPr>
              <a:t> as </a:t>
            </a:r>
            <a:r>
              <a:rPr lang="en-US" sz="2500" dirty="0" err="1">
                <a:solidFill>
                  <a:srgbClr val="070C1F"/>
                </a:solidFill>
                <a:latin typeface="Open Sans"/>
                <a:ea typeface="Open Sans"/>
                <a:cs typeface="Open Sans"/>
                <a:sym typeface="Open Sans"/>
              </a:rPr>
              <a:t>chamadas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cláusulas</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privilégio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ou</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cláusulas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exorbitantes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ou</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seja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são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aquelas</a:t>
            </a:r>
            <a:r>
              <a:rPr lang="en-US" sz="2500" dirty="0">
                <a:solidFill>
                  <a:srgbClr val="070C1F"/>
                </a:solidFill>
                <a:latin typeface="Open Sans"/>
                <a:ea typeface="Open Sans"/>
                <a:cs typeface="Open Sans"/>
                <a:sym typeface="Open Sans"/>
              </a:rPr>
              <a:t> que </a:t>
            </a:r>
            <a:r>
              <a:rPr lang="en-US" sz="2500" dirty="0" err="1">
                <a:solidFill>
                  <a:srgbClr val="070C1F"/>
                </a:solidFill>
                <a:latin typeface="Open Sans"/>
                <a:ea typeface="Open Sans"/>
                <a:cs typeface="Open Sans"/>
                <a:sym typeface="Open Sans"/>
              </a:rPr>
              <a:t>atribuem</a:t>
            </a:r>
            <a:r>
              <a:rPr lang="en-US" sz="2500" dirty="0">
                <a:solidFill>
                  <a:srgbClr val="070C1F"/>
                </a:solidFill>
                <a:latin typeface="Open Sans"/>
                <a:ea typeface="Open Sans"/>
                <a:cs typeface="Open Sans"/>
                <a:sym typeface="Open Sans"/>
              </a:rPr>
              <a:t> à </a:t>
            </a:r>
            <a:r>
              <a:rPr lang="en-US" sz="2500" dirty="0" err="1">
                <a:solidFill>
                  <a:srgbClr val="070C1F"/>
                </a:solidFill>
                <a:latin typeface="Open Sans"/>
                <a:ea typeface="Open Sans"/>
                <a:cs typeface="Open Sans"/>
                <a:sym typeface="Open Sans"/>
              </a:rPr>
              <a:t>Administração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uma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posição</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maior</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vantajosidade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em</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relação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ao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parceiro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contratual</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sem</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semelhante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hipótese</a:t>
            </a:r>
            <a:r>
              <a:rPr lang="en-US" sz="2500" dirty="0">
                <a:solidFill>
                  <a:srgbClr val="070C1F"/>
                </a:solidFill>
                <a:latin typeface="Open Sans"/>
                <a:ea typeface="Open Sans"/>
                <a:cs typeface="Open Sans"/>
                <a:sym typeface="Open Sans"/>
              </a:rPr>
              <a:t> para as </a:t>
            </a:r>
            <a:r>
              <a:rPr lang="en-US" sz="2500" dirty="0" err="1">
                <a:solidFill>
                  <a:srgbClr val="070C1F"/>
                </a:solidFill>
                <a:latin typeface="Open Sans"/>
                <a:ea typeface="Open Sans"/>
                <a:cs typeface="Open Sans"/>
                <a:sym typeface="Open Sans"/>
              </a:rPr>
              <a:t>relações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negociais</a:t>
            </a:r>
            <a:r>
              <a:rPr lang="en-US" sz="2500" dirty="0">
                <a:solidFill>
                  <a:srgbClr val="070C1F"/>
                </a:solidFill>
                <a:latin typeface="Open Sans"/>
                <a:ea typeface="Open Sans"/>
                <a:cs typeface="Open Sans"/>
                <a:sym typeface="Open Sans"/>
              </a:rPr>
              <a:t> de</a:t>
            </a:r>
          </a:p>
          <a:p>
            <a:pPr algn="just">
              <a:lnSpc>
                <a:spcPts val="3000"/>
              </a:lnSpc>
              <a:spcBef>
                <a:spcPct val="0"/>
              </a:spcBef>
            </a:pPr>
            <a:r>
              <a:rPr lang="en-US" sz="2500" dirty="0" err="1">
                <a:solidFill>
                  <a:srgbClr val="070C1F"/>
                </a:solidFill>
                <a:latin typeface="Open Sans"/>
                <a:ea typeface="Open Sans"/>
                <a:cs typeface="Open Sans"/>
                <a:sym typeface="Open Sans"/>
              </a:rPr>
              <a:t>direito</a:t>
            </a:r>
            <a:r>
              <a:rPr lang="en-US" sz="2500" dirty="0">
                <a:solidFill>
                  <a:srgbClr val="070C1F"/>
                </a:solidFill>
                <a:latin typeface="Open Sans"/>
                <a:ea typeface="Open Sans"/>
                <a:cs typeface="Open Sans"/>
                <a:sym typeface="Open Sans"/>
              </a:rPr>
              <a:t> privado. Elas </a:t>
            </a:r>
            <a:r>
              <a:rPr lang="en-US" sz="2500" dirty="0" err="1">
                <a:solidFill>
                  <a:srgbClr val="070C1F"/>
                </a:solidFill>
                <a:latin typeface="Open Sans"/>
                <a:ea typeface="Open Sans"/>
                <a:cs typeface="Open Sans"/>
                <a:sym typeface="Open Sans"/>
              </a:rPr>
              <a:t>possuem</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sede</a:t>
            </a:r>
            <a:r>
              <a:rPr lang="en-US" sz="2500" dirty="0">
                <a:solidFill>
                  <a:srgbClr val="070C1F"/>
                </a:solidFill>
                <a:latin typeface="Open Sans"/>
                <a:ea typeface="Open Sans"/>
                <a:cs typeface="Open Sans"/>
                <a:sym typeface="Open Sans"/>
              </a:rPr>
              <a:t> material no </a:t>
            </a:r>
            <a:r>
              <a:rPr lang="en-US" sz="2500" dirty="0" err="1">
                <a:solidFill>
                  <a:srgbClr val="070C1F"/>
                </a:solidFill>
                <a:latin typeface="Open Sans"/>
                <a:ea typeface="Open Sans"/>
                <a:cs typeface="Open Sans"/>
                <a:sym typeface="Open Sans"/>
              </a:rPr>
              <a:t>artigo</a:t>
            </a:r>
            <a:r>
              <a:rPr lang="en-US" sz="2500" dirty="0">
                <a:solidFill>
                  <a:srgbClr val="070C1F"/>
                </a:solidFill>
                <a:latin typeface="Open Sans"/>
                <a:ea typeface="Open Sans"/>
                <a:cs typeface="Open Sans"/>
                <a:sym typeface="Open Sans"/>
              </a:rPr>
              <a:t> 104, da Lei nº14.133/2021.</a:t>
            </a:r>
          </a:p>
        </p:txBody>
      </p:sp>
      <p:sp>
        <p:nvSpPr>
          <p:cNvPr id="7" name="TextBox 7"/>
          <p:cNvSpPr txBox="1"/>
          <p:nvPr/>
        </p:nvSpPr>
        <p:spPr>
          <a:xfrm>
            <a:off x="10515600" y="3625361"/>
            <a:ext cx="4639986"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Cláusulas</a:t>
            </a:r>
            <a:r>
              <a:rPr lang="en-US" sz="3200" b="1" dirty="0">
                <a:solidFill>
                  <a:srgbClr val="070C1F"/>
                </a:solidFill>
                <a:latin typeface="Open Sans Bold"/>
                <a:ea typeface="Open Sans Bold"/>
                <a:cs typeface="Open Sans Bold"/>
                <a:sym typeface="Open Sans Bold"/>
              </a:rPr>
              <a:t> de </a:t>
            </a:r>
            <a:r>
              <a:rPr lang="en-US" sz="3200" b="1" dirty="0" err="1">
                <a:solidFill>
                  <a:srgbClr val="070C1F"/>
                </a:solidFill>
                <a:latin typeface="Open Sans Bold"/>
                <a:ea typeface="Open Sans Bold"/>
                <a:cs typeface="Open Sans Bold"/>
                <a:sym typeface="Open Sans Bold"/>
              </a:rPr>
              <a:t>Privilégio</a:t>
            </a:r>
            <a:endParaRPr lang="en-US" sz="32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7295" y="198030"/>
            <a:ext cx="4345992" cy="8292214"/>
          </a:xfrm>
          <a:custGeom>
            <a:avLst/>
            <a:gdLst/>
            <a:ahLst/>
            <a:cxnLst/>
            <a:rect l="l" t="t" r="r" b="b"/>
            <a:pathLst>
              <a:path w="4345992" h="8292214">
                <a:moveTo>
                  <a:pt x="0" y="0"/>
                </a:moveTo>
                <a:lnTo>
                  <a:pt x="4345992" y="0"/>
                </a:lnTo>
                <a:lnTo>
                  <a:pt x="4345992" y="8292214"/>
                </a:lnTo>
                <a:lnTo>
                  <a:pt x="0" y="8292214"/>
                </a:lnTo>
                <a:lnTo>
                  <a:pt x="0" y="0"/>
                </a:lnTo>
                <a:close/>
              </a:path>
            </a:pathLst>
          </a:custGeom>
          <a:blipFill>
            <a:blip r:embed="rId4"/>
            <a:stretch>
              <a:fillRect t="-18739" b="-70982"/>
            </a:stretch>
          </a:blipFill>
        </p:spPr>
        <p:txBody>
          <a:bodyPr/>
          <a:lstStyle/>
          <a:p>
            <a:endParaRPr lang="pt-BR"/>
          </a:p>
        </p:txBody>
      </p:sp>
      <p:sp>
        <p:nvSpPr>
          <p:cNvPr id="4" name="TextBox 4"/>
          <p:cNvSpPr txBox="1"/>
          <p:nvPr/>
        </p:nvSpPr>
        <p:spPr>
          <a:xfrm>
            <a:off x="2986928" y="1622313"/>
            <a:ext cx="14030041" cy="1444624"/>
          </a:xfrm>
          <a:prstGeom prst="rect">
            <a:avLst/>
          </a:prstGeom>
        </p:spPr>
        <p:txBody>
          <a:bodyPr lIns="0" tIns="0" rIns="0" bIns="0" rtlCol="0" anchor="t">
            <a:spAutoFit/>
          </a:bodyPr>
          <a:lstStyle/>
          <a:p>
            <a:pPr algn="ctr">
              <a:lnSpc>
                <a:spcPts val="5999"/>
              </a:lnSpc>
            </a:pPr>
            <a:r>
              <a:rPr lang="en-US" sz="4999" b="1">
                <a:solidFill>
                  <a:srgbClr val="070C1F"/>
                </a:solidFill>
                <a:latin typeface="Open Sans Bold"/>
                <a:ea typeface="Open Sans Bold"/>
                <a:cs typeface="Open Sans Bold"/>
                <a:sym typeface="Open Sans Bold"/>
              </a:rPr>
              <a:t>A importância da fiscalização</a:t>
            </a:r>
          </a:p>
          <a:p>
            <a:pPr algn="ctr">
              <a:lnSpc>
                <a:spcPts val="4999"/>
              </a:lnSpc>
            </a:pPr>
            <a:r>
              <a:rPr lang="en-US" sz="4999" b="1">
                <a:solidFill>
                  <a:srgbClr val="070C1F"/>
                </a:solidFill>
                <a:latin typeface="Open Sans Bold"/>
                <a:ea typeface="Open Sans Bold"/>
                <a:cs typeface="Open Sans Bold"/>
                <a:sym typeface="Open Sans Bold"/>
              </a:rPr>
              <a:t>no contrato administrativo</a:t>
            </a:r>
          </a:p>
        </p:txBody>
      </p:sp>
      <p:sp>
        <p:nvSpPr>
          <p:cNvPr id="5" name="TextBox 5"/>
          <p:cNvSpPr txBox="1"/>
          <p:nvPr/>
        </p:nvSpPr>
        <p:spPr>
          <a:xfrm>
            <a:off x="6415560" y="5051719"/>
            <a:ext cx="7172776" cy="3438525"/>
          </a:xfrm>
          <a:prstGeom prst="rect">
            <a:avLst/>
          </a:prstGeom>
        </p:spPr>
        <p:txBody>
          <a:bodyPr lIns="0" tIns="0" rIns="0" bIns="0" rtlCol="0" anchor="t">
            <a:spAutoFit/>
          </a:bodyPr>
          <a:lstStyle/>
          <a:p>
            <a:pPr algn="ctr">
              <a:lnSpc>
                <a:spcPts val="3000"/>
              </a:lnSpc>
              <a:spcBef>
                <a:spcPct val="0"/>
              </a:spcBef>
            </a:pPr>
            <a:r>
              <a:rPr lang="en-US" sz="2500">
                <a:solidFill>
                  <a:srgbClr val="070C1F"/>
                </a:solidFill>
                <a:latin typeface="Open Sans"/>
                <a:ea typeface="Open Sans"/>
                <a:cs typeface="Open Sans"/>
                <a:sym typeface="Open Sans"/>
              </a:rPr>
              <a:t>A fiscalização consiste em acompanhar a execução, de forma pró-ativa e preventiva, com os fins de observar o correto cumprimento, pelo contratado, das obrigações previstas nas cláusulas avençadas, e de prestar ao gestor do contrato as informações que sejam relevantes àquele acompanhamento, seja para atestar-lhes a fiel execução ou para apontar desvios que a comprometam.</a:t>
            </a:r>
          </a:p>
        </p:txBody>
      </p:sp>
      <p:sp>
        <p:nvSpPr>
          <p:cNvPr id="6" name="TextBox 6"/>
          <p:cNvSpPr txBox="1"/>
          <p:nvPr/>
        </p:nvSpPr>
        <p:spPr>
          <a:xfrm>
            <a:off x="7127978" y="4321149"/>
            <a:ext cx="5978422"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Acompanhamento</a:t>
            </a:r>
            <a:r>
              <a:rPr lang="en-US" sz="3200" b="1" dirty="0">
                <a:solidFill>
                  <a:srgbClr val="070C1F"/>
                </a:solidFill>
                <a:latin typeface="Open Sans Bold"/>
                <a:ea typeface="Open Sans Bold"/>
                <a:cs typeface="Open Sans Bold"/>
                <a:sym typeface="Open Sans Bold"/>
              </a:rPr>
              <a:t> </a:t>
            </a:r>
            <a:r>
              <a:rPr lang="en-US" sz="3200" b="1" dirty="0" err="1">
                <a:solidFill>
                  <a:srgbClr val="070C1F"/>
                </a:solidFill>
                <a:latin typeface="Open Sans Bold"/>
                <a:ea typeface="Open Sans Bold"/>
                <a:cs typeface="Open Sans Bold"/>
                <a:sym typeface="Open Sans Bold"/>
              </a:rPr>
              <a:t>Pró-Ativo</a:t>
            </a:r>
            <a:endParaRPr lang="en-US" sz="32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1950695" y="1836964"/>
            <a:ext cx="6337285" cy="5000644"/>
          </a:xfrm>
          <a:custGeom>
            <a:avLst/>
            <a:gdLst/>
            <a:ahLst/>
            <a:cxnLst/>
            <a:rect l="l" t="t" r="r" b="b"/>
            <a:pathLst>
              <a:path w="6337285" h="5000644">
                <a:moveTo>
                  <a:pt x="0" y="0"/>
                </a:moveTo>
                <a:lnTo>
                  <a:pt x="6337285" y="0"/>
                </a:lnTo>
                <a:lnTo>
                  <a:pt x="6337285" y="5000644"/>
                </a:lnTo>
                <a:lnTo>
                  <a:pt x="0" y="5000644"/>
                </a:lnTo>
                <a:lnTo>
                  <a:pt x="0" y="0"/>
                </a:lnTo>
                <a:close/>
              </a:path>
            </a:pathLst>
          </a:custGeom>
          <a:blipFill>
            <a:blip r:embed="rId4"/>
            <a:stretch>
              <a:fillRect r="-18436"/>
            </a:stretch>
          </a:blipFill>
        </p:spPr>
        <p:txBody>
          <a:bodyPr/>
          <a:lstStyle/>
          <a:p>
            <a:endParaRPr lang="pt-BR"/>
          </a:p>
        </p:txBody>
      </p:sp>
      <p:sp>
        <p:nvSpPr>
          <p:cNvPr id="4" name="TextBox 4"/>
          <p:cNvSpPr txBox="1"/>
          <p:nvPr/>
        </p:nvSpPr>
        <p:spPr>
          <a:xfrm>
            <a:off x="1066800" y="4551608"/>
            <a:ext cx="10656657" cy="2286000"/>
          </a:xfrm>
          <a:prstGeom prst="rect">
            <a:avLst/>
          </a:prstGeom>
        </p:spPr>
        <p:txBody>
          <a:bodyPr lIns="0" tIns="0" rIns="0" bIns="0" rtlCol="0" anchor="t">
            <a:spAutoFit/>
          </a:bodyPr>
          <a:lstStyle/>
          <a:p>
            <a:pPr algn="l">
              <a:lnSpc>
                <a:spcPts val="3600"/>
              </a:lnSpc>
            </a:pPr>
            <a:r>
              <a:rPr lang="en-US" sz="3000" dirty="0">
                <a:solidFill>
                  <a:srgbClr val="070C1F"/>
                </a:solidFill>
                <a:latin typeface="Open Sans"/>
                <a:ea typeface="Open Sans"/>
                <a:cs typeface="Open Sans"/>
                <a:sym typeface="Open Sans"/>
              </a:rPr>
              <a:t>O fiscal de </a:t>
            </a:r>
            <a:r>
              <a:rPr lang="en-US" sz="3000" dirty="0" err="1">
                <a:solidFill>
                  <a:srgbClr val="070C1F"/>
                </a:solidFill>
                <a:latin typeface="Open Sans"/>
                <a:ea typeface="Open Sans"/>
                <a:cs typeface="Open Sans"/>
                <a:sym typeface="Open Sans"/>
              </a:rPr>
              <a:t>contrato</a:t>
            </a:r>
            <a:r>
              <a:rPr lang="en-US" sz="3000" dirty="0">
                <a:solidFill>
                  <a:srgbClr val="070C1F"/>
                </a:solidFill>
                <a:latin typeface="Open Sans"/>
                <a:ea typeface="Open Sans"/>
                <a:cs typeface="Open Sans"/>
                <a:sym typeface="Open Sans"/>
              </a:rPr>
              <a:t> assume </a:t>
            </a:r>
            <a:r>
              <a:rPr lang="en-US" sz="3000" dirty="0" err="1">
                <a:solidFill>
                  <a:srgbClr val="070C1F"/>
                </a:solidFill>
                <a:latin typeface="Open Sans"/>
                <a:ea typeface="Open Sans"/>
                <a:cs typeface="Open Sans"/>
                <a:sym typeface="Open Sans"/>
              </a:rPr>
              <a:t>relevante</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papel</a:t>
            </a:r>
            <a:r>
              <a:rPr lang="en-US" sz="3000" dirty="0">
                <a:solidFill>
                  <a:srgbClr val="070C1F"/>
                </a:solidFill>
                <a:latin typeface="Open Sans"/>
                <a:ea typeface="Open Sans"/>
                <a:cs typeface="Open Sans"/>
                <a:sym typeface="Open Sans"/>
              </a:rPr>
              <a:t> e </a:t>
            </a:r>
            <a:r>
              <a:rPr lang="en-US" sz="3000" dirty="0" err="1">
                <a:solidFill>
                  <a:srgbClr val="070C1F"/>
                </a:solidFill>
                <a:latin typeface="Open Sans"/>
                <a:ea typeface="Open Sans"/>
                <a:cs typeface="Open Sans"/>
                <a:sym typeface="Open Sans"/>
              </a:rPr>
              <a:t>ganha</a:t>
            </a:r>
            <a:r>
              <a:rPr lang="en-US" sz="3000" dirty="0">
                <a:solidFill>
                  <a:srgbClr val="070C1F"/>
                </a:solidFill>
                <a:latin typeface="Open Sans"/>
                <a:ea typeface="Open Sans"/>
                <a:cs typeface="Open Sans"/>
                <a:sym typeface="Open Sans"/>
              </a:rPr>
              <a:t> um </a:t>
            </a:r>
            <a:r>
              <a:rPr lang="en-US" sz="3000" dirty="0" err="1">
                <a:solidFill>
                  <a:srgbClr val="070C1F"/>
                </a:solidFill>
                <a:latin typeface="Open Sans"/>
                <a:ea typeface="Open Sans"/>
                <a:cs typeface="Open Sans"/>
                <a:sym typeface="Open Sans"/>
              </a:rPr>
              <a:t>maior</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protagonismo</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partir</a:t>
            </a:r>
            <a:r>
              <a:rPr lang="en-US" sz="3000" dirty="0">
                <a:solidFill>
                  <a:srgbClr val="070C1F"/>
                </a:solidFill>
                <a:latin typeface="Open Sans"/>
                <a:ea typeface="Open Sans"/>
                <a:cs typeface="Open Sans"/>
                <a:sym typeface="Open Sans"/>
              </a:rPr>
              <a:t> da </a:t>
            </a:r>
            <a:r>
              <a:rPr lang="en-US" sz="3000" dirty="0" err="1">
                <a:solidFill>
                  <a:srgbClr val="070C1F"/>
                </a:solidFill>
                <a:latin typeface="Open Sans"/>
                <a:ea typeface="Open Sans"/>
                <a:cs typeface="Open Sans"/>
                <a:sym typeface="Open Sans"/>
              </a:rPr>
              <a:t>publicação</a:t>
            </a:r>
            <a:r>
              <a:rPr lang="en-US" sz="3000" dirty="0">
                <a:solidFill>
                  <a:srgbClr val="070C1F"/>
                </a:solidFill>
                <a:latin typeface="Open Sans"/>
                <a:ea typeface="Open Sans"/>
                <a:cs typeface="Open Sans"/>
                <a:sym typeface="Open Sans"/>
              </a:rPr>
              <a:t> da Nova Lei </a:t>
            </a:r>
          </a:p>
          <a:p>
            <a:pPr algn="l">
              <a:lnSpc>
                <a:spcPts val="3600"/>
              </a:lnSpc>
            </a:pPr>
            <a:r>
              <a:rPr lang="en-US" sz="3000" dirty="0">
                <a:solidFill>
                  <a:srgbClr val="070C1F"/>
                </a:solidFill>
                <a:latin typeface="Open Sans"/>
                <a:ea typeface="Open Sans"/>
                <a:cs typeface="Open Sans"/>
                <a:sym typeface="Open Sans"/>
              </a:rPr>
              <a:t>de </a:t>
            </a:r>
            <a:r>
              <a:rPr lang="en-US" sz="3000" dirty="0" err="1">
                <a:solidFill>
                  <a:srgbClr val="070C1F"/>
                </a:solidFill>
                <a:latin typeface="Open Sans"/>
                <a:ea typeface="Open Sans"/>
                <a:cs typeface="Open Sans"/>
                <a:sym typeface="Open Sans"/>
              </a:rPr>
              <a:t>Licitações</a:t>
            </a:r>
            <a:r>
              <a:rPr lang="en-US" sz="3000" dirty="0">
                <a:solidFill>
                  <a:srgbClr val="070C1F"/>
                </a:solidFill>
                <a:latin typeface="Open Sans"/>
                <a:ea typeface="Open Sans"/>
                <a:cs typeface="Open Sans"/>
                <a:sym typeface="Open Sans"/>
              </a:rPr>
              <a:t> e, </a:t>
            </a:r>
            <a:r>
              <a:rPr lang="en-US" sz="3000" dirty="0" err="1">
                <a:solidFill>
                  <a:srgbClr val="070C1F"/>
                </a:solidFill>
                <a:latin typeface="Open Sans"/>
                <a:ea typeface="Open Sans"/>
                <a:cs typeface="Open Sans"/>
                <a:sym typeface="Open Sans"/>
              </a:rPr>
              <a:t>por</a:t>
            </a:r>
            <a:r>
              <a:rPr lang="en-US" sz="3000" dirty="0">
                <a:solidFill>
                  <a:srgbClr val="070C1F"/>
                </a:solidFill>
                <a:latin typeface="Open Sans"/>
                <a:ea typeface="Open Sans"/>
                <a:cs typeface="Open Sans"/>
                <a:sym typeface="Open Sans"/>
              </a:rPr>
              <a:t> via </a:t>
            </a:r>
            <a:r>
              <a:rPr lang="en-US" sz="3000" dirty="0" err="1">
                <a:solidFill>
                  <a:srgbClr val="070C1F"/>
                </a:solidFill>
                <a:latin typeface="Open Sans"/>
                <a:ea typeface="Open Sans"/>
                <a:cs typeface="Open Sans"/>
                <a:sym typeface="Open Sans"/>
              </a:rPr>
              <a:t>oblíqua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torna</a:t>
            </a:r>
            <a:r>
              <a:rPr lang="en-US" sz="3000" dirty="0">
                <a:solidFill>
                  <a:srgbClr val="070C1F"/>
                </a:solidFill>
                <a:latin typeface="Open Sans"/>
                <a:ea typeface="Open Sans"/>
                <a:cs typeface="Open Sans"/>
                <a:sym typeface="Open Sans"/>
              </a:rPr>
              <a:t>-se </a:t>
            </a:r>
            <a:r>
              <a:rPr lang="en-US" sz="3000" dirty="0" err="1">
                <a:solidFill>
                  <a:srgbClr val="070C1F"/>
                </a:solidFill>
                <a:latin typeface="Open Sans"/>
                <a:ea typeface="Open Sans"/>
                <a:cs typeface="Open Sans"/>
                <a:sym typeface="Open Sans"/>
              </a:rPr>
              <a:t>responsável</a:t>
            </a:r>
            <a:r>
              <a:rPr lang="en-US" sz="3000" dirty="0">
                <a:solidFill>
                  <a:srgbClr val="070C1F"/>
                </a:solidFill>
                <a:latin typeface="Open Sans"/>
                <a:ea typeface="Open Sans"/>
                <a:cs typeface="Open Sans"/>
                <a:sym typeface="Open Sans"/>
              </a:rPr>
              <a:t> </a:t>
            </a:r>
          </a:p>
          <a:p>
            <a:pPr algn="l">
              <a:lnSpc>
                <a:spcPts val="3600"/>
              </a:lnSpc>
            </a:pPr>
            <a:r>
              <a:rPr lang="en-US" sz="3000" dirty="0" err="1">
                <a:solidFill>
                  <a:srgbClr val="070C1F"/>
                </a:solidFill>
                <a:latin typeface="Open Sans"/>
                <a:ea typeface="Open Sans"/>
                <a:cs typeface="Open Sans"/>
                <a:sym typeface="Open Sans"/>
              </a:rPr>
              <a:t>por</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garantir</a:t>
            </a:r>
            <a:r>
              <a:rPr lang="en-US" sz="3000" dirty="0">
                <a:solidFill>
                  <a:srgbClr val="070C1F"/>
                </a:solidFill>
                <a:latin typeface="Open Sans"/>
                <a:ea typeface="Open Sans"/>
                <a:cs typeface="Open Sans"/>
                <a:sym typeface="Open Sans"/>
              </a:rPr>
              <a:t> a </a:t>
            </a:r>
            <a:r>
              <a:rPr lang="en-US" sz="3000" dirty="0" err="1">
                <a:solidFill>
                  <a:srgbClr val="070C1F"/>
                </a:solidFill>
                <a:latin typeface="Open Sans"/>
                <a:ea typeface="Open Sans"/>
                <a:cs typeface="Open Sans"/>
                <a:sym typeface="Open Sans"/>
              </a:rPr>
              <a:t>efetividade</a:t>
            </a:r>
            <a:r>
              <a:rPr lang="en-US" sz="3000" dirty="0">
                <a:solidFill>
                  <a:srgbClr val="070C1F"/>
                </a:solidFill>
                <a:latin typeface="Open Sans"/>
                <a:ea typeface="Open Sans"/>
                <a:cs typeface="Open Sans"/>
                <a:sym typeface="Open Sans"/>
              </a:rPr>
              <a:t> da </a:t>
            </a:r>
            <a:r>
              <a:rPr lang="en-US" sz="3000" dirty="0" err="1">
                <a:solidFill>
                  <a:srgbClr val="070C1F"/>
                </a:solidFill>
                <a:latin typeface="Open Sans"/>
                <a:ea typeface="Open Sans"/>
                <a:cs typeface="Open Sans"/>
                <a:sym typeface="Open Sans"/>
              </a:rPr>
              <a:t>política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pública</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inserida</a:t>
            </a:r>
            <a:r>
              <a:rPr lang="en-US" sz="3000" dirty="0">
                <a:solidFill>
                  <a:srgbClr val="070C1F"/>
                </a:solidFill>
                <a:latin typeface="Open Sans"/>
                <a:ea typeface="Open Sans"/>
                <a:cs typeface="Open Sans"/>
                <a:sym typeface="Open Sans"/>
              </a:rPr>
              <a:t> </a:t>
            </a:r>
          </a:p>
          <a:p>
            <a:pPr algn="l">
              <a:lnSpc>
                <a:spcPts val="3600"/>
              </a:lnSpc>
            </a:pPr>
            <a:r>
              <a:rPr lang="en-US" sz="3000" dirty="0">
                <a:solidFill>
                  <a:srgbClr val="070C1F"/>
                </a:solidFill>
                <a:latin typeface="Open Sans"/>
                <a:ea typeface="Open Sans"/>
                <a:cs typeface="Open Sans"/>
                <a:sym typeface="Open Sans"/>
              </a:rPr>
              <a:t>no </a:t>
            </a:r>
            <a:r>
              <a:rPr lang="en-US" sz="3000" dirty="0" err="1">
                <a:solidFill>
                  <a:srgbClr val="070C1F"/>
                </a:solidFill>
                <a:latin typeface="Open Sans"/>
                <a:ea typeface="Open Sans"/>
                <a:cs typeface="Open Sans"/>
                <a:sym typeface="Open Sans"/>
              </a:rPr>
              <a:t>contrato</a:t>
            </a:r>
            <a:r>
              <a:rPr lang="en-US" sz="3000" dirty="0">
                <a:solidFill>
                  <a:srgbClr val="070C1F"/>
                </a:solidFill>
                <a:latin typeface="Open Sans"/>
                <a:ea typeface="Open Sans"/>
                <a:cs typeface="Open Sans"/>
                <a:sym typeface="Open Sans"/>
              </a:rPr>
              <a:t> </a:t>
            </a:r>
            <a:r>
              <a:rPr lang="en-US" sz="3000" dirty="0" err="1">
                <a:solidFill>
                  <a:srgbClr val="070C1F"/>
                </a:solidFill>
                <a:latin typeface="Open Sans"/>
                <a:ea typeface="Open Sans"/>
                <a:cs typeface="Open Sans"/>
                <a:sym typeface="Open Sans"/>
              </a:rPr>
              <a:t>administrativo</a:t>
            </a:r>
            <a:r>
              <a:rPr lang="en-US" sz="3000" dirty="0">
                <a:solidFill>
                  <a:srgbClr val="070C1F"/>
                </a:solidFill>
                <a:latin typeface="Open Sans"/>
                <a:ea typeface="Open Sans"/>
                <a:cs typeface="Open Sans"/>
                <a:sym typeface="Open Sans"/>
              </a:rPr>
              <a:t> que </a:t>
            </a:r>
            <a:r>
              <a:rPr lang="en-US" sz="3000" dirty="0" err="1">
                <a:solidFill>
                  <a:srgbClr val="070C1F"/>
                </a:solidFill>
                <a:latin typeface="Open Sans"/>
                <a:ea typeface="Open Sans"/>
                <a:cs typeface="Open Sans"/>
                <a:sym typeface="Open Sans"/>
              </a:rPr>
              <a:t>lhe</a:t>
            </a:r>
            <a:r>
              <a:rPr lang="en-US" sz="3000" dirty="0">
                <a:solidFill>
                  <a:srgbClr val="070C1F"/>
                </a:solidFill>
                <a:latin typeface="Open Sans"/>
                <a:ea typeface="Open Sans"/>
                <a:cs typeface="Open Sans"/>
                <a:sym typeface="Open Sans"/>
              </a:rPr>
              <a:t> é </a:t>
            </a:r>
            <a:r>
              <a:rPr lang="en-US" sz="3000" dirty="0" err="1">
                <a:solidFill>
                  <a:srgbClr val="070C1F"/>
                </a:solidFill>
                <a:latin typeface="Open Sans"/>
                <a:ea typeface="Open Sans"/>
                <a:cs typeface="Open Sans"/>
                <a:sym typeface="Open Sans"/>
              </a:rPr>
              <a:t>afeto</a:t>
            </a:r>
            <a:r>
              <a:rPr lang="en-US" sz="3000" dirty="0">
                <a:solidFill>
                  <a:srgbClr val="070C1F"/>
                </a:solidFill>
                <a:latin typeface="Open Sans"/>
                <a:ea typeface="Open Sans"/>
                <a:cs typeface="Open Sans"/>
                <a:sym typeface="Open Sans"/>
              </a:rPr>
              <a:t>.</a:t>
            </a:r>
          </a:p>
        </p:txBody>
      </p:sp>
      <p:sp>
        <p:nvSpPr>
          <p:cNvPr id="5" name="TextBox 5"/>
          <p:cNvSpPr txBox="1"/>
          <p:nvPr/>
        </p:nvSpPr>
        <p:spPr>
          <a:xfrm>
            <a:off x="1028700" y="1941739"/>
            <a:ext cx="10522386" cy="1817102"/>
          </a:xfrm>
          <a:prstGeom prst="rect">
            <a:avLst/>
          </a:prstGeom>
        </p:spPr>
        <p:txBody>
          <a:bodyPr lIns="0" tIns="0" rIns="0" bIns="0" rtlCol="0" anchor="t">
            <a:spAutoFit/>
          </a:bodyPr>
          <a:lstStyle/>
          <a:p>
            <a:pPr algn="l">
              <a:lnSpc>
                <a:spcPts val="4789"/>
              </a:lnSpc>
            </a:pPr>
            <a:r>
              <a:rPr lang="en-US" sz="4789" b="1">
                <a:solidFill>
                  <a:srgbClr val="070C1F"/>
                </a:solidFill>
                <a:latin typeface="Open Sans Bold"/>
                <a:ea typeface="Open Sans Bold"/>
                <a:cs typeface="Open Sans Bold"/>
                <a:sym typeface="Open Sans Bold"/>
              </a:rPr>
              <a:t>O papel do fiscal de contrato no controle de efetividade da política pública e da sociedade brasileira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5769D-4E2E-EB1F-66CF-ABD1D40C138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117CD5E-C7DB-8417-E6B8-B4FAC72543F2}"/>
              </a:ext>
            </a:extLst>
          </p:cNvPr>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pic>
        <p:nvPicPr>
          <p:cNvPr id="7" name="Imagem 6" descr="Interface gráfica do usuário, Texto, Aplicativo&#10;&#10;O conteúdo gerado por IA pode estar incorreto.">
            <a:extLst>
              <a:ext uri="{FF2B5EF4-FFF2-40B4-BE49-F238E27FC236}">
                <a16:creationId xmlns:a16="http://schemas.microsoft.com/office/drawing/2014/main" id="{40235F32-AFA3-7BD4-835F-80EA4C79E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214" y="1638300"/>
            <a:ext cx="17747552" cy="6201640"/>
          </a:xfrm>
          <a:prstGeom prst="rect">
            <a:avLst/>
          </a:prstGeom>
        </p:spPr>
      </p:pic>
    </p:spTree>
    <p:extLst>
      <p:ext uri="{BB962C8B-B14F-4D97-AF65-F5344CB8AC3E}">
        <p14:creationId xmlns:p14="http://schemas.microsoft.com/office/powerpoint/2010/main" val="66244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0" y="198814"/>
            <a:ext cx="3265823" cy="8294154"/>
          </a:xfrm>
          <a:custGeom>
            <a:avLst/>
            <a:gdLst/>
            <a:ahLst/>
            <a:cxnLst/>
            <a:rect l="l" t="t" r="r" b="b"/>
            <a:pathLst>
              <a:path w="3265823" h="8294154">
                <a:moveTo>
                  <a:pt x="0" y="0"/>
                </a:moveTo>
                <a:lnTo>
                  <a:pt x="3265823" y="0"/>
                </a:lnTo>
                <a:lnTo>
                  <a:pt x="3265823" y="8294154"/>
                </a:lnTo>
                <a:lnTo>
                  <a:pt x="0" y="8294154"/>
                </a:lnTo>
                <a:lnTo>
                  <a:pt x="0" y="0"/>
                </a:lnTo>
                <a:close/>
              </a:path>
            </a:pathLst>
          </a:custGeom>
          <a:blipFill>
            <a:blip r:embed="rId4"/>
            <a:stretch>
              <a:fillRect/>
            </a:stretch>
          </a:blipFill>
        </p:spPr>
        <p:txBody>
          <a:bodyPr/>
          <a:lstStyle/>
          <a:p>
            <a:endParaRPr lang="pt-BR"/>
          </a:p>
        </p:txBody>
      </p:sp>
      <p:sp>
        <p:nvSpPr>
          <p:cNvPr id="4" name="AutoShape 4"/>
          <p:cNvSpPr/>
          <p:nvPr/>
        </p:nvSpPr>
        <p:spPr>
          <a:xfrm flipH="1">
            <a:off x="4854899" y="2145848"/>
            <a:ext cx="0" cy="7215914"/>
          </a:xfrm>
          <a:prstGeom prst="line">
            <a:avLst/>
          </a:prstGeom>
          <a:ln w="38100" cap="flat">
            <a:solidFill>
              <a:srgbClr val="000000"/>
            </a:solidFill>
            <a:prstDash val="solid"/>
            <a:headEnd type="none" w="sm" len="sm"/>
            <a:tailEnd type="none" w="sm" len="sm"/>
          </a:ln>
        </p:spPr>
        <p:txBody>
          <a:bodyPr/>
          <a:lstStyle/>
          <a:p>
            <a:endParaRPr lang="pt-BR"/>
          </a:p>
        </p:txBody>
      </p:sp>
      <p:sp>
        <p:nvSpPr>
          <p:cNvPr id="5" name="Freeform 5"/>
          <p:cNvSpPr/>
          <p:nvPr/>
        </p:nvSpPr>
        <p:spPr>
          <a:xfrm>
            <a:off x="4377494" y="2358091"/>
            <a:ext cx="954810" cy="954810"/>
          </a:xfrm>
          <a:custGeom>
            <a:avLst/>
            <a:gdLst/>
            <a:ahLst/>
            <a:cxnLst/>
            <a:rect l="l" t="t" r="r" b="b"/>
            <a:pathLst>
              <a:path w="954810" h="954810">
                <a:moveTo>
                  <a:pt x="0" y="0"/>
                </a:moveTo>
                <a:lnTo>
                  <a:pt x="954810" y="0"/>
                </a:lnTo>
                <a:lnTo>
                  <a:pt x="954810" y="954809"/>
                </a:lnTo>
                <a:lnTo>
                  <a:pt x="0" y="9548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6" name="Freeform 6"/>
          <p:cNvSpPr/>
          <p:nvPr/>
        </p:nvSpPr>
        <p:spPr>
          <a:xfrm>
            <a:off x="4365215" y="4812786"/>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7" name="Freeform 7"/>
          <p:cNvSpPr/>
          <p:nvPr/>
        </p:nvSpPr>
        <p:spPr>
          <a:xfrm>
            <a:off x="4365215" y="6919859"/>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8" name="TextBox 8"/>
          <p:cNvSpPr txBox="1"/>
          <p:nvPr/>
        </p:nvSpPr>
        <p:spPr>
          <a:xfrm>
            <a:off x="5660416" y="2465175"/>
            <a:ext cx="9925902" cy="1981200"/>
          </a:xfrm>
          <a:prstGeom prst="rect">
            <a:avLst/>
          </a:prstGeom>
        </p:spPr>
        <p:txBody>
          <a:bodyPr lIns="0" tIns="0" rIns="0" bIns="0" rtlCol="0" anchor="t">
            <a:spAutoFit/>
          </a:bodyPr>
          <a:lstStyle/>
          <a:p>
            <a:pPr algn="l">
              <a:lnSpc>
                <a:spcPts val="3600"/>
              </a:lnSpc>
            </a:pPr>
            <a:r>
              <a:rPr lang="en-US" sz="3000" b="1" dirty="0">
                <a:solidFill>
                  <a:srgbClr val="070C1F"/>
                </a:solidFill>
                <a:latin typeface="Open Sans Bold"/>
                <a:ea typeface="Open Sans Bold"/>
                <a:cs typeface="Open Sans Bold"/>
                <a:sym typeface="Open Sans Bold"/>
              </a:rPr>
              <a:t>Papel </a:t>
            </a:r>
            <a:r>
              <a:rPr lang="en-US" sz="3000" b="1" dirty="0" err="1">
                <a:solidFill>
                  <a:srgbClr val="070C1F"/>
                </a:solidFill>
                <a:latin typeface="Open Sans Bold"/>
                <a:ea typeface="Open Sans Bold"/>
                <a:cs typeface="Open Sans Bold"/>
                <a:sym typeface="Open Sans Bold"/>
              </a:rPr>
              <a:t>Essencial</a:t>
            </a:r>
            <a:endParaRPr lang="en-US" sz="3000" b="1" dirty="0">
              <a:solidFill>
                <a:srgbClr val="070C1F"/>
              </a:solidFill>
              <a:latin typeface="Open Sans Bold"/>
              <a:ea typeface="Open Sans Bold"/>
              <a:cs typeface="Open Sans Bold"/>
              <a:sym typeface="Open Sans Bold"/>
            </a:endParaRPr>
          </a:p>
          <a:p>
            <a:pPr algn="just">
              <a:lnSpc>
                <a:spcPts val="3000"/>
              </a:lnSpc>
            </a:pPr>
            <a:r>
              <a:rPr lang="en-US" sz="2500" i="1" dirty="0" err="1">
                <a:solidFill>
                  <a:srgbClr val="070C1F"/>
                </a:solidFill>
                <a:latin typeface="Open Sans Italics"/>
                <a:ea typeface="Open Sans Italics"/>
                <a:cs typeface="Open Sans Italics"/>
                <a:sym typeface="Open Sans Italics"/>
              </a:rPr>
              <a:t>Considerado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como</a:t>
            </a:r>
            <a:r>
              <a:rPr lang="en-US" sz="2500" i="1" dirty="0">
                <a:solidFill>
                  <a:srgbClr val="070C1F"/>
                </a:solidFill>
                <a:latin typeface="Open Sans Italics"/>
                <a:ea typeface="Open Sans Italics"/>
                <a:cs typeface="Open Sans Italics"/>
                <a:sym typeface="Open Sans Italics"/>
              </a:rPr>
              <a:t> um </a:t>
            </a:r>
            <a:r>
              <a:rPr lang="en-US" sz="2500" i="1" dirty="0" err="1">
                <a:solidFill>
                  <a:srgbClr val="070C1F"/>
                </a:solidFill>
                <a:latin typeface="Open Sans Italics"/>
                <a:ea typeface="Open Sans Italics"/>
                <a:cs typeface="Open Sans Italics"/>
                <a:sym typeface="Open Sans Italics"/>
              </a:rPr>
              <a:t>personagem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essencial</a:t>
            </a:r>
            <a:r>
              <a:rPr lang="en-US" sz="2500" i="1" dirty="0">
                <a:solidFill>
                  <a:srgbClr val="070C1F"/>
                </a:solidFill>
                <a:latin typeface="Open Sans Italics"/>
                <a:ea typeface="Open Sans Italics"/>
                <a:cs typeface="Open Sans Italics"/>
                <a:sym typeface="Open Sans Italics"/>
              </a:rPr>
              <a:t> para a </a:t>
            </a:r>
            <a:r>
              <a:rPr lang="en-US" sz="2500" i="1" dirty="0" err="1">
                <a:solidFill>
                  <a:srgbClr val="070C1F"/>
                </a:solidFill>
                <a:latin typeface="Open Sans Italics"/>
                <a:ea typeface="Open Sans Italics"/>
                <a:cs typeface="Open Sans Italics"/>
                <a:sym typeface="Open Sans Italics"/>
              </a:rPr>
              <a:t>efetividade</a:t>
            </a:r>
            <a:r>
              <a:rPr lang="en-US" sz="2500" i="1" dirty="0">
                <a:solidFill>
                  <a:srgbClr val="070C1F"/>
                </a:solidFill>
                <a:latin typeface="Open Sans Italics"/>
                <a:ea typeface="Open Sans Italics"/>
                <a:cs typeface="Open Sans Italics"/>
                <a:sym typeface="Open Sans Italics"/>
              </a:rPr>
              <a:t> dos </a:t>
            </a:r>
            <a:r>
              <a:rPr lang="en-US" sz="2500" i="1" dirty="0" err="1">
                <a:solidFill>
                  <a:srgbClr val="070C1F"/>
                </a:solidFill>
                <a:latin typeface="Open Sans Italics"/>
                <a:ea typeface="Open Sans Italics"/>
                <a:cs typeface="Open Sans Italics"/>
                <a:sym typeface="Open Sans Italics"/>
              </a:rPr>
              <a:t>contratos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administrativos</a:t>
            </a:r>
            <a:r>
              <a:rPr lang="en-US" sz="2500" i="1" dirty="0">
                <a:solidFill>
                  <a:srgbClr val="070C1F"/>
                </a:solidFill>
                <a:latin typeface="Open Sans Italics"/>
                <a:ea typeface="Open Sans Italics"/>
                <a:cs typeface="Open Sans Italics"/>
                <a:sym typeface="Open Sans Italics"/>
              </a:rPr>
              <a:t> e com </a:t>
            </a:r>
            <a:r>
              <a:rPr lang="en-US" sz="2500" i="1" dirty="0" err="1">
                <a:solidFill>
                  <a:srgbClr val="070C1F"/>
                </a:solidFill>
                <a:latin typeface="Open Sans Italics"/>
                <a:ea typeface="Open Sans Italics"/>
                <a:cs typeface="Open Sans Italics"/>
                <a:sym typeface="Open Sans Italics"/>
              </a:rPr>
              <a:t>atribuição</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suma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importância</a:t>
            </a:r>
            <a:r>
              <a:rPr lang="en-US" sz="2500" i="1" dirty="0">
                <a:solidFill>
                  <a:srgbClr val="070C1F"/>
                </a:solidFill>
                <a:latin typeface="Open Sans Italics"/>
                <a:ea typeface="Open Sans Italics"/>
                <a:cs typeface="Open Sans Italics"/>
                <a:sym typeface="Open Sans Italics"/>
              </a:rPr>
              <a:t> para a </a:t>
            </a:r>
            <a:r>
              <a:rPr lang="en-US" sz="2500" i="1" dirty="0" err="1">
                <a:solidFill>
                  <a:srgbClr val="070C1F"/>
                </a:solidFill>
                <a:latin typeface="Open Sans Italics"/>
                <a:ea typeface="Open Sans Italics"/>
                <a:cs typeface="Open Sans Italics"/>
                <a:sym typeface="Open Sans Italics"/>
              </a:rPr>
              <a:t>Administração</a:t>
            </a:r>
            <a:r>
              <a:rPr lang="en-US" sz="2500" i="1" dirty="0">
                <a:solidFill>
                  <a:srgbClr val="070C1F"/>
                </a:solidFill>
                <a:latin typeface="Open Sans Italics"/>
                <a:ea typeface="Open Sans Italics"/>
                <a:cs typeface="Open Sans Italics"/>
                <a:sym typeface="Open Sans Italics"/>
              </a:rPr>
              <a:t> Pública, o fiscal de </a:t>
            </a:r>
            <a:r>
              <a:rPr lang="en-US" sz="2500" i="1" dirty="0" err="1">
                <a:solidFill>
                  <a:srgbClr val="070C1F"/>
                </a:solidFill>
                <a:latin typeface="Open Sans Italics"/>
                <a:ea typeface="Open Sans Italics"/>
                <a:cs typeface="Open Sans Italics"/>
                <a:sym typeface="Open Sans Italics"/>
              </a:rPr>
              <a:t>contrato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por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muitos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anos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teve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sua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função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preterida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pelo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legislador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brasileiro</a:t>
            </a:r>
            <a:r>
              <a:rPr lang="en-US" sz="2500" i="1" dirty="0">
                <a:solidFill>
                  <a:srgbClr val="070C1F"/>
                </a:solidFill>
                <a:latin typeface="Open Sans Italics"/>
                <a:ea typeface="Open Sans Italics"/>
                <a:cs typeface="Open Sans Italics"/>
                <a:sym typeface="Open Sans Italics"/>
              </a:rPr>
              <a:t>.</a:t>
            </a:r>
          </a:p>
        </p:txBody>
      </p:sp>
      <p:sp>
        <p:nvSpPr>
          <p:cNvPr id="9" name="TextBox 9"/>
          <p:cNvSpPr txBox="1"/>
          <p:nvPr/>
        </p:nvSpPr>
        <p:spPr>
          <a:xfrm>
            <a:off x="5650891" y="4941675"/>
            <a:ext cx="9925902" cy="1615827"/>
          </a:xfrm>
          <a:prstGeom prst="rect">
            <a:avLst/>
          </a:prstGeom>
        </p:spPr>
        <p:txBody>
          <a:bodyPr lIns="0" tIns="0" rIns="0" bIns="0" rtlCol="0" anchor="t">
            <a:spAutoFit/>
          </a:bodyPr>
          <a:lstStyle/>
          <a:p>
            <a:pPr algn="l">
              <a:lnSpc>
                <a:spcPts val="3600"/>
              </a:lnSpc>
            </a:pPr>
            <a:r>
              <a:rPr lang="en-US" sz="3000" b="1" dirty="0">
                <a:solidFill>
                  <a:srgbClr val="070C1F"/>
                </a:solidFill>
                <a:latin typeface="Open Sans Bold"/>
                <a:ea typeface="Open Sans Bold"/>
                <a:cs typeface="Open Sans Bold"/>
                <a:sym typeface="Open Sans Bold"/>
              </a:rPr>
              <a:t>Nova Lei de </a:t>
            </a:r>
            <a:r>
              <a:rPr lang="en-US" sz="3000" b="1" dirty="0" err="1">
                <a:solidFill>
                  <a:srgbClr val="070C1F"/>
                </a:solidFill>
                <a:latin typeface="Open Sans Bold"/>
                <a:ea typeface="Open Sans Bold"/>
                <a:cs typeface="Open Sans Bold"/>
                <a:sym typeface="Open Sans Bold"/>
              </a:rPr>
              <a:t>Licitações</a:t>
            </a:r>
            <a:endParaRPr lang="en-US" sz="3000" b="1" dirty="0">
              <a:solidFill>
                <a:srgbClr val="070C1F"/>
              </a:solidFill>
              <a:latin typeface="Open Sans Bold"/>
              <a:ea typeface="Open Sans Bold"/>
              <a:cs typeface="Open Sans Bold"/>
              <a:sym typeface="Open Sans Bold"/>
            </a:endParaRPr>
          </a:p>
          <a:p>
            <a:pPr algn="just">
              <a:lnSpc>
                <a:spcPts val="3000"/>
              </a:lnSpc>
            </a:pPr>
            <a:r>
              <a:rPr lang="en-US" sz="2500" i="1" dirty="0">
                <a:solidFill>
                  <a:srgbClr val="070C1F"/>
                </a:solidFill>
                <a:latin typeface="Open Sans Italics"/>
                <a:ea typeface="Open Sans Italics"/>
                <a:cs typeface="Open Sans Italics"/>
                <a:sym typeface="Open Sans Italics"/>
              </a:rPr>
              <a:t>A Nova Lei de </a:t>
            </a:r>
            <a:r>
              <a:rPr lang="en-US" sz="2500" i="1" dirty="0" err="1">
                <a:solidFill>
                  <a:srgbClr val="070C1F"/>
                </a:solidFill>
                <a:latin typeface="Open Sans Italics"/>
                <a:ea typeface="Open Sans Italics"/>
                <a:cs typeface="Open Sans Italics"/>
                <a:sym typeface="Open Sans Italics"/>
              </a:rPr>
              <a:t>Licitações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em</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parte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rompe</a:t>
            </a:r>
            <a:r>
              <a:rPr lang="en-US" sz="2500" i="1" dirty="0">
                <a:solidFill>
                  <a:srgbClr val="070C1F"/>
                </a:solidFill>
                <a:latin typeface="Open Sans Italics"/>
                <a:ea typeface="Open Sans Italics"/>
                <a:cs typeface="Open Sans Italics"/>
                <a:sym typeface="Open Sans Italics"/>
              </a:rPr>
              <a:t> com </a:t>
            </a:r>
            <a:r>
              <a:rPr lang="en-US" sz="2500" i="1" dirty="0" err="1">
                <a:solidFill>
                  <a:srgbClr val="070C1F"/>
                </a:solidFill>
                <a:latin typeface="Open Sans Italics"/>
                <a:ea typeface="Open Sans Italics"/>
                <a:cs typeface="Open Sans Italics"/>
                <a:sym typeface="Open Sans Italics"/>
              </a:rPr>
              <a:t>esse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paradigma</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traz</a:t>
            </a:r>
            <a:r>
              <a:rPr lang="en-US" sz="2500" i="1" dirty="0">
                <a:solidFill>
                  <a:srgbClr val="070C1F"/>
                </a:solidFill>
                <a:latin typeface="Open Sans Italics"/>
                <a:ea typeface="Open Sans Italics"/>
                <a:cs typeface="Open Sans Italics"/>
                <a:sym typeface="Open Sans Italics"/>
              </a:rPr>
              <a:t> para o </a:t>
            </a:r>
            <a:r>
              <a:rPr lang="en-US" sz="2500" i="1" dirty="0" err="1">
                <a:solidFill>
                  <a:srgbClr val="070C1F"/>
                </a:solidFill>
                <a:latin typeface="Open Sans Italics"/>
                <a:ea typeface="Open Sans Italics"/>
                <a:cs typeface="Open Sans Italics"/>
                <a:sym typeface="Open Sans Italics"/>
              </a:rPr>
              <a:t>seu</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texto</a:t>
            </a:r>
            <a:r>
              <a:rPr lang="en-US" sz="2500" i="1" dirty="0">
                <a:solidFill>
                  <a:srgbClr val="070C1F"/>
                </a:solidFill>
                <a:latin typeface="Open Sans Italics"/>
                <a:ea typeface="Open Sans Italics"/>
                <a:cs typeface="Open Sans Italics"/>
                <a:sym typeface="Open Sans Italics"/>
              </a:rPr>
              <a:t> a </a:t>
            </a:r>
            <a:r>
              <a:rPr lang="en-US" sz="2500" i="1" dirty="0" err="1">
                <a:solidFill>
                  <a:srgbClr val="070C1F"/>
                </a:solidFill>
                <a:latin typeface="Open Sans Italics"/>
                <a:ea typeface="Open Sans Italics"/>
                <a:cs typeface="Open Sans Italics"/>
                <a:sym typeface="Open Sans Italics"/>
              </a:rPr>
              <a:t>nomenclatura</a:t>
            </a:r>
            <a:r>
              <a:rPr lang="en-US" sz="2500" i="1" dirty="0">
                <a:solidFill>
                  <a:srgbClr val="070C1F"/>
                </a:solidFill>
                <a:latin typeface="Open Sans Italics"/>
                <a:ea typeface="Open Sans Italics"/>
                <a:cs typeface="Open Sans Italics"/>
                <a:sym typeface="Open Sans Italics"/>
              </a:rPr>
              <a:t> “fiscal de </a:t>
            </a:r>
            <a:r>
              <a:rPr lang="en-US" sz="2500" i="1" dirty="0" err="1">
                <a:solidFill>
                  <a:srgbClr val="070C1F"/>
                </a:solidFill>
                <a:latin typeface="Open Sans Italics"/>
                <a:ea typeface="Open Sans Italics"/>
                <a:cs typeface="Open Sans Italics"/>
                <a:sym typeface="Open Sans Italics"/>
              </a:rPr>
              <a:t>contrato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conferindo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maior</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detalhamento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sobre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os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direitos</a:t>
            </a:r>
            <a:r>
              <a:rPr lang="en-US" sz="2500" i="1" dirty="0">
                <a:solidFill>
                  <a:srgbClr val="070C1F"/>
                </a:solidFill>
                <a:latin typeface="Open Sans Italics"/>
                <a:ea typeface="Open Sans Italics"/>
                <a:cs typeface="Open Sans Italics"/>
                <a:sym typeface="Open Sans Italics"/>
              </a:rPr>
              <a:t> e </a:t>
            </a:r>
            <a:r>
              <a:rPr lang="en-US" sz="2500" i="1" dirty="0" err="1">
                <a:solidFill>
                  <a:srgbClr val="070C1F"/>
                </a:solidFill>
                <a:latin typeface="Open Sans Italics"/>
                <a:ea typeface="Open Sans Italics"/>
                <a:cs typeface="Open Sans Italics"/>
                <a:sym typeface="Open Sans Italics"/>
              </a:rPr>
              <a:t>responsabilidades</a:t>
            </a:r>
            <a:r>
              <a:rPr lang="en-US" sz="2500" i="1" dirty="0">
                <a:solidFill>
                  <a:srgbClr val="070C1F"/>
                </a:solidFill>
                <a:latin typeface="Open Sans Italics"/>
                <a:ea typeface="Open Sans Italics"/>
                <a:cs typeface="Open Sans Italics"/>
                <a:sym typeface="Open Sans Italics"/>
              </a:rPr>
              <a:t> dessa </a:t>
            </a:r>
            <a:r>
              <a:rPr lang="en-US" sz="2500" i="1" dirty="0" err="1">
                <a:solidFill>
                  <a:srgbClr val="070C1F"/>
                </a:solidFill>
                <a:latin typeface="Open Sans Italics"/>
                <a:ea typeface="Open Sans Italics"/>
                <a:cs typeface="Open Sans Italics"/>
                <a:sym typeface="Open Sans Italics"/>
              </a:rPr>
              <a:t>figura</a:t>
            </a:r>
            <a:r>
              <a:rPr lang="en-US" sz="2500" i="1" dirty="0">
                <a:solidFill>
                  <a:srgbClr val="070C1F"/>
                </a:solidFill>
                <a:latin typeface="Open Sans Italics"/>
                <a:ea typeface="Open Sans Italics"/>
                <a:cs typeface="Open Sans Italics"/>
                <a:sym typeface="Open Sans Italics"/>
              </a:rPr>
              <a:t>.</a:t>
            </a:r>
          </a:p>
        </p:txBody>
      </p:sp>
      <p:sp>
        <p:nvSpPr>
          <p:cNvPr id="10" name="TextBox 10"/>
          <p:cNvSpPr txBox="1"/>
          <p:nvPr/>
        </p:nvSpPr>
        <p:spPr>
          <a:xfrm>
            <a:off x="5632665" y="7056225"/>
            <a:ext cx="9209472" cy="1981200"/>
          </a:xfrm>
          <a:prstGeom prst="rect">
            <a:avLst/>
          </a:prstGeom>
        </p:spPr>
        <p:txBody>
          <a:bodyPr lIns="0" tIns="0" rIns="0" bIns="0" rtlCol="0" anchor="t">
            <a:spAutoFit/>
          </a:bodyPr>
          <a:lstStyle/>
          <a:p>
            <a:pPr algn="l">
              <a:lnSpc>
                <a:spcPts val="3600"/>
              </a:lnSpc>
            </a:pPr>
            <a:r>
              <a:rPr lang="en-US" sz="3000" b="1" dirty="0">
                <a:solidFill>
                  <a:srgbClr val="070C1F"/>
                </a:solidFill>
                <a:latin typeface="Open Sans Bold"/>
                <a:ea typeface="Open Sans Bold"/>
                <a:cs typeface="Open Sans Bold"/>
                <a:sym typeface="Open Sans Bold"/>
              </a:rPr>
              <a:t>Papel </a:t>
            </a:r>
            <a:r>
              <a:rPr lang="en-US" sz="3000" b="1" dirty="0" err="1">
                <a:solidFill>
                  <a:srgbClr val="070C1F"/>
                </a:solidFill>
                <a:latin typeface="Open Sans Bold"/>
                <a:ea typeface="Open Sans Bold"/>
                <a:cs typeface="Open Sans Bold"/>
                <a:sym typeface="Open Sans Bold"/>
              </a:rPr>
              <a:t>Estratégico</a:t>
            </a:r>
            <a:endParaRPr lang="en-US" sz="3000" b="1" dirty="0">
              <a:solidFill>
                <a:srgbClr val="070C1F"/>
              </a:solidFill>
              <a:latin typeface="Open Sans Bold"/>
              <a:ea typeface="Open Sans Bold"/>
              <a:cs typeface="Open Sans Bold"/>
              <a:sym typeface="Open Sans Bold"/>
            </a:endParaRPr>
          </a:p>
          <a:p>
            <a:pPr algn="just">
              <a:lnSpc>
                <a:spcPts val="3000"/>
              </a:lnSpc>
            </a:pPr>
            <a:r>
              <a:rPr lang="en-US" sz="2500" i="1" dirty="0">
                <a:solidFill>
                  <a:srgbClr val="070C1F"/>
                </a:solidFill>
                <a:latin typeface="Open Sans Italics"/>
                <a:ea typeface="Open Sans Italics"/>
                <a:cs typeface="Open Sans Italics"/>
                <a:sym typeface="Open Sans Italics"/>
              </a:rPr>
              <a:t>A </a:t>
            </a:r>
            <a:r>
              <a:rPr lang="en-US" sz="2500" i="1" dirty="0" err="1">
                <a:solidFill>
                  <a:srgbClr val="070C1F"/>
                </a:solidFill>
                <a:latin typeface="Open Sans Italics"/>
                <a:ea typeface="Open Sans Italics"/>
                <a:cs typeface="Open Sans Italics"/>
                <a:sym typeface="Open Sans Italics"/>
              </a:rPr>
              <a:t>atuação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desses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agentes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públicos</a:t>
            </a:r>
            <a:r>
              <a:rPr lang="en-US" sz="2500" i="1" dirty="0">
                <a:solidFill>
                  <a:srgbClr val="070C1F"/>
                </a:solidFill>
                <a:latin typeface="Open Sans Italics"/>
                <a:ea typeface="Open Sans Italics"/>
                <a:cs typeface="Open Sans Italics"/>
                <a:sym typeface="Open Sans Italics"/>
              </a:rPr>
              <a:t> assume um </a:t>
            </a:r>
            <a:r>
              <a:rPr lang="en-US" sz="2500" i="1" dirty="0" err="1">
                <a:solidFill>
                  <a:srgbClr val="070C1F"/>
                </a:solidFill>
                <a:latin typeface="Open Sans Italics"/>
                <a:ea typeface="Open Sans Italics"/>
                <a:cs typeface="Open Sans Italics"/>
                <a:sym typeface="Open Sans Italics"/>
              </a:rPr>
              <a:t>papel</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estratégico</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na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concretização</a:t>
            </a:r>
            <a:r>
              <a:rPr lang="en-US" sz="2500" i="1" dirty="0">
                <a:solidFill>
                  <a:srgbClr val="070C1F"/>
                </a:solidFill>
                <a:latin typeface="Open Sans Italics"/>
                <a:ea typeface="Open Sans Italics"/>
                <a:cs typeface="Open Sans Italics"/>
                <a:sym typeface="Open Sans Italics"/>
              </a:rPr>
              <a:t> das </a:t>
            </a:r>
            <a:r>
              <a:rPr lang="en-US" sz="2500" i="1" dirty="0" err="1">
                <a:solidFill>
                  <a:srgbClr val="070C1F"/>
                </a:solidFill>
                <a:latin typeface="Open Sans Italics"/>
                <a:ea typeface="Open Sans Italics"/>
                <a:cs typeface="Open Sans Italics"/>
                <a:sym typeface="Open Sans Italics"/>
              </a:rPr>
              <a:t>políticas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públicas</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disposta</a:t>
            </a:r>
            <a:r>
              <a:rPr lang="en-US" sz="2500" i="1" dirty="0">
                <a:solidFill>
                  <a:srgbClr val="070C1F"/>
                </a:solidFill>
                <a:latin typeface="Open Sans Italics"/>
                <a:ea typeface="Open Sans Italics"/>
                <a:cs typeface="Open Sans Italics"/>
                <a:sym typeface="Open Sans Italics"/>
              </a:rPr>
              <a:t> no novo diploma legal, </a:t>
            </a:r>
            <a:r>
              <a:rPr lang="en-US" sz="2500" i="1" dirty="0" err="1">
                <a:solidFill>
                  <a:srgbClr val="070C1F"/>
                </a:solidFill>
                <a:latin typeface="Open Sans Italics"/>
                <a:ea typeface="Open Sans Italics"/>
                <a:cs typeface="Open Sans Italics"/>
                <a:sym typeface="Open Sans Italics"/>
              </a:rPr>
              <a:t>razão</a:t>
            </a:r>
            <a:r>
              <a:rPr lang="en-US" sz="2500" i="1" dirty="0">
                <a:solidFill>
                  <a:srgbClr val="070C1F"/>
                </a:solidFill>
                <a:latin typeface="Open Sans Italics"/>
                <a:ea typeface="Open Sans Italics"/>
                <a:cs typeface="Open Sans Italics"/>
                <a:sym typeface="Open Sans Italics"/>
              </a:rPr>
              <a:t> pela qual a </a:t>
            </a:r>
            <a:r>
              <a:rPr lang="en-US" sz="2500" i="1" dirty="0" err="1">
                <a:solidFill>
                  <a:srgbClr val="070C1F"/>
                </a:solidFill>
                <a:latin typeface="Open Sans Italics"/>
                <a:ea typeface="Open Sans Italics"/>
                <a:cs typeface="Open Sans Italics"/>
                <a:sym typeface="Open Sans Italics"/>
              </a:rPr>
              <a:t>fiscalização</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contratos</a:t>
            </a:r>
            <a:r>
              <a:rPr lang="en-US" sz="2500" i="1" dirty="0">
                <a:solidFill>
                  <a:srgbClr val="070C1F"/>
                </a:solidFill>
                <a:latin typeface="Open Sans Italics"/>
                <a:ea typeface="Open Sans Italics"/>
                <a:cs typeface="Open Sans Italics"/>
                <a:sym typeface="Open Sans Italics"/>
              </a:rPr>
              <a:t> se </a:t>
            </a:r>
            <a:r>
              <a:rPr lang="en-US" sz="2500" i="1" dirty="0" err="1">
                <a:solidFill>
                  <a:srgbClr val="070C1F"/>
                </a:solidFill>
                <a:latin typeface="Open Sans Italics"/>
                <a:ea typeface="Open Sans Italics"/>
                <a:cs typeface="Open Sans Italics"/>
                <a:sym typeface="Open Sans Italics"/>
              </a:rPr>
              <a:t>torna</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destaque</a:t>
            </a:r>
            <a:r>
              <a:rPr lang="en-US" sz="2500" i="1" dirty="0">
                <a:solidFill>
                  <a:srgbClr val="070C1F"/>
                </a:solidFill>
                <a:latin typeface="Open Sans Italics"/>
                <a:ea typeface="Open Sans Italics"/>
                <a:cs typeface="Open Sans Italics"/>
                <a:sym typeface="Open Sans Italics"/>
              </a:rPr>
              <a:t> e é </a:t>
            </a:r>
            <a:r>
              <a:rPr lang="en-US" sz="2500" i="1" dirty="0" err="1">
                <a:solidFill>
                  <a:srgbClr val="070C1F"/>
                </a:solidFill>
                <a:latin typeface="Open Sans Italics"/>
                <a:ea typeface="Open Sans Italics"/>
                <a:cs typeface="Open Sans Italics"/>
                <a:sym typeface="Open Sans Italics"/>
              </a:rPr>
              <a:t>objeto</a:t>
            </a:r>
            <a:r>
              <a:rPr lang="en-US" sz="2500" i="1" dirty="0">
                <a:solidFill>
                  <a:srgbClr val="070C1F"/>
                </a:solidFill>
                <a:latin typeface="Open Sans Italics"/>
                <a:ea typeface="Open Sans Italics"/>
                <a:cs typeface="Open Sans Italics"/>
                <a:sym typeface="Open Sans Italics"/>
              </a:rPr>
              <a:t> de </a:t>
            </a:r>
            <a:r>
              <a:rPr lang="en-US" sz="2500" i="1" dirty="0" err="1">
                <a:solidFill>
                  <a:srgbClr val="070C1F"/>
                </a:solidFill>
                <a:latin typeface="Open Sans Italics"/>
                <a:ea typeface="Open Sans Italics"/>
                <a:cs typeface="Open Sans Italics"/>
                <a:sym typeface="Open Sans Italics"/>
              </a:rPr>
              <a:t>grande</a:t>
            </a:r>
            <a:r>
              <a:rPr lang="en-US" sz="2500" i="1" dirty="0">
                <a:solidFill>
                  <a:srgbClr val="070C1F"/>
                </a:solidFill>
                <a:latin typeface="Open Sans Italics"/>
                <a:ea typeface="Open Sans Italics"/>
                <a:cs typeface="Open Sans Italics"/>
                <a:sym typeface="Open Sans Italics"/>
              </a:rPr>
              <a:t> </a:t>
            </a:r>
            <a:r>
              <a:rPr lang="en-US" sz="2500" i="1" dirty="0" err="1">
                <a:solidFill>
                  <a:srgbClr val="070C1F"/>
                </a:solidFill>
                <a:latin typeface="Open Sans Italics"/>
                <a:ea typeface="Open Sans Italics"/>
                <a:cs typeface="Open Sans Italics"/>
                <a:sym typeface="Open Sans Italics"/>
              </a:rPr>
              <a:t>atenção</a:t>
            </a:r>
            <a:r>
              <a:rPr lang="en-US" sz="2500" i="1" dirty="0">
                <a:solidFill>
                  <a:srgbClr val="070C1F"/>
                </a:solidFill>
                <a:latin typeface="Open Sans Italics"/>
                <a:ea typeface="Open Sans Italics"/>
                <a:cs typeface="Open Sans Italics"/>
                <a:sym typeface="Open Sans Italics"/>
              </a:rPr>
              <a:t>.</a:t>
            </a:r>
          </a:p>
        </p:txBody>
      </p:sp>
      <p:sp>
        <p:nvSpPr>
          <p:cNvPr id="11" name="TextBox 11"/>
          <p:cNvSpPr txBox="1"/>
          <p:nvPr/>
        </p:nvSpPr>
        <p:spPr>
          <a:xfrm>
            <a:off x="4672769" y="730702"/>
            <a:ext cx="12524677" cy="1310372"/>
          </a:xfrm>
          <a:prstGeom prst="rect">
            <a:avLst/>
          </a:prstGeom>
        </p:spPr>
        <p:txBody>
          <a:bodyPr lIns="0" tIns="0" rIns="0" bIns="0" rtlCol="0" anchor="t">
            <a:spAutoFit/>
          </a:bodyPr>
          <a:lstStyle/>
          <a:p>
            <a:pPr algn="l">
              <a:lnSpc>
                <a:spcPts val="5089"/>
              </a:lnSpc>
            </a:pPr>
            <a:r>
              <a:rPr lang="en-US" sz="5089" b="1">
                <a:solidFill>
                  <a:srgbClr val="070C1F"/>
                </a:solidFill>
                <a:latin typeface="Open Sans Bold"/>
                <a:ea typeface="Open Sans Bold"/>
                <a:cs typeface="Open Sans Bold"/>
                <a:sym typeface="Open Sans Bold"/>
              </a:rPr>
              <a:t>A atuação do fiscal de contrato </a:t>
            </a:r>
          </a:p>
          <a:p>
            <a:pPr algn="l">
              <a:lnSpc>
                <a:spcPts val="5089"/>
              </a:lnSpc>
            </a:pPr>
            <a:r>
              <a:rPr lang="en-US" sz="5089" b="1">
                <a:solidFill>
                  <a:srgbClr val="070C1F"/>
                </a:solidFill>
                <a:latin typeface="Open Sans Bold"/>
                <a:ea typeface="Open Sans Bold"/>
                <a:cs typeface="Open Sans Bold"/>
                <a:sym typeface="Open Sans Bold"/>
              </a:rPr>
              <a:t>e sua responsabilidade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6504825" y="9082818"/>
            <a:ext cx="6994150" cy="281215"/>
          </a:xfrm>
          <a:prstGeom prst="rect">
            <a:avLst/>
          </a:prstGeom>
        </p:spPr>
        <p:txBody>
          <a:bodyPr lIns="0" tIns="0" rIns="0" bIns="0" rtlCol="0" anchor="t">
            <a:spAutoFit/>
          </a:bodyPr>
          <a:lstStyle/>
          <a:p>
            <a:pPr algn="l">
              <a:lnSpc>
                <a:spcPts val="2214"/>
              </a:lnSpc>
            </a:pPr>
            <a:r>
              <a:rPr lang="en-US" sz="1845">
                <a:solidFill>
                  <a:srgbClr val="070C1F"/>
                </a:solidFill>
                <a:latin typeface="Open Sans"/>
                <a:ea typeface="Open Sans"/>
                <a:cs typeface="Open Sans"/>
                <a:sym typeface="Open Sans"/>
              </a:rPr>
              <a:t>Baseado na apresentação da Prof. Larissa Panko</a:t>
            </a:r>
          </a:p>
        </p:txBody>
      </p:sp>
      <p:sp>
        <p:nvSpPr>
          <p:cNvPr id="4" name="AutoShape 4"/>
          <p:cNvSpPr/>
          <p:nvPr/>
        </p:nvSpPr>
        <p:spPr>
          <a:xfrm>
            <a:off x="1479510" y="4406688"/>
            <a:ext cx="15413587" cy="0"/>
          </a:xfrm>
          <a:prstGeom prst="line">
            <a:avLst/>
          </a:prstGeom>
          <a:ln w="38100" cap="flat">
            <a:solidFill>
              <a:srgbClr val="000000"/>
            </a:solidFill>
            <a:prstDash val="solid"/>
            <a:headEnd type="none" w="sm" len="sm"/>
            <a:tailEnd type="none" w="sm" len="sm"/>
          </a:ln>
        </p:spPr>
        <p:txBody>
          <a:bodyPr/>
          <a:lstStyle/>
          <a:p>
            <a:endParaRPr lang="pt-BR"/>
          </a:p>
        </p:txBody>
      </p:sp>
      <p:sp>
        <p:nvSpPr>
          <p:cNvPr id="5" name="TextBox 5"/>
          <p:cNvSpPr txBox="1"/>
          <p:nvPr/>
        </p:nvSpPr>
        <p:spPr>
          <a:xfrm>
            <a:off x="285750" y="923925"/>
            <a:ext cx="4921140" cy="2885405"/>
          </a:xfrm>
          <a:prstGeom prst="rect">
            <a:avLst/>
          </a:prstGeom>
        </p:spPr>
        <p:txBody>
          <a:bodyPr lIns="0" tIns="0" rIns="0" bIns="0" rtlCol="0" anchor="t">
            <a:spAutoFit/>
          </a:bodyPr>
          <a:lstStyle/>
          <a:p>
            <a:pPr algn="ctr">
              <a:lnSpc>
                <a:spcPts val="2520"/>
              </a:lnSpc>
              <a:spcBef>
                <a:spcPct val="0"/>
              </a:spcBef>
            </a:pPr>
            <a:r>
              <a:rPr lang="en-US" sz="2100" b="1" dirty="0">
                <a:solidFill>
                  <a:srgbClr val="070C1F"/>
                </a:solidFill>
                <a:latin typeface="Open Sans Bold"/>
                <a:ea typeface="Open Sans Bold"/>
                <a:cs typeface="Open Sans Bold"/>
                <a:sym typeface="Open Sans Bold"/>
              </a:rPr>
              <a:t>1984: </a:t>
            </a:r>
          </a:p>
          <a:p>
            <a:pPr algn="ctr">
              <a:lnSpc>
                <a:spcPts val="2520"/>
              </a:lnSpc>
              <a:spcBef>
                <a:spcPct val="0"/>
              </a:spcBef>
            </a:pPr>
            <a:r>
              <a:rPr lang="en-US" sz="2100" dirty="0" err="1">
                <a:latin typeface="Open Sans"/>
                <a:ea typeface="Open Sans"/>
                <a:cs typeface="Open Sans"/>
                <a:sym typeface="Open Sans"/>
              </a:rPr>
              <a:t>Comissão</a:t>
            </a:r>
            <a:r>
              <a:rPr lang="en-US" sz="2100" dirty="0">
                <a:latin typeface="Open Sans"/>
                <a:ea typeface="Open Sans"/>
                <a:cs typeface="Open Sans"/>
                <a:sym typeface="Open Sans"/>
              </a:rPr>
              <a:t> Mundial </a:t>
            </a:r>
            <a:r>
              <a:rPr lang="en-US" sz="2100" dirty="0" err="1">
                <a:latin typeface="Open Sans"/>
                <a:ea typeface="Open Sans"/>
                <a:cs typeface="Open Sans"/>
                <a:sym typeface="Open Sans"/>
              </a:rPr>
              <a:t>sobre</a:t>
            </a:r>
            <a:r>
              <a:rPr lang="en-US" sz="2100" dirty="0">
                <a:latin typeface="Open Sans"/>
                <a:ea typeface="Open Sans"/>
                <a:cs typeface="Open Sans"/>
                <a:sym typeface="Open Sans"/>
              </a:rPr>
              <a:t> </a:t>
            </a:r>
          </a:p>
          <a:p>
            <a:pPr algn="ctr">
              <a:lnSpc>
                <a:spcPts val="2520"/>
              </a:lnSpc>
              <a:spcBef>
                <a:spcPct val="0"/>
              </a:spcBef>
            </a:pPr>
            <a:r>
              <a:rPr lang="en-US" sz="2100" dirty="0">
                <a:latin typeface="Open Sans"/>
                <a:ea typeface="Open Sans"/>
                <a:cs typeface="Open Sans"/>
                <a:sym typeface="Open Sans"/>
              </a:rPr>
              <a:t>o Meio </a:t>
            </a:r>
            <a:r>
              <a:rPr lang="en-US" sz="2100" dirty="0" err="1">
                <a:latin typeface="Open Sans"/>
                <a:ea typeface="Open Sans"/>
                <a:cs typeface="Open Sans"/>
                <a:sym typeface="Open Sans"/>
              </a:rPr>
              <a:t>Ambiente</a:t>
            </a:r>
            <a:r>
              <a:rPr lang="en-US" sz="2100" dirty="0">
                <a:latin typeface="Open Sans"/>
                <a:ea typeface="Open Sans"/>
                <a:cs typeface="Open Sans"/>
                <a:sym typeface="Open Sans"/>
              </a:rPr>
              <a:t> e</a:t>
            </a:r>
          </a:p>
          <a:p>
            <a:pPr algn="ctr">
              <a:lnSpc>
                <a:spcPts val="2520"/>
              </a:lnSpc>
              <a:spcBef>
                <a:spcPct val="0"/>
              </a:spcBef>
            </a:pPr>
            <a:r>
              <a:rPr lang="en-US" sz="2100" dirty="0" err="1">
                <a:latin typeface="Open Sans"/>
                <a:ea typeface="Open Sans"/>
                <a:cs typeface="Open Sans"/>
                <a:sym typeface="Open Sans"/>
              </a:rPr>
              <a:t>Desenvolvimento</a:t>
            </a:r>
            <a:r>
              <a:rPr lang="en-US" sz="2100" dirty="0">
                <a:latin typeface="Open Sans"/>
                <a:ea typeface="Open Sans"/>
                <a:cs typeface="Open Sans"/>
                <a:sym typeface="Open Sans"/>
              </a:rPr>
              <a:t>, </a:t>
            </a:r>
            <a:r>
              <a:rPr lang="en-US" sz="2100" dirty="0" err="1">
                <a:latin typeface="Open Sans"/>
                <a:ea typeface="Open Sans"/>
                <a:cs typeface="Open Sans"/>
                <a:sym typeface="Open Sans"/>
              </a:rPr>
              <a:t>cujos</a:t>
            </a:r>
            <a:r>
              <a:rPr lang="en-US" sz="2100" dirty="0">
                <a:latin typeface="Open Sans"/>
                <a:ea typeface="Open Sans"/>
                <a:cs typeface="Open Sans"/>
                <a:sym typeface="Open Sans"/>
              </a:rPr>
              <a:t> </a:t>
            </a:r>
            <a:r>
              <a:rPr lang="en-US" sz="2100" dirty="0" err="1">
                <a:latin typeface="Open Sans"/>
                <a:ea typeface="Open Sans"/>
                <a:cs typeface="Open Sans"/>
                <a:sym typeface="Open Sans"/>
              </a:rPr>
              <a:t>trabalhos</a:t>
            </a:r>
            <a:endParaRPr lang="en-US" sz="2100" dirty="0">
              <a:latin typeface="Open Sans"/>
              <a:ea typeface="Open Sans"/>
              <a:cs typeface="Open Sans"/>
              <a:sym typeface="Open Sans"/>
            </a:endParaRPr>
          </a:p>
          <a:p>
            <a:pPr algn="ctr">
              <a:lnSpc>
                <a:spcPts val="2520"/>
              </a:lnSpc>
              <a:spcBef>
                <a:spcPct val="0"/>
              </a:spcBef>
            </a:pPr>
            <a:r>
              <a:rPr lang="en-US" sz="2100" dirty="0" err="1">
                <a:latin typeface="Open Sans"/>
                <a:ea typeface="Open Sans"/>
                <a:cs typeface="Open Sans"/>
                <a:sym typeface="Open Sans"/>
              </a:rPr>
              <a:t>deu</a:t>
            </a:r>
            <a:r>
              <a:rPr lang="en-US" sz="2100" dirty="0">
                <a:latin typeface="Open Sans"/>
                <a:ea typeface="Open Sans"/>
                <a:cs typeface="Open Sans"/>
                <a:sym typeface="Open Sans"/>
              </a:rPr>
              <a:t> </a:t>
            </a:r>
            <a:r>
              <a:rPr lang="en-US" sz="2100" dirty="0" err="1">
                <a:latin typeface="Open Sans"/>
                <a:ea typeface="Open Sans"/>
                <a:cs typeface="Open Sans"/>
                <a:sym typeface="Open Sans"/>
              </a:rPr>
              <a:t>origem</a:t>
            </a:r>
            <a:r>
              <a:rPr lang="en-US" sz="2100" dirty="0">
                <a:latin typeface="Open Sans"/>
                <a:ea typeface="Open Sans"/>
                <a:cs typeface="Open Sans"/>
                <a:sym typeface="Open Sans"/>
              </a:rPr>
              <a:t> </a:t>
            </a:r>
            <a:r>
              <a:rPr lang="en-US" sz="2100" dirty="0" err="1">
                <a:latin typeface="Open Sans"/>
                <a:ea typeface="Open Sans"/>
                <a:cs typeface="Open Sans"/>
                <a:sym typeface="Open Sans"/>
              </a:rPr>
              <a:t>ao</a:t>
            </a:r>
            <a:r>
              <a:rPr lang="en-US" sz="2100" dirty="0">
                <a:latin typeface="Open Sans"/>
                <a:ea typeface="Open Sans"/>
                <a:cs typeface="Open Sans"/>
                <a:sym typeface="Open Sans"/>
              </a:rPr>
              <a:t> </a:t>
            </a:r>
            <a:r>
              <a:rPr lang="en-US" sz="2100" dirty="0" err="1">
                <a:latin typeface="Open Sans"/>
                <a:ea typeface="Open Sans"/>
                <a:cs typeface="Open Sans"/>
                <a:sym typeface="Open Sans"/>
              </a:rPr>
              <a:t>relatório</a:t>
            </a:r>
            <a:r>
              <a:rPr lang="en-US" sz="2100" u="sng" dirty="0">
                <a:latin typeface="Open Sans"/>
                <a:ea typeface="Open Sans"/>
                <a:cs typeface="Open Sans"/>
                <a:sym typeface="Open Sans"/>
              </a:rPr>
              <a:t>. </a:t>
            </a:r>
            <a:r>
              <a:rPr lang="en-US" sz="2100" u="sng" dirty="0" err="1">
                <a:latin typeface="Open Sans"/>
                <a:ea typeface="Open Sans"/>
                <a:cs typeface="Open Sans"/>
                <a:sym typeface="Open Sans"/>
              </a:rPr>
              <a:t>Nosso</a:t>
            </a:r>
            <a:endParaRPr lang="en-US" sz="2100" u="sng" dirty="0">
              <a:latin typeface="Open Sans"/>
              <a:ea typeface="Open Sans"/>
              <a:cs typeface="Open Sans"/>
              <a:sym typeface="Open Sans"/>
            </a:endParaRPr>
          </a:p>
          <a:p>
            <a:pPr algn="ctr">
              <a:lnSpc>
                <a:spcPts val="2520"/>
              </a:lnSpc>
              <a:spcBef>
                <a:spcPct val="0"/>
              </a:spcBef>
            </a:pPr>
            <a:r>
              <a:rPr lang="en-US" sz="2100" u="sng" dirty="0" err="1">
                <a:latin typeface="Open Sans"/>
                <a:ea typeface="Open Sans"/>
                <a:cs typeface="Open Sans"/>
                <a:sym typeface="Open Sans"/>
              </a:rPr>
              <a:t>futuro</a:t>
            </a:r>
            <a:r>
              <a:rPr lang="en-US" sz="2100" u="sng" dirty="0">
                <a:latin typeface="Open Sans"/>
                <a:ea typeface="Open Sans"/>
                <a:cs typeface="Open Sans"/>
                <a:sym typeface="Open Sans"/>
              </a:rPr>
              <a:t> </a:t>
            </a:r>
            <a:r>
              <a:rPr lang="en-US" sz="2100" u="sng" dirty="0" err="1">
                <a:latin typeface="Open Sans"/>
                <a:ea typeface="Open Sans"/>
                <a:cs typeface="Open Sans"/>
                <a:sym typeface="Open Sans"/>
              </a:rPr>
              <a:t>comum</a:t>
            </a:r>
            <a:r>
              <a:rPr lang="en-US" sz="2100" u="sng" dirty="0">
                <a:latin typeface="Open Sans"/>
                <a:ea typeface="Open Sans"/>
                <a:cs typeface="Open Sans"/>
                <a:sym typeface="Open Sans"/>
              </a:rPr>
              <a:t> (</a:t>
            </a:r>
            <a:r>
              <a:rPr lang="en-US" sz="2100" u="sng" dirty="0" err="1">
                <a:latin typeface="Open Sans"/>
                <a:ea typeface="Open Sans"/>
                <a:cs typeface="Open Sans"/>
                <a:sym typeface="Open Sans"/>
              </a:rPr>
              <a:t>Relatório</a:t>
            </a:r>
            <a:r>
              <a:rPr lang="en-US" sz="2100" u="sng" dirty="0">
                <a:latin typeface="Open Sans"/>
                <a:ea typeface="Open Sans"/>
                <a:cs typeface="Open Sans"/>
                <a:sym typeface="Open Sans"/>
              </a:rPr>
              <a:t> de</a:t>
            </a:r>
          </a:p>
          <a:p>
            <a:pPr algn="ctr">
              <a:lnSpc>
                <a:spcPts val="2520"/>
              </a:lnSpc>
              <a:spcBef>
                <a:spcPct val="0"/>
              </a:spcBef>
            </a:pPr>
            <a:r>
              <a:rPr lang="en-US" sz="2100" u="sng" dirty="0">
                <a:latin typeface="Open Sans"/>
                <a:ea typeface="Open Sans"/>
                <a:cs typeface="Open Sans"/>
                <a:sym typeface="Open Sans"/>
              </a:rPr>
              <a:t>Brundtland). </a:t>
            </a:r>
            <a:r>
              <a:rPr lang="en-US" sz="2100" u="sng" dirty="0" err="1">
                <a:latin typeface="Open Sans"/>
                <a:ea typeface="Open Sans"/>
                <a:cs typeface="Open Sans"/>
                <a:sym typeface="Open Sans"/>
              </a:rPr>
              <a:t>Noção</a:t>
            </a:r>
            <a:r>
              <a:rPr lang="en-US" sz="2100" u="sng" dirty="0">
                <a:latin typeface="Open Sans"/>
                <a:ea typeface="Open Sans"/>
                <a:cs typeface="Open Sans"/>
                <a:sym typeface="Open Sans"/>
              </a:rPr>
              <a:t> de</a:t>
            </a:r>
          </a:p>
          <a:p>
            <a:pPr algn="ctr">
              <a:lnSpc>
                <a:spcPts val="2520"/>
              </a:lnSpc>
              <a:spcBef>
                <a:spcPct val="0"/>
              </a:spcBef>
            </a:pPr>
            <a:r>
              <a:rPr lang="en-US" sz="2100" u="sng" dirty="0" err="1">
                <a:latin typeface="Open Sans"/>
                <a:ea typeface="Open Sans"/>
                <a:cs typeface="Open Sans"/>
                <a:sym typeface="Open Sans"/>
              </a:rPr>
              <a:t>desenvolvimento</a:t>
            </a:r>
            <a:r>
              <a:rPr lang="en-US" sz="2100" u="sng" dirty="0">
                <a:latin typeface="Open Sans"/>
                <a:ea typeface="Open Sans"/>
                <a:cs typeface="Open Sans"/>
                <a:sym typeface="Open Sans"/>
              </a:rPr>
              <a:t> </a:t>
            </a:r>
            <a:r>
              <a:rPr lang="en-US" sz="2100" u="sng" dirty="0" err="1">
                <a:latin typeface="Open Sans"/>
                <a:ea typeface="Open Sans"/>
                <a:cs typeface="Open Sans"/>
                <a:sym typeface="Open Sans"/>
              </a:rPr>
              <a:t>sustentável</a:t>
            </a:r>
            <a:r>
              <a:rPr lang="en-US" sz="2100" u="sng" dirty="0">
                <a:latin typeface="Open Sans"/>
                <a:ea typeface="Open Sans"/>
                <a:cs typeface="Open Sans"/>
                <a:sym typeface="Open Sans"/>
              </a:rPr>
              <a:t> </a:t>
            </a:r>
          </a:p>
          <a:p>
            <a:pPr algn="ctr">
              <a:lnSpc>
                <a:spcPts val="2520"/>
              </a:lnSpc>
              <a:spcBef>
                <a:spcPct val="0"/>
              </a:spcBef>
            </a:pPr>
            <a:r>
              <a:rPr lang="en-US" sz="2100" u="sng" dirty="0">
                <a:latin typeface="Open Sans"/>
                <a:ea typeface="Open Sans"/>
                <a:cs typeface="Open Sans"/>
                <a:sym typeface="Open Sans"/>
              </a:rPr>
              <a:t>que </a:t>
            </a:r>
            <a:r>
              <a:rPr lang="en-US" sz="2100" u="sng" dirty="0" err="1">
                <a:latin typeface="Open Sans"/>
                <a:ea typeface="Open Sans"/>
                <a:cs typeface="Open Sans"/>
                <a:sym typeface="Open Sans"/>
              </a:rPr>
              <a:t>temos</a:t>
            </a:r>
            <a:r>
              <a:rPr lang="en-US" sz="2100" u="sng" dirty="0">
                <a:latin typeface="Open Sans"/>
                <a:ea typeface="Open Sans"/>
                <a:cs typeface="Open Sans"/>
                <a:sym typeface="Open Sans"/>
              </a:rPr>
              <a:t> </a:t>
            </a:r>
            <a:r>
              <a:rPr lang="en-US" sz="2100" u="sng" dirty="0" err="1">
                <a:latin typeface="Open Sans"/>
                <a:ea typeface="Open Sans"/>
                <a:cs typeface="Open Sans"/>
                <a:sym typeface="Open Sans"/>
              </a:rPr>
              <a:t>até</a:t>
            </a:r>
            <a:r>
              <a:rPr lang="en-US" sz="2100" u="sng" dirty="0">
                <a:latin typeface="Open Sans"/>
                <a:ea typeface="Open Sans"/>
                <a:cs typeface="Open Sans"/>
                <a:sym typeface="Open Sans"/>
              </a:rPr>
              <a:t> </a:t>
            </a:r>
            <a:r>
              <a:rPr lang="en-US" sz="2100" u="sng" dirty="0" err="1">
                <a:latin typeface="Open Sans"/>
                <a:ea typeface="Open Sans"/>
                <a:cs typeface="Open Sans"/>
                <a:sym typeface="Open Sans"/>
              </a:rPr>
              <a:t>hoje</a:t>
            </a:r>
            <a:r>
              <a:rPr lang="en-US" sz="2100" dirty="0">
                <a:latin typeface="Open Sans"/>
                <a:ea typeface="Open Sans"/>
                <a:cs typeface="Open Sans"/>
                <a:sym typeface="Open Sans"/>
              </a:rPr>
              <a:t>.</a:t>
            </a:r>
          </a:p>
        </p:txBody>
      </p:sp>
      <p:sp>
        <p:nvSpPr>
          <p:cNvPr id="6" name="TextBox 6"/>
          <p:cNvSpPr txBox="1"/>
          <p:nvPr/>
        </p:nvSpPr>
        <p:spPr>
          <a:xfrm>
            <a:off x="3805059" y="1592444"/>
            <a:ext cx="6517755" cy="1885950"/>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1992: </a:t>
            </a:r>
          </a:p>
          <a:p>
            <a:pPr algn="ctr">
              <a:lnSpc>
                <a:spcPts val="2520"/>
              </a:lnSpc>
              <a:spcBef>
                <a:spcPct val="0"/>
              </a:spcBef>
            </a:pPr>
            <a:r>
              <a:rPr lang="en-US" sz="2100">
                <a:solidFill>
                  <a:srgbClr val="070C1F"/>
                </a:solidFill>
                <a:latin typeface="Open Sans"/>
                <a:ea typeface="Open Sans"/>
                <a:cs typeface="Open Sans"/>
                <a:sym typeface="Open Sans"/>
              </a:rPr>
              <a:t>Conferência das</a:t>
            </a:r>
          </a:p>
          <a:p>
            <a:pPr algn="ctr">
              <a:lnSpc>
                <a:spcPts val="2520"/>
              </a:lnSpc>
              <a:spcBef>
                <a:spcPct val="0"/>
              </a:spcBef>
            </a:pPr>
            <a:r>
              <a:rPr lang="en-US" sz="2100">
                <a:solidFill>
                  <a:srgbClr val="070C1F"/>
                </a:solidFill>
                <a:latin typeface="Open Sans"/>
                <a:ea typeface="Open Sans"/>
                <a:cs typeface="Open Sans"/>
                <a:sym typeface="Open Sans"/>
              </a:rPr>
              <a:t>Nações Unidas sobre</a:t>
            </a:r>
          </a:p>
          <a:p>
            <a:pPr algn="ctr">
              <a:lnSpc>
                <a:spcPts val="2520"/>
              </a:lnSpc>
              <a:spcBef>
                <a:spcPct val="0"/>
              </a:spcBef>
            </a:pPr>
            <a:r>
              <a:rPr lang="en-US" sz="2100">
                <a:solidFill>
                  <a:srgbClr val="070C1F"/>
                </a:solidFill>
                <a:latin typeface="Open Sans"/>
                <a:ea typeface="Open Sans"/>
                <a:cs typeface="Open Sans"/>
                <a:sym typeface="Open Sans"/>
              </a:rPr>
              <a:t>meio ambiente e</a:t>
            </a:r>
          </a:p>
          <a:p>
            <a:pPr algn="ctr">
              <a:lnSpc>
                <a:spcPts val="2520"/>
              </a:lnSpc>
              <a:spcBef>
                <a:spcPct val="0"/>
              </a:spcBef>
            </a:pPr>
            <a:r>
              <a:rPr lang="en-US" sz="2100">
                <a:solidFill>
                  <a:srgbClr val="070C1F"/>
                </a:solidFill>
                <a:latin typeface="Open Sans"/>
                <a:ea typeface="Open Sans"/>
                <a:cs typeface="Open Sans"/>
                <a:sym typeface="Open Sans"/>
              </a:rPr>
              <a:t>desenvolvimento – </a:t>
            </a:r>
          </a:p>
          <a:p>
            <a:pPr algn="ctr">
              <a:lnSpc>
                <a:spcPts val="2520"/>
              </a:lnSpc>
              <a:spcBef>
                <a:spcPct val="0"/>
              </a:spcBef>
            </a:pPr>
            <a:r>
              <a:rPr lang="en-US" sz="2100">
                <a:solidFill>
                  <a:srgbClr val="070C1F"/>
                </a:solidFill>
                <a:latin typeface="Open Sans"/>
                <a:ea typeface="Open Sans"/>
                <a:cs typeface="Open Sans"/>
                <a:sym typeface="Open Sans"/>
              </a:rPr>
              <a:t>ECO Rio 92</a:t>
            </a:r>
          </a:p>
        </p:txBody>
      </p:sp>
      <p:sp>
        <p:nvSpPr>
          <p:cNvPr id="7" name="AutoShape 7"/>
          <p:cNvSpPr/>
          <p:nvPr/>
        </p:nvSpPr>
        <p:spPr>
          <a:xfrm>
            <a:off x="6911536" y="3668894"/>
            <a:ext cx="0" cy="2016016"/>
          </a:xfrm>
          <a:prstGeom prst="line">
            <a:avLst/>
          </a:prstGeom>
          <a:ln w="38100" cap="flat">
            <a:solidFill>
              <a:srgbClr val="000000"/>
            </a:solidFill>
            <a:prstDash val="solid"/>
            <a:headEnd type="none" w="sm" len="sm"/>
            <a:tailEnd type="none" w="sm" len="sm"/>
          </a:ln>
        </p:spPr>
        <p:txBody>
          <a:bodyPr/>
          <a:lstStyle/>
          <a:p>
            <a:endParaRPr lang="pt-BR"/>
          </a:p>
        </p:txBody>
      </p:sp>
      <p:sp>
        <p:nvSpPr>
          <p:cNvPr id="8" name="AutoShape 8"/>
          <p:cNvSpPr/>
          <p:nvPr/>
        </p:nvSpPr>
        <p:spPr>
          <a:xfrm>
            <a:off x="4717666" y="3888199"/>
            <a:ext cx="0" cy="1911012"/>
          </a:xfrm>
          <a:prstGeom prst="line">
            <a:avLst/>
          </a:prstGeom>
          <a:ln w="38100" cap="flat">
            <a:solidFill>
              <a:srgbClr val="000000"/>
            </a:solidFill>
            <a:prstDash val="solid"/>
            <a:headEnd type="none" w="sm" len="sm"/>
            <a:tailEnd type="none" w="sm" len="sm"/>
          </a:ln>
        </p:spPr>
        <p:txBody>
          <a:bodyPr/>
          <a:lstStyle/>
          <a:p>
            <a:endParaRPr lang="pt-BR"/>
          </a:p>
        </p:txBody>
      </p:sp>
      <p:sp>
        <p:nvSpPr>
          <p:cNvPr id="9" name="TextBox 9"/>
          <p:cNvSpPr txBox="1"/>
          <p:nvPr/>
        </p:nvSpPr>
        <p:spPr>
          <a:xfrm>
            <a:off x="2247571" y="5989711"/>
            <a:ext cx="4921140" cy="942975"/>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1988: </a:t>
            </a:r>
          </a:p>
          <a:p>
            <a:pPr algn="ctr">
              <a:lnSpc>
                <a:spcPts val="2520"/>
              </a:lnSpc>
              <a:spcBef>
                <a:spcPct val="0"/>
              </a:spcBef>
            </a:pPr>
            <a:r>
              <a:rPr lang="en-US" sz="2100">
                <a:solidFill>
                  <a:srgbClr val="070C1F"/>
                </a:solidFill>
                <a:latin typeface="Open Sans"/>
                <a:ea typeface="Open Sans"/>
                <a:cs typeface="Open Sans"/>
                <a:sym typeface="Open Sans"/>
              </a:rPr>
              <a:t>CRFB (art. 225 –</a:t>
            </a:r>
          </a:p>
          <a:p>
            <a:pPr algn="ctr">
              <a:lnSpc>
                <a:spcPts val="2520"/>
              </a:lnSpc>
              <a:spcBef>
                <a:spcPct val="0"/>
              </a:spcBef>
            </a:pPr>
            <a:r>
              <a:rPr lang="en-US" sz="2100">
                <a:solidFill>
                  <a:srgbClr val="070C1F"/>
                </a:solidFill>
                <a:latin typeface="Open Sans"/>
                <a:ea typeface="Open Sans"/>
                <a:cs typeface="Open Sans"/>
                <a:sym typeface="Open Sans"/>
              </a:rPr>
              <a:t>Do meio ambiente)</a:t>
            </a:r>
          </a:p>
        </p:txBody>
      </p:sp>
      <p:sp>
        <p:nvSpPr>
          <p:cNvPr id="10" name="AutoShape 10"/>
          <p:cNvSpPr/>
          <p:nvPr/>
        </p:nvSpPr>
        <p:spPr>
          <a:xfrm flipH="1">
            <a:off x="9172565" y="3563855"/>
            <a:ext cx="7868" cy="1428803"/>
          </a:xfrm>
          <a:prstGeom prst="line">
            <a:avLst/>
          </a:prstGeom>
          <a:ln w="38100" cap="flat">
            <a:solidFill>
              <a:srgbClr val="000000"/>
            </a:solidFill>
            <a:prstDash val="solid"/>
            <a:headEnd type="none" w="sm" len="sm"/>
            <a:tailEnd type="none" w="sm" len="sm"/>
          </a:ln>
        </p:spPr>
        <p:txBody>
          <a:bodyPr/>
          <a:lstStyle/>
          <a:p>
            <a:endParaRPr lang="pt-BR"/>
          </a:p>
        </p:txBody>
      </p:sp>
      <p:sp>
        <p:nvSpPr>
          <p:cNvPr id="11" name="AutoShape 11"/>
          <p:cNvSpPr/>
          <p:nvPr/>
        </p:nvSpPr>
        <p:spPr>
          <a:xfrm>
            <a:off x="11380848" y="3459344"/>
            <a:ext cx="0" cy="1911012"/>
          </a:xfrm>
          <a:prstGeom prst="line">
            <a:avLst/>
          </a:prstGeom>
          <a:ln w="38100" cap="flat">
            <a:solidFill>
              <a:srgbClr val="000000"/>
            </a:solidFill>
            <a:prstDash val="solid"/>
            <a:headEnd type="none" w="sm" len="sm"/>
            <a:tailEnd type="none" w="sm" len="sm"/>
          </a:ln>
        </p:spPr>
        <p:txBody>
          <a:bodyPr/>
          <a:lstStyle/>
          <a:p>
            <a:endParaRPr lang="pt-BR"/>
          </a:p>
        </p:txBody>
      </p:sp>
      <p:sp>
        <p:nvSpPr>
          <p:cNvPr id="12" name="AutoShape 12"/>
          <p:cNvSpPr/>
          <p:nvPr/>
        </p:nvSpPr>
        <p:spPr>
          <a:xfrm flipH="1">
            <a:off x="14627099" y="3337333"/>
            <a:ext cx="0" cy="1579229"/>
          </a:xfrm>
          <a:prstGeom prst="line">
            <a:avLst/>
          </a:prstGeom>
          <a:ln w="38100" cap="flat">
            <a:solidFill>
              <a:srgbClr val="000000"/>
            </a:solidFill>
            <a:prstDash val="solid"/>
            <a:headEnd type="none" w="sm" len="sm"/>
            <a:tailEnd type="none" w="sm" len="sm"/>
          </a:ln>
        </p:spPr>
        <p:txBody>
          <a:bodyPr/>
          <a:lstStyle/>
          <a:p>
            <a:endParaRPr lang="pt-BR"/>
          </a:p>
        </p:txBody>
      </p:sp>
      <p:sp>
        <p:nvSpPr>
          <p:cNvPr id="13" name="TextBox 13"/>
          <p:cNvSpPr txBox="1"/>
          <p:nvPr/>
        </p:nvSpPr>
        <p:spPr>
          <a:xfrm>
            <a:off x="6759620" y="5137223"/>
            <a:ext cx="4921140" cy="2514600"/>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1994: </a:t>
            </a:r>
          </a:p>
          <a:p>
            <a:pPr algn="ctr">
              <a:lnSpc>
                <a:spcPts val="2520"/>
              </a:lnSpc>
              <a:spcBef>
                <a:spcPct val="0"/>
              </a:spcBef>
            </a:pPr>
            <a:r>
              <a:rPr lang="en-US" sz="2100">
                <a:solidFill>
                  <a:srgbClr val="070C1F"/>
                </a:solidFill>
                <a:latin typeface="Open Sans"/>
                <a:ea typeface="Open Sans"/>
                <a:cs typeface="Open Sans"/>
                <a:sym typeface="Open Sans"/>
              </a:rPr>
              <a:t>John Elkington:</a:t>
            </a:r>
          </a:p>
          <a:p>
            <a:pPr algn="ctr">
              <a:lnSpc>
                <a:spcPts val="2520"/>
              </a:lnSpc>
              <a:spcBef>
                <a:spcPct val="0"/>
              </a:spcBef>
            </a:pPr>
            <a:r>
              <a:rPr lang="en-US" sz="2100">
                <a:solidFill>
                  <a:srgbClr val="070C1F"/>
                </a:solidFill>
                <a:latin typeface="Open Sans"/>
                <a:ea typeface="Open Sans"/>
                <a:cs typeface="Open Sans"/>
                <a:sym typeface="Open Sans"/>
              </a:rPr>
              <a:t>triple bomon line, tripé</a:t>
            </a:r>
          </a:p>
          <a:p>
            <a:pPr algn="ctr">
              <a:lnSpc>
                <a:spcPts val="2520"/>
              </a:lnSpc>
              <a:spcBef>
                <a:spcPct val="0"/>
              </a:spcBef>
            </a:pPr>
            <a:r>
              <a:rPr lang="en-US" sz="2100">
                <a:solidFill>
                  <a:srgbClr val="070C1F"/>
                </a:solidFill>
                <a:latin typeface="Open Sans"/>
                <a:ea typeface="Open Sans"/>
                <a:cs typeface="Open Sans"/>
                <a:sym typeface="Open Sans"/>
              </a:rPr>
              <a:t>da sustentabilidade:</a:t>
            </a:r>
          </a:p>
          <a:p>
            <a:pPr algn="ctr">
              <a:lnSpc>
                <a:spcPts val="2520"/>
              </a:lnSpc>
              <a:spcBef>
                <a:spcPct val="0"/>
              </a:spcBef>
            </a:pPr>
            <a:r>
              <a:rPr lang="en-US" sz="2100">
                <a:solidFill>
                  <a:srgbClr val="070C1F"/>
                </a:solidFill>
                <a:latin typeface="Open Sans"/>
                <a:ea typeface="Open Sans"/>
                <a:cs typeface="Open Sans"/>
                <a:sym typeface="Open Sans"/>
              </a:rPr>
              <a:t>equilíbrio entre a</a:t>
            </a:r>
          </a:p>
          <a:p>
            <a:pPr algn="ctr">
              <a:lnSpc>
                <a:spcPts val="2520"/>
              </a:lnSpc>
              <a:spcBef>
                <a:spcPct val="0"/>
              </a:spcBef>
            </a:pPr>
            <a:r>
              <a:rPr lang="en-US" sz="2100">
                <a:solidFill>
                  <a:srgbClr val="070C1F"/>
                </a:solidFill>
                <a:latin typeface="Open Sans"/>
                <a:ea typeface="Open Sans"/>
                <a:cs typeface="Open Sans"/>
                <a:sym typeface="Open Sans"/>
              </a:rPr>
              <a:t>sustentabilidade</a:t>
            </a:r>
          </a:p>
          <a:p>
            <a:pPr algn="ctr">
              <a:lnSpc>
                <a:spcPts val="2520"/>
              </a:lnSpc>
              <a:spcBef>
                <a:spcPct val="0"/>
              </a:spcBef>
            </a:pPr>
            <a:r>
              <a:rPr lang="en-US" sz="2100">
                <a:solidFill>
                  <a:srgbClr val="070C1F"/>
                </a:solidFill>
                <a:latin typeface="Open Sans"/>
                <a:ea typeface="Open Sans"/>
                <a:cs typeface="Open Sans"/>
                <a:sym typeface="Open Sans"/>
              </a:rPr>
              <a:t>ambiental, econômica </a:t>
            </a:r>
          </a:p>
          <a:p>
            <a:pPr algn="ctr">
              <a:lnSpc>
                <a:spcPts val="2520"/>
              </a:lnSpc>
              <a:spcBef>
                <a:spcPct val="0"/>
              </a:spcBef>
            </a:pPr>
            <a:r>
              <a:rPr lang="en-US" sz="2100">
                <a:solidFill>
                  <a:srgbClr val="070C1F"/>
                </a:solidFill>
                <a:latin typeface="Open Sans"/>
                <a:ea typeface="Open Sans"/>
                <a:cs typeface="Open Sans"/>
                <a:sym typeface="Open Sans"/>
              </a:rPr>
              <a:t>e social.</a:t>
            </a:r>
          </a:p>
        </p:txBody>
      </p:sp>
      <p:sp>
        <p:nvSpPr>
          <p:cNvPr id="14" name="TextBox 14"/>
          <p:cNvSpPr txBox="1"/>
          <p:nvPr/>
        </p:nvSpPr>
        <p:spPr>
          <a:xfrm>
            <a:off x="10760116" y="5011812"/>
            <a:ext cx="7848267" cy="2514600"/>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2015: </a:t>
            </a:r>
          </a:p>
          <a:p>
            <a:pPr algn="ctr">
              <a:lnSpc>
                <a:spcPts val="2520"/>
              </a:lnSpc>
              <a:spcBef>
                <a:spcPct val="0"/>
              </a:spcBef>
            </a:pPr>
            <a:r>
              <a:rPr lang="en-US" sz="2100">
                <a:solidFill>
                  <a:srgbClr val="070C1F"/>
                </a:solidFill>
                <a:latin typeface="Open Sans"/>
                <a:ea typeface="Open Sans"/>
                <a:cs typeface="Open Sans"/>
                <a:sym typeface="Open Sans"/>
              </a:rPr>
              <a:t>Cúpula das nações unidas sobre o</a:t>
            </a:r>
          </a:p>
          <a:p>
            <a:pPr algn="ctr">
              <a:lnSpc>
                <a:spcPts val="2520"/>
              </a:lnSpc>
              <a:spcBef>
                <a:spcPct val="0"/>
              </a:spcBef>
            </a:pPr>
            <a:r>
              <a:rPr lang="en-US" sz="2100">
                <a:solidFill>
                  <a:srgbClr val="070C1F"/>
                </a:solidFill>
                <a:latin typeface="Open Sans"/>
                <a:ea typeface="Open Sans"/>
                <a:cs typeface="Open Sans"/>
                <a:sym typeface="Open Sans"/>
              </a:rPr>
              <a:t>desenvolvimento sustentável Plano de ação: </a:t>
            </a:r>
          </a:p>
          <a:p>
            <a:pPr algn="ctr">
              <a:lnSpc>
                <a:spcPts val="2520"/>
              </a:lnSpc>
              <a:spcBef>
                <a:spcPct val="0"/>
              </a:spcBef>
            </a:pPr>
            <a:r>
              <a:rPr lang="en-US" sz="2100">
                <a:solidFill>
                  <a:srgbClr val="070C1F"/>
                </a:solidFill>
                <a:latin typeface="Open Sans"/>
                <a:ea typeface="Open Sans"/>
                <a:cs typeface="Open Sans"/>
                <a:sym typeface="Open Sans"/>
              </a:rPr>
              <a:t>Agenda 2030, com a criação de 17 objetivos </a:t>
            </a:r>
          </a:p>
          <a:p>
            <a:pPr algn="ctr">
              <a:lnSpc>
                <a:spcPts val="2520"/>
              </a:lnSpc>
              <a:spcBef>
                <a:spcPct val="0"/>
              </a:spcBef>
            </a:pPr>
            <a:r>
              <a:rPr lang="en-US" sz="2100">
                <a:solidFill>
                  <a:srgbClr val="070C1F"/>
                </a:solidFill>
                <a:latin typeface="Open Sans"/>
                <a:ea typeface="Open Sans"/>
                <a:cs typeface="Open Sans"/>
                <a:sym typeface="Open Sans"/>
              </a:rPr>
              <a:t>de desenvolvimento sustentável (ODS)</a:t>
            </a:r>
          </a:p>
          <a:p>
            <a:pPr algn="ctr">
              <a:lnSpc>
                <a:spcPts val="2520"/>
              </a:lnSpc>
              <a:spcBef>
                <a:spcPct val="0"/>
              </a:spcBef>
            </a:pPr>
            <a:r>
              <a:rPr lang="en-US" sz="2100">
                <a:solidFill>
                  <a:srgbClr val="070C1F"/>
                </a:solidFill>
                <a:latin typeface="Open Sans"/>
                <a:ea typeface="Open Sans"/>
                <a:cs typeface="Open Sans"/>
                <a:sym typeface="Open Sans"/>
              </a:rPr>
              <a:t>Meta 12.7: promoção de praticas de</a:t>
            </a:r>
          </a:p>
          <a:p>
            <a:pPr algn="ctr">
              <a:lnSpc>
                <a:spcPts val="2520"/>
              </a:lnSpc>
              <a:spcBef>
                <a:spcPct val="0"/>
              </a:spcBef>
            </a:pPr>
            <a:r>
              <a:rPr lang="en-US" sz="2100">
                <a:solidFill>
                  <a:srgbClr val="070C1F"/>
                </a:solidFill>
                <a:latin typeface="Open Sans"/>
                <a:ea typeface="Open Sans"/>
                <a:cs typeface="Open Sans"/>
                <a:sym typeface="Open Sans"/>
              </a:rPr>
              <a:t> compras publicas sustentáveis, de acordo</a:t>
            </a:r>
          </a:p>
          <a:p>
            <a:pPr algn="ctr">
              <a:lnSpc>
                <a:spcPts val="2520"/>
              </a:lnSpc>
              <a:spcBef>
                <a:spcPct val="0"/>
              </a:spcBef>
            </a:pPr>
            <a:r>
              <a:rPr lang="en-US" sz="2100">
                <a:solidFill>
                  <a:srgbClr val="070C1F"/>
                </a:solidFill>
                <a:latin typeface="Open Sans"/>
                <a:ea typeface="Open Sans"/>
                <a:cs typeface="Open Sans"/>
                <a:sym typeface="Open Sans"/>
              </a:rPr>
              <a:t> com as políticas e prioridades nacionais.</a:t>
            </a:r>
          </a:p>
        </p:txBody>
      </p:sp>
      <p:sp>
        <p:nvSpPr>
          <p:cNvPr id="15" name="TextBox 15"/>
          <p:cNvSpPr txBox="1"/>
          <p:nvPr/>
        </p:nvSpPr>
        <p:spPr>
          <a:xfrm>
            <a:off x="8279786" y="1359312"/>
            <a:ext cx="6394938" cy="1885950"/>
          </a:xfrm>
          <a:prstGeom prst="rect">
            <a:avLst/>
          </a:prstGeom>
        </p:spPr>
        <p:txBody>
          <a:bodyPr lIns="0" tIns="0" rIns="0" bIns="0" rtlCol="0" anchor="t">
            <a:spAutoFit/>
          </a:bodyPr>
          <a:lstStyle/>
          <a:p>
            <a:pPr algn="ctr">
              <a:lnSpc>
                <a:spcPts val="2520"/>
              </a:lnSpc>
              <a:spcBef>
                <a:spcPct val="0"/>
              </a:spcBef>
            </a:pPr>
            <a:r>
              <a:rPr lang="en-US" sz="2100" b="1">
                <a:solidFill>
                  <a:srgbClr val="070C1F"/>
                </a:solidFill>
                <a:latin typeface="Open Sans Bold"/>
                <a:ea typeface="Open Sans Bold"/>
                <a:cs typeface="Open Sans Bold"/>
                <a:sym typeface="Open Sans Bold"/>
              </a:rPr>
              <a:t>2002: </a:t>
            </a:r>
          </a:p>
          <a:p>
            <a:pPr algn="ctr">
              <a:lnSpc>
                <a:spcPts val="2520"/>
              </a:lnSpc>
              <a:spcBef>
                <a:spcPct val="0"/>
              </a:spcBef>
            </a:pPr>
            <a:r>
              <a:rPr lang="en-US" sz="2100">
                <a:solidFill>
                  <a:srgbClr val="070C1F"/>
                </a:solidFill>
                <a:latin typeface="Open Sans"/>
                <a:ea typeface="Open Sans"/>
                <a:cs typeface="Open Sans"/>
                <a:sym typeface="Open Sans"/>
              </a:rPr>
              <a:t>no Brasil Rio + 10</a:t>
            </a:r>
          </a:p>
          <a:p>
            <a:pPr algn="ctr">
              <a:lnSpc>
                <a:spcPts val="2520"/>
              </a:lnSpc>
              <a:spcBef>
                <a:spcPct val="0"/>
              </a:spcBef>
            </a:pPr>
            <a:r>
              <a:rPr lang="en-US" sz="2100">
                <a:solidFill>
                  <a:srgbClr val="070C1F"/>
                </a:solidFill>
                <a:latin typeface="Open Sans"/>
                <a:ea typeface="Open Sans"/>
                <a:cs typeface="Open Sans"/>
                <a:sym typeface="Open Sans"/>
              </a:rPr>
              <a:t>Criação do chamado</a:t>
            </a:r>
          </a:p>
          <a:p>
            <a:pPr algn="ctr">
              <a:lnSpc>
                <a:spcPts val="2520"/>
              </a:lnSpc>
              <a:spcBef>
                <a:spcPct val="0"/>
              </a:spcBef>
            </a:pPr>
            <a:r>
              <a:rPr lang="en-US" sz="2100">
                <a:solidFill>
                  <a:srgbClr val="070C1F"/>
                </a:solidFill>
                <a:latin typeface="Open Sans"/>
                <a:ea typeface="Open Sans"/>
                <a:cs typeface="Open Sans"/>
                <a:sym typeface="Open Sans"/>
              </a:rPr>
              <a:t>Compras públicas</a:t>
            </a:r>
          </a:p>
          <a:p>
            <a:pPr algn="ctr">
              <a:lnSpc>
                <a:spcPts val="2520"/>
              </a:lnSpc>
              <a:spcBef>
                <a:spcPct val="0"/>
              </a:spcBef>
            </a:pPr>
            <a:r>
              <a:rPr lang="en-US" sz="2100">
                <a:solidFill>
                  <a:srgbClr val="070C1F"/>
                </a:solidFill>
                <a:latin typeface="Open Sans"/>
                <a:ea typeface="Open Sans"/>
                <a:cs typeface="Open Sans"/>
                <a:sym typeface="Open Sans"/>
              </a:rPr>
              <a:t>sustentáveis, lançado</a:t>
            </a:r>
          </a:p>
          <a:p>
            <a:pPr algn="ctr">
              <a:lnSpc>
                <a:spcPts val="2520"/>
              </a:lnSpc>
              <a:spcBef>
                <a:spcPct val="0"/>
              </a:spcBef>
            </a:pPr>
            <a:r>
              <a:rPr lang="en-US" sz="2100">
                <a:solidFill>
                  <a:srgbClr val="070C1F"/>
                </a:solidFill>
                <a:latin typeface="Open Sans"/>
                <a:ea typeface="Open Sans"/>
                <a:cs typeface="Open Sans"/>
                <a:sym typeface="Open Sans"/>
              </a:rPr>
              <a:t>pela Suiça em 2005</a:t>
            </a:r>
          </a:p>
        </p:txBody>
      </p:sp>
      <p:sp>
        <p:nvSpPr>
          <p:cNvPr id="16" name="AutoShape 16"/>
          <p:cNvSpPr/>
          <p:nvPr/>
        </p:nvSpPr>
        <p:spPr>
          <a:xfrm flipH="1">
            <a:off x="2633677" y="3888304"/>
            <a:ext cx="7868" cy="1428803"/>
          </a:xfrm>
          <a:prstGeom prst="line">
            <a:avLst/>
          </a:prstGeom>
          <a:ln w="38100" cap="flat">
            <a:solidFill>
              <a:srgbClr val="000000"/>
            </a:solidFill>
            <a:prstDash val="solid"/>
            <a:headEnd type="none" w="sm" len="sm"/>
            <a:tailEnd type="none" w="sm" len="sm"/>
          </a:ln>
        </p:spPr>
        <p:txBody>
          <a:bodyPr/>
          <a:lstStyle/>
          <a:p>
            <a:endParaRPr lang="pt-B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0" y="286877"/>
            <a:ext cx="5602885" cy="8037305"/>
          </a:xfrm>
          <a:custGeom>
            <a:avLst/>
            <a:gdLst/>
            <a:ahLst/>
            <a:cxnLst/>
            <a:rect l="l" t="t" r="r" b="b"/>
            <a:pathLst>
              <a:path w="5602885" h="8037305">
                <a:moveTo>
                  <a:pt x="0" y="0"/>
                </a:moveTo>
                <a:lnTo>
                  <a:pt x="5602885" y="0"/>
                </a:lnTo>
                <a:lnTo>
                  <a:pt x="5602885" y="8037305"/>
                </a:lnTo>
                <a:lnTo>
                  <a:pt x="0" y="8037305"/>
                </a:lnTo>
                <a:lnTo>
                  <a:pt x="0" y="0"/>
                </a:lnTo>
                <a:close/>
              </a:path>
            </a:pathLst>
          </a:custGeom>
          <a:blipFill>
            <a:blip r:embed="rId4"/>
            <a:stretch>
              <a:fillRect t="-18281" r="-9864"/>
            </a:stretch>
          </a:blipFill>
        </p:spPr>
        <p:txBody>
          <a:bodyPr/>
          <a:lstStyle/>
          <a:p>
            <a:endParaRPr lang="pt-BR"/>
          </a:p>
        </p:txBody>
      </p:sp>
      <p:sp>
        <p:nvSpPr>
          <p:cNvPr id="4" name="TextBox 4"/>
          <p:cNvSpPr txBox="1"/>
          <p:nvPr/>
        </p:nvSpPr>
        <p:spPr>
          <a:xfrm>
            <a:off x="6543587" y="1481887"/>
            <a:ext cx="10522386" cy="1948547"/>
          </a:xfrm>
          <a:prstGeom prst="rect">
            <a:avLst/>
          </a:prstGeom>
        </p:spPr>
        <p:txBody>
          <a:bodyPr lIns="0" tIns="0" rIns="0" bIns="0" rtlCol="0" anchor="t">
            <a:spAutoFit/>
          </a:bodyPr>
          <a:lstStyle/>
          <a:p>
            <a:pPr algn="l">
              <a:lnSpc>
                <a:spcPts val="5089"/>
              </a:lnSpc>
            </a:pPr>
            <a:r>
              <a:rPr lang="en-US" sz="5089" b="1">
                <a:solidFill>
                  <a:srgbClr val="070C1F"/>
                </a:solidFill>
                <a:latin typeface="Open Sans Bold"/>
                <a:ea typeface="Open Sans Bold"/>
                <a:cs typeface="Open Sans Bold"/>
                <a:sym typeface="Open Sans Bold"/>
              </a:rPr>
              <a:t>A importância da</a:t>
            </a:r>
          </a:p>
          <a:p>
            <a:pPr algn="l">
              <a:lnSpc>
                <a:spcPts val="5089"/>
              </a:lnSpc>
            </a:pPr>
            <a:r>
              <a:rPr lang="en-US" sz="5089" b="1">
                <a:solidFill>
                  <a:srgbClr val="070C1F"/>
                </a:solidFill>
                <a:latin typeface="Open Sans Bold"/>
                <a:ea typeface="Open Sans Bold"/>
                <a:cs typeface="Open Sans Bold"/>
                <a:sym typeface="Open Sans Bold"/>
              </a:rPr>
              <a:t>capacitação do fiscal </a:t>
            </a:r>
          </a:p>
          <a:p>
            <a:pPr algn="l">
              <a:lnSpc>
                <a:spcPts val="5089"/>
              </a:lnSpc>
            </a:pPr>
            <a:r>
              <a:rPr lang="en-US" sz="5089" b="1">
                <a:solidFill>
                  <a:srgbClr val="070C1F"/>
                </a:solidFill>
                <a:latin typeface="Open Sans Bold"/>
                <a:ea typeface="Open Sans Bold"/>
                <a:cs typeface="Open Sans Bold"/>
                <a:sym typeface="Open Sans Bold"/>
              </a:rPr>
              <a:t>de contrato</a:t>
            </a:r>
          </a:p>
        </p:txBody>
      </p:sp>
      <p:sp>
        <p:nvSpPr>
          <p:cNvPr id="5" name="TextBox 5"/>
          <p:cNvSpPr txBox="1"/>
          <p:nvPr/>
        </p:nvSpPr>
        <p:spPr>
          <a:xfrm>
            <a:off x="6319334" y="5281142"/>
            <a:ext cx="8435529" cy="390525"/>
          </a:xfrm>
          <a:prstGeom prst="rect">
            <a:avLst/>
          </a:prstGeom>
        </p:spPr>
        <p:txBody>
          <a:bodyPr lIns="0" tIns="0" rIns="0" bIns="0" rtlCol="0" anchor="t">
            <a:spAutoFit/>
          </a:bodyPr>
          <a:lstStyle/>
          <a:p>
            <a:pPr algn="l">
              <a:lnSpc>
                <a:spcPts val="3000"/>
              </a:lnSpc>
              <a:spcBef>
                <a:spcPct val="0"/>
              </a:spcBef>
            </a:pPr>
            <a:r>
              <a:rPr lang="en-US" sz="2500">
                <a:solidFill>
                  <a:srgbClr val="070C1F"/>
                </a:solidFill>
                <a:latin typeface="Open Sans"/>
                <a:ea typeface="Open Sans"/>
                <a:cs typeface="Open Sans"/>
                <a:sym typeface="Open Sans"/>
              </a:rPr>
              <a:t>Nomear o fiscal de contrato sem capacitação adequada</a:t>
            </a:r>
          </a:p>
        </p:txBody>
      </p:sp>
      <p:sp>
        <p:nvSpPr>
          <p:cNvPr id="6" name="TextBox 6"/>
          <p:cNvSpPr txBox="1"/>
          <p:nvPr/>
        </p:nvSpPr>
        <p:spPr>
          <a:xfrm>
            <a:off x="6309809" y="4738217"/>
            <a:ext cx="2605591"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Capacitação</a:t>
            </a:r>
            <a:endParaRPr lang="en-US" sz="3200" b="1" dirty="0">
              <a:solidFill>
                <a:srgbClr val="070C1F"/>
              </a:solidFill>
              <a:latin typeface="Open Sans Bold"/>
              <a:ea typeface="Open Sans Bold"/>
              <a:cs typeface="Open Sans Bold"/>
              <a:sym typeface="Open Sans Bold"/>
            </a:endParaRPr>
          </a:p>
        </p:txBody>
      </p:sp>
      <p:sp>
        <p:nvSpPr>
          <p:cNvPr id="7" name="TextBox 7"/>
          <p:cNvSpPr txBox="1"/>
          <p:nvPr/>
        </p:nvSpPr>
        <p:spPr>
          <a:xfrm>
            <a:off x="6319334" y="6971632"/>
            <a:ext cx="8435529" cy="1152525"/>
          </a:xfrm>
          <a:prstGeom prst="rect">
            <a:avLst/>
          </a:prstGeom>
        </p:spPr>
        <p:txBody>
          <a:bodyPr lIns="0" tIns="0" rIns="0" bIns="0" rtlCol="0" anchor="t">
            <a:spAutoFit/>
          </a:bodyPr>
          <a:lstStyle/>
          <a:p>
            <a:pPr algn="l">
              <a:lnSpc>
                <a:spcPts val="3000"/>
              </a:lnSpc>
              <a:spcBef>
                <a:spcPct val="0"/>
              </a:spcBef>
            </a:pPr>
            <a:r>
              <a:rPr lang="en-US" sz="2500">
                <a:solidFill>
                  <a:srgbClr val="070C1F"/>
                </a:solidFill>
                <a:latin typeface="Open Sans"/>
                <a:ea typeface="Open Sans"/>
                <a:cs typeface="Open Sans"/>
                <a:sym typeface="Open Sans"/>
              </a:rPr>
              <a:t>Dispensar o mesmo tratamento a quem cumpre </a:t>
            </a:r>
          </a:p>
          <a:p>
            <a:pPr algn="l">
              <a:lnSpc>
                <a:spcPts val="3000"/>
              </a:lnSpc>
              <a:spcBef>
                <a:spcPct val="0"/>
              </a:spcBef>
            </a:pPr>
            <a:r>
              <a:rPr lang="en-US" sz="2500">
                <a:solidFill>
                  <a:srgbClr val="070C1F"/>
                </a:solidFill>
                <a:latin typeface="Open Sans"/>
                <a:ea typeface="Open Sans"/>
                <a:cs typeface="Open Sans"/>
                <a:sym typeface="Open Sans"/>
              </a:rPr>
              <a:t>a avença e àquele que, por algum motivo, não desempenha apropriadamente a sua função contratual.</a:t>
            </a:r>
          </a:p>
        </p:txBody>
      </p:sp>
      <p:sp>
        <p:nvSpPr>
          <p:cNvPr id="8" name="TextBox 8"/>
          <p:cNvSpPr txBox="1"/>
          <p:nvPr/>
        </p:nvSpPr>
        <p:spPr>
          <a:xfrm>
            <a:off x="6319334" y="6390607"/>
            <a:ext cx="2062666"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Impacto</a:t>
            </a:r>
            <a:endParaRPr lang="en-US" sz="32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7142975" y="4186040"/>
            <a:ext cx="766689" cy="766689"/>
          </a:xfrm>
          <a:custGeom>
            <a:avLst/>
            <a:gdLst/>
            <a:ahLst/>
            <a:cxnLst/>
            <a:rect l="l" t="t" r="r" b="b"/>
            <a:pathLst>
              <a:path w="766689" h="766689">
                <a:moveTo>
                  <a:pt x="0" y="0"/>
                </a:moveTo>
                <a:lnTo>
                  <a:pt x="766688" y="0"/>
                </a:lnTo>
                <a:lnTo>
                  <a:pt x="766688" y="766689"/>
                </a:lnTo>
                <a:lnTo>
                  <a:pt x="0" y="766689"/>
                </a:lnTo>
                <a:lnTo>
                  <a:pt x="0" y="0"/>
                </a:lnTo>
                <a:close/>
              </a:path>
            </a:pathLst>
          </a:custGeom>
          <a:blipFill>
            <a:blip r:embed="rId4"/>
            <a:stretch>
              <a:fillRect/>
            </a:stretch>
          </a:blipFill>
        </p:spPr>
        <p:txBody>
          <a:bodyPr/>
          <a:lstStyle/>
          <a:p>
            <a:endParaRPr lang="pt-BR"/>
          </a:p>
        </p:txBody>
      </p:sp>
      <p:sp>
        <p:nvSpPr>
          <p:cNvPr id="4" name="Freeform 4"/>
          <p:cNvSpPr/>
          <p:nvPr/>
        </p:nvSpPr>
        <p:spPr>
          <a:xfrm>
            <a:off x="0" y="214115"/>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5"/>
            <a:stretch>
              <a:fillRect/>
            </a:stretch>
          </a:blipFill>
        </p:spPr>
        <p:txBody>
          <a:bodyPr/>
          <a:lstStyle/>
          <a:p>
            <a:endParaRPr lang="pt-BR"/>
          </a:p>
        </p:txBody>
      </p:sp>
      <p:sp>
        <p:nvSpPr>
          <p:cNvPr id="5" name="TextBox 5"/>
          <p:cNvSpPr txBox="1"/>
          <p:nvPr/>
        </p:nvSpPr>
        <p:spPr>
          <a:xfrm>
            <a:off x="3709669" y="1622313"/>
            <a:ext cx="14030041" cy="1504950"/>
          </a:xfrm>
          <a:prstGeom prst="rect">
            <a:avLst/>
          </a:prstGeom>
        </p:spPr>
        <p:txBody>
          <a:bodyPr lIns="0" tIns="0" rIns="0" bIns="0" rtlCol="0" anchor="t">
            <a:spAutoFit/>
          </a:bodyPr>
          <a:lstStyle/>
          <a:p>
            <a:pPr algn="ctr">
              <a:lnSpc>
                <a:spcPts val="5999"/>
              </a:lnSpc>
            </a:pPr>
            <a:r>
              <a:rPr lang="en-US" sz="4999" b="1">
                <a:solidFill>
                  <a:srgbClr val="070C1F"/>
                </a:solidFill>
                <a:latin typeface="Open Sans Bold"/>
                <a:ea typeface="Open Sans Bold"/>
                <a:cs typeface="Open Sans Bold"/>
                <a:sym typeface="Open Sans Bold"/>
              </a:rPr>
              <a:t>A Nova Lei de Licitações</a:t>
            </a:r>
          </a:p>
          <a:p>
            <a:pPr algn="ctr">
              <a:lnSpc>
                <a:spcPts val="5999"/>
              </a:lnSpc>
            </a:pPr>
            <a:r>
              <a:rPr lang="en-US" sz="4999" b="1">
                <a:solidFill>
                  <a:srgbClr val="070C1F"/>
                </a:solidFill>
                <a:latin typeface="Open Sans Bold"/>
                <a:ea typeface="Open Sans Bold"/>
                <a:cs typeface="Open Sans Bold"/>
                <a:sym typeface="Open Sans Bold"/>
              </a:rPr>
              <a:t> e a inclusão social</a:t>
            </a:r>
          </a:p>
        </p:txBody>
      </p:sp>
      <p:sp>
        <p:nvSpPr>
          <p:cNvPr id="6" name="TextBox 6"/>
          <p:cNvSpPr txBox="1"/>
          <p:nvPr/>
        </p:nvSpPr>
        <p:spPr>
          <a:xfrm>
            <a:off x="6352322" y="5181600"/>
            <a:ext cx="8482818" cy="3057525"/>
          </a:xfrm>
          <a:prstGeom prst="rect">
            <a:avLst/>
          </a:prstGeom>
        </p:spPr>
        <p:txBody>
          <a:bodyPr lIns="0" tIns="0" rIns="0" bIns="0" rtlCol="0" anchor="t">
            <a:spAutoFit/>
          </a:bodyPr>
          <a:lstStyle/>
          <a:p>
            <a:pPr algn="ctr">
              <a:lnSpc>
                <a:spcPts val="3000"/>
              </a:lnSpc>
              <a:spcBef>
                <a:spcPct val="0"/>
              </a:spcBef>
            </a:pPr>
            <a:r>
              <a:rPr lang="en-US" sz="2500">
                <a:solidFill>
                  <a:srgbClr val="070C1F"/>
                </a:solidFill>
                <a:latin typeface="Open Sans"/>
                <a:ea typeface="Open Sans"/>
                <a:cs typeface="Open Sans"/>
                <a:sym typeface="Open Sans"/>
              </a:rPr>
              <a:t>A Nova Lei traz uma redação mais vanguardista e arrojada acerca das obrigações do contratado ao longo de toda a execução contratual e da reserva de cargos prevista em lei para pessoas com deficiência, reabilitados da Previdência Social e aprendizes, além de outras normas específicas, devendo serem citados os grupos</a:t>
            </a:r>
          </a:p>
          <a:p>
            <a:pPr algn="ctr">
              <a:lnSpc>
                <a:spcPts val="3000"/>
              </a:lnSpc>
              <a:spcBef>
                <a:spcPct val="0"/>
              </a:spcBef>
            </a:pPr>
            <a:r>
              <a:rPr lang="en-US" sz="2500">
                <a:solidFill>
                  <a:srgbClr val="070C1F"/>
                </a:solidFill>
                <a:latin typeface="Open Sans"/>
                <a:ea typeface="Open Sans"/>
                <a:cs typeface="Open Sans"/>
                <a:sym typeface="Open Sans"/>
              </a:rPr>
              <a:t>vulneráveis trazidos pelo artigo 25, parágrafo 9º, já retratados no capítulo anterior.</a:t>
            </a:r>
          </a:p>
        </p:txBody>
      </p:sp>
      <p:sp>
        <p:nvSpPr>
          <p:cNvPr id="7" name="TextBox 7"/>
          <p:cNvSpPr txBox="1"/>
          <p:nvPr/>
        </p:nvSpPr>
        <p:spPr>
          <a:xfrm>
            <a:off x="8073830" y="4428854"/>
            <a:ext cx="5489770"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Obrigações</a:t>
            </a:r>
            <a:r>
              <a:rPr lang="en-US" sz="3200" b="1" dirty="0">
                <a:solidFill>
                  <a:srgbClr val="070C1F"/>
                </a:solidFill>
                <a:latin typeface="Open Sans Bold"/>
                <a:ea typeface="Open Sans Bold"/>
                <a:cs typeface="Open Sans Bold"/>
                <a:sym typeface="Open Sans Bold"/>
              </a:rPr>
              <a:t> do </a:t>
            </a:r>
            <a:r>
              <a:rPr lang="en-US" sz="3200" b="1" dirty="0" err="1">
                <a:solidFill>
                  <a:srgbClr val="070C1F"/>
                </a:solidFill>
                <a:latin typeface="Open Sans Bold"/>
                <a:ea typeface="Open Sans Bold"/>
                <a:cs typeface="Open Sans Bold"/>
                <a:sym typeface="Open Sans Bold"/>
              </a:rPr>
              <a:t>Contratado</a:t>
            </a:r>
            <a:endParaRPr lang="en-US" sz="32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722531" y="2796310"/>
            <a:ext cx="811966" cy="811966"/>
          </a:xfrm>
          <a:custGeom>
            <a:avLst/>
            <a:gdLst/>
            <a:ahLst/>
            <a:cxnLst/>
            <a:rect l="l" t="t" r="r" b="b"/>
            <a:pathLst>
              <a:path w="811966" h="811966">
                <a:moveTo>
                  <a:pt x="0" y="0"/>
                </a:moveTo>
                <a:lnTo>
                  <a:pt x="811966" y="0"/>
                </a:lnTo>
                <a:lnTo>
                  <a:pt x="811966" y="811966"/>
                </a:lnTo>
                <a:lnTo>
                  <a:pt x="0" y="811966"/>
                </a:lnTo>
                <a:lnTo>
                  <a:pt x="0" y="0"/>
                </a:lnTo>
                <a:close/>
              </a:path>
            </a:pathLst>
          </a:custGeom>
          <a:blipFill>
            <a:blip r:embed="rId4"/>
            <a:stretch>
              <a:fillRect/>
            </a:stretch>
          </a:blipFill>
        </p:spPr>
        <p:txBody>
          <a:bodyPr/>
          <a:lstStyle/>
          <a:p>
            <a:endParaRPr lang="pt-BR"/>
          </a:p>
        </p:txBody>
      </p:sp>
      <p:sp>
        <p:nvSpPr>
          <p:cNvPr id="4" name="Freeform 4"/>
          <p:cNvSpPr/>
          <p:nvPr/>
        </p:nvSpPr>
        <p:spPr>
          <a:xfrm>
            <a:off x="10138296" y="1816150"/>
            <a:ext cx="811966" cy="811966"/>
          </a:xfrm>
          <a:custGeom>
            <a:avLst/>
            <a:gdLst/>
            <a:ahLst/>
            <a:cxnLst/>
            <a:rect l="l" t="t" r="r" b="b"/>
            <a:pathLst>
              <a:path w="811966" h="811966">
                <a:moveTo>
                  <a:pt x="0" y="0"/>
                </a:moveTo>
                <a:lnTo>
                  <a:pt x="811966" y="0"/>
                </a:lnTo>
                <a:lnTo>
                  <a:pt x="811966" y="811966"/>
                </a:lnTo>
                <a:lnTo>
                  <a:pt x="0" y="811966"/>
                </a:lnTo>
                <a:lnTo>
                  <a:pt x="0" y="0"/>
                </a:lnTo>
                <a:close/>
              </a:path>
            </a:pathLst>
          </a:custGeom>
          <a:blipFill>
            <a:blip r:embed="rId5"/>
            <a:stretch>
              <a:fillRect/>
            </a:stretch>
          </a:blipFill>
        </p:spPr>
        <p:txBody>
          <a:bodyPr/>
          <a:lstStyle/>
          <a:p>
            <a:endParaRPr lang="pt-BR"/>
          </a:p>
        </p:txBody>
      </p:sp>
      <p:sp>
        <p:nvSpPr>
          <p:cNvPr id="5" name="TextBox 5"/>
          <p:cNvSpPr txBox="1"/>
          <p:nvPr/>
        </p:nvSpPr>
        <p:spPr>
          <a:xfrm>
            <a:off x="1684730" y="3786875"/>
            <a:ext cx="6476816" cy="2295525"/>
          </a:xfrm>
          <a:prstGeom prst="rect">
            <a:avLst/>
          </a:prstGeom>
        </p:spPr>
        <p:txBody>
          <a:bodyPr lIns="0" tIns="0" rIns="0" bIns="0" rtlCol="0" anchor="t">
            <a:spAutoFit/>
          </a:bodyPr>
          <a:lstStyle/>
          <a:p>
            <a:pPr algn="l">
              <a:lnSpc>
                <a:spcPts val="3000"/>
              </a:lnSpc>
              <a:spcBef>
                <a:spcPct val="0"/>
              </a:spcBef>
            </a:pPr>
            <a:r>
              <a:rPr lang="en-US" sz="2500">
                <a:solidFill>
                  <a:srgbClr val="070C1F"/>
                </a:solidFill>
                <a:latin typeface="Open Sans"/>
                <a:ea typeface="Open Sans"/>
                <a:cs typeface="Open Sans"/>
                <a:sym typeface="Open Sans"/>
              </a:rPr>
              <a:t>Esse dispositivo ainda dispõe que a Administração Pública sempre poderá solicitar que o contratado comprove o cumprimento da reserva de vagas com </a:t>
            </a:r>
          </a:p>
          <a:p>
            <a:pPr algn="l">
              <a:lnSpc>
                <a:spcPts val="3000"/>
              </a:lnSpc>
              <a:spcBef>
                <a:spcPct val="0"/>
              </a:spcBef>
            </a:pPr>
            <a:r>
              <a:rPr lang="en-US" sz="2500">
                <a:solidFill>
                  <a:srgbClr val="070C1F"/>
                </a:solidFill>
                <a:latin typeface="Open Sans"/>
                <a:ea typeface="Open Sans"/>
                <a:cs typeface="Open Sans"/>
                <a:sym typeface="Open Sans"/>
              </a:rPr>
              <a:t>a indicação dos empregados que as preencherem.</a:t>
            </a:r>
          </a:p>
        </p:txBody>
      </p:sp>
      <p:sp>
        <p:nvSpPr>
          <p:cNvPr id="6" name="TextBox 6"/>
          <p:cNvSpPr txBox="1"/>
          <p:nvPr/>
        </p:nvSpPr>
        <p:spPr>
          <a:xfrm>
            <a:off x="2766770" y="3055826"/>
            <a:ext cx="4015030"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Reserva</a:t>
            </a:r>
            <a:r>
              <a:rPr lang="en-US" sz="3200" b="1" dirty="0">
                <a:solidFill>
                  <a:srgbClr val="070C1F"/>
                </a:solidFill>
                <a:latin typeface="Open Sans Bold"/>
                <a:ea typeface="Open Sans Bold"/>
                <a:cs typeface="Open Sans Bold"/>
                <a:sym typeface="Open Sans Bold"/>
              </a:rPr>
              <a:t> de Cargos</a:t>
            </a:r>
          </a:p>
        </p:txBody>
      </p:sp>
      <p:sp>
        <p:nvSpPr>
          <p:cNvPr id="7" name="TextBox 7"/>
          <p:cNvSpPr txBox="1"/>
          <p:nvPr/>
        </p:nvSpPr>
        <p:spPr>
          <a:xfrm>
            <a:off x="10233546" y="2843900"/>
            <a:ext cx="6476816" cy="4200525"/>
          </a:xfrm>
          <a:prstGeom prst="rect">
            <a:avLst/>
          </a:prstGeom>
        </p:spPr>
        <p:txBody>
          <a:bodyPr lIns="0" tIns="0" rIns="0" bIns="0" rtlCol="0" anchor="t">
            <a:spAutoFit/>
          </a:bodyPr>
          <a:lstStyle/>
          <a:p>
            <a:pPr algn="l">
              <a:lnSpc>
                <a:spcPts val="3000"/>
              </a:lnSpc>
            </a:pPr>
            <a:r>
              <a:rPr lang="en-US" sz="2500">
                <a:solidFill>
                  <a:srgbClr val="070C1F"/>
                </a:solidFill>
                <a:latin typeface="Open Sans"/>
                <a:ea typeface="Open Sans"/>
                <a:cs typeface="Open Sans"/>
                <a:sym typeface="Open Sans"/>
              </a:rPr>
              <a:t>Por fim, o artigo 137, inciso IX, prevê, </a:t>
            </a:r>
          </a:p>
          <a:p>
            <a:pPr algn="l">
              <a:lnSpc>
                <a:spcPts val="3000"/>
              </a:lnSpc>
            </a:pPr>
            <a:r>
              <a:rPr lang="en-US" sz="2500">
                <a:solidFill>
                  <a:srgbClr val="070C1F"/>
                </a:solidFill>
                <a:latin typeface="Open Sans"/>
                <a:ea typeface="Open Sans"/>
                <a:cs typeface="Open Sans"/>
                <a:sym typeface="Open Sans"/>
              </a:rPr>
              <a:t>como causa de extinção do contrato, o </a:t>
            </a:r>
          </a:p>
          <a:p>
            <a:pPr algn="l">
              <a:lnSpc>
                <a:spcPts val="3000"/>
              </a:lnSpc>
              <a:spcBef>
                <a:spcPct val="0"/>
              </a:spcBef>
            </a:pPr>
            <a:r>
              <a:rPr lang="en-US" sz="2500">
                <a:solidFill>
                  <a:srgbClr val="070C1F"/>
                </a:solidFill>
                <a:latin typeface="Open Sans"/>
                <a:ea typeface="Open Sans"/>
                <a:cs typeface="Open Sans"/>
                <a:sym typeface="Open Sans"/>
              </a:rPr>
              <a:t>não cumprimento da reserva de cargos, demonstrando o intuito do legislador em fazer com que a Administração Pública</a:t>
            </a:r>
          </a:p>
          <a:p>
            <a:pPr algn="l">
              <a:lnSpc>
                <a:spcPts val="3000"/>
              </a:lnSpc>
              <a:spcBef>
                <a:spcPct val="0"/>
              </a:spcBef>
            </a:pPr>
            <a:r>
              <a:rPr lang="en-US" sz="2500">
                <a:solidFill>
                  <a:srgbClr val="070C1F"/>
                </a:solidFill>
                <a:latin typeface="Open Sans"/>
                <a:ea typeface="Open Sans"/>
                <a:cs typeface="Open Sans"/>
                <a:sym typeface="Open Sans"/>
              </a:rPr>
              <a:t>participe mais ativamente da função de conferir efetividade às normas de inclusão social, tal como já ocorre nas ações afirmativas destinadas ao ingresso em universidades e em concursos públicos</a:t>
            </a:r>
          </a:p>
          <a:p>
            <a:pPr algn="l">
              <a:lnSpc>
                <a:spcPts val="3000"/>
              </a:lnSpc>
              <a:spcBef>
                <a:spcPct val="0"/>
              </a:spcBef>
            </a:pPr>
            <a:r>
              <a:rPr lang="en-US" sz="2500">
                <a:solidFill>
                  <a:srgbClr val="070C1F"/>
                </a:solidFill>
                <a:latin typeface="Open Sans"/>
                <a:ea typeface="Open Sans"/>
                <a:cs typeface="Open Sans"/>
                <a:sym typeface="Open Sans"/>
              </a:rPr>
              <a:t>para contratação de pessoal.</a:t>
            </a:r>
          </a:p>
        </p:txBody>
      </p:sp>
      <p:sp>
        <p:nvSpPr>
          <p:cNvPr id="8" name="TextBox 8"/>
          <p:cNvSpPr txBox="1"/>
          <p:nvPr/>
        </p:nvSpPr>
        <p:spPr>
          <a:xfrm>
            <a:off x="11188812" y="2122121"/>
            <a:ext cx="4508387"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Extinção</a:t>
            </a:r>
            <a:r>
              <a:rPr lang="en-US" sz="3200" b="1" dirty="0">
                <a:solidFill>
                  <a:srgbClr val="070C1F"/>
                </a:solidFill>
                <a:latin typeface="Open Sans Bold"/>
                <a:ea typeface="Open Sans Bold"/>
                <a:cs typeface="Open Sans Bold"/>
                <a:sym typeface="Open Sans Bold"/>
              </a:rPr>
              <a:t> do </a:t>
            </a:r>
            <a:r>
              <a:rPr lang="en-US" sz="3200" b="1" dirty="0" err="1">
                <a:solidFill>
                  <a:srgbClr val="070C1F"/>
                </a:solidFill>
                <a:latin typeface="Open Sans Bold"/>
                <a:ea typeface="Open Sans Bold"/>
                <a:cs typeface="Open Sans Bold"/>
                <a:sym typeface="Open Sans Bold"/>
              </a:rPr>
              <a:t>Contrato</a:t>
            </a:r>
            <a:endParaRPr lang="en-US" sz="32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AutoShape 3"/>
          <p:cNvSpPr/>
          <p:nvPr/>
        </p:nvSpPr>
        <p:spPr>
          <a:xfrm>
            <a:off x="8457516" y="2467360"/>
            <a:ext cx="0" cy="7124857"/>
          </a:xfrm>
          <a:prstGeom prst="line">
            <a:avLst/>
          </a:prstGeom>
          <a:ln w="38100" cap="flat">
            <a:solidFill>
              <a:srgbClr val="FE6C02"/>
            </a:solidFill>
            <a:prstDash val="solid"/>
            <a:headEnd type="none" w="sm" len="sm"/>
            <a:tailEnd type="none" w="sm" len="sm"/>
          </a:ln>
        </p:spPr>
        <p:txBody>
          <a:bodyPr/>
          <a:lstStyle/>
          <a:p>
            <a:endParaRPr lang="pt-BR"/>
          </a:p>
        </p:txBody>
      </p:sp>
      <p:sp>
        <p:nvSpPr>
          <p:cNvPr id="4" name="AutoShape 4"/>
          <p:cNvSpPr/>
          <p:nvPr/>
        </p:nvSpPr>
        <p:spPr>
          <a:xfrm flipH="1">
            <a:off x="8632685" y="5124450"/>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5" name="Freeform 5"/>
          <p:cNvSpPr/>
          <p:nvPr/>
        </p:nvSpPr>
        <p:spPr>
          <a:xfrm>
            <a:off x="7973971" y="4621855"/>
            <a:ext cx="967089" cy="967089"/>
          </a:xfrm>
          <a:custGeom>
            <a:avLst/>
            <a:gdLst/>
            <a:ahLst/>
            <a:cxnLst/>
            <a:rect l="l" t="t" r="r" b="b"/>
            <a:pathLst>
              <a:path w="967089" h="967089">
                <a:moveTo>
                  <a:pt x="0" y="0"/>
                </a:moveTo>
                <a:lnTo>
                  <a:pt x="967090" y="0"/>
                </a:lnTo>
                <a:lnTo>
                  <a:pt x="967090" y="967090"/>
                </a:lnTo>
                <a:lnTo>
                  <a:pt x="0" y="967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6" name="AutoShape 6"/>
          <p:cNvSpPr/>
          <p:nvPr/>
        </p:nvSpPr>
        <p:spPr>
          <a:xfrm flipH="1">
            <a:off x="6803407" y="3307515"/>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7" name="Freeform 7"/>
          <p:cNvSpPr/>
          <p:nvPr/>
        </p:nvSpPr>
        <p:spPr>
          <a:xfrm>
            <a:off x="7986251" y="2839635"/>
            <a:ext cx="954810" cy="954810"/>
          </a:xfrm>
          <a:custGeom>
            <a:avLst/>
            <a:gdLst/>
            <a:ahLst/>
            <a:cxnLst/>
            <a:rect l="l" t="t" r="r" b="b"/>
            <a:pathLst>
              <a:path w="954810" h="954810">
                <a:moveTo>
                  <a:pt x="0" y="0"/>
                </a:moveTo>
                <a:lnTo>
                  <a:pt x="954810" y="0"/>
                </a:lnTo>
                <a:lnTo>
                  <a:pt x="954810" y="954810"/>
                </a:lnTo>
                <a:lnTo>
                  <a:pt x="0" y="954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8" name="TextBox 8"/>
          <p:cNvSpPr txBox="1"/>
          <p:nvPr/>
        </p:nvSpPr>
        <p:spPr>
          <a:xfrm>
            <a:off x="1106631" y="3669391"/>
            <a:ext cx="6476816" cy="2676525"/>
          </a:xfrm>
          <a:prstGeom prst="rect">
            <a:avLst/>
          </a:prstGeom>
        </p:spPr>
        <p:txBody>
          <a:bodyPr lIns="0" tIns="0" rIns="0" bIns="0" rtlCol="0" anchor="t">
            <a:spAutoFit/>
          </a:bodyPr>
          <a:lstStyle/>
          <a:p>
            <a:pPr algn="r">
              <a:lnSpc>
                <a:spcPts val="3000"/>
              </a:lnSpc>
              <a:spcBef>
                <a:spcPct val="0"/>
              </a:spcBef>
            </a:pPr>
            <a:r>
              <a:rPr lang="en-US" sz="2500">
                <a:solidFill>
                  <a:srgbClr val="070C1F"/>
                </a:solidFill>
                <a:latin typeface="Open Sans"/>
                <a:ea typeface="Open Sans"/>
                <a:cs typeface="Open Sans"/>
                <a:sym typeface="Open Sans"/>
              </a:rPr>
              <a:t>Uma das principais inovações trazidas pela Lei nº 14.133/2021 foi a determinação da criação do Portal Nacional de Contratações Públicas, já conhecido pela sigla PNCP, e que consiste em um sítio eletrônico na internet que tem como objetivo a divulgação dos atos relativos às licitações.</a:t>
            </a:r>
          </a:p>
        </p:txBody>
      </p:sp>
      <p:sp>
        <p:nvSpPr>
          <p:cNvPr id="9" name="TextBox 9"/>
          <p:cNvSpPr txBox="1"/>
          <p:nvPr/>
        </p:nvSpPr>
        <p:spPr>
          <a:xfrm>
            <a:off x="2971800" y="3024067"/>
            <a:ext cx="3569469"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Criação</a:t>
            </a:r>
            <a:r>
              <a:rPr lang="en-US" sz="3200" b="1" dirty="0">
                <a:solidFill>
                  <a:srgbClr val="070C1F"/>
                </a:solidFill>
                <a:latin typeface="Open Sans Bold"/>
                <a:ea typeface="Open Sans Bold"/>
                <a:cs typeface="Open Sans Bold"/>
                <a:sym typeface="Open Sans Bold"/>
              </a:rPr>
              <a:t> do PNCP</a:t>
            </a:r>
          </a:p>
        </p:txBody>
      </p:sp>
      <p:sp>
        <p:nvSpPr>
          <p:cNvPr id="10" name="TextBox 10"/>
          <p:cNvSpPr txBox="1"/>
          <p:nvPr/>
        </p:nvSpPr>
        <p:spPr>
          <a:xfrm>
            <a:off x="1926040" y="698886"/>
            <a:ext cx="14030041" cy="1444624"/>
          </a:xfrm>
          <a:prstGeom prst="rect">
            <a:avLst/>
          </a:prstGeom>
        </p:spPr>
        <p:txBody>
          <a:bodyPr lIns="0" tIns="0" rIns="0" bIns="0" rtlCol="0" anchor="t">
            <a:spAutoFit/>
          </a:bodyPr>
          <a:lstStyle/>
          <a:p>
            <a:pPr algn="ctr">
              <a:lnSpc>
                <a:spcPts val="5999"/>
              </a:lnSpc>
            </a:pPr>
            <a:r>
              <a:rPr lang="en-US" sz="4999" b="1">
                <a:solidFill>
                  <a:srgbClr val="070C1F"/>
                </a:solidFill>
                <a:latin typeface="Open Sans Bold"/>
                <a:ea typeface="Open Sans Bold"/>
                <a:cs typeface="Open Sans Bold"/>
                <a:sym typeface="Open Sans Bold"/>
              </a:rPr>
              <a:t>A importância do PNCP na fiscalização</a:t>
            </a:r>
          </a:p>
          <a:p>
            <a:pPr algn="ctr">
              <a:lnSpc>
                <a:spcPts val="4999"/>
              </a:lnSpc>
            </a:pPr>
            <a:r>
              <a:rPr lang="en-US" sz="4999" b="1">
                <a:solidFill>
                  <a:srgbClr val="070C1F"/>
                </a:solidFill>
                <a:latin typeface="Open Sans Bold"/>
                <a:ea typeface="Open Sans Bold"/>
                <a:cs typeface="Open Sans Bold"/>
                <a:sym typeface="Open Sans Bold"/>
              </a:rPr>
              <a:t> dos contratos pela sociedade</a:t>
            </a:r>
          </a:p>
        </p:txBody>
      </p:sp>
      <p:sp>
        <p:nvSpPr>
          <p:cNvPr id="11" name="TextBox 11"/>
          <p:cNvSpPr txBox="1"/>
          <p:nvPr/>
        </p:nvSpPr>
        <p:spPr>
          <a:xfrm>
            <a:off x="9344015" y="5458903"/>
            <a:ext cx="6476816" cy="3438525"/>
          </a:xfrm>
          <a:prstGeom prst="rect">
            <a:avLst/>
          </a:prstGeom>
        </p:spPr>
        <p:txBody>
          <a:bodyPr lIns="0" tIns="0" rIns="0" bIns="0" rtlCol="0" anchor="t">
            <a:spAutoFit/>
          </a:bodyPr>
          <a:lstStyle/>
          <a:p>
            <a:pPr algn="l">
              <a:lnSpc>
                <a:spcPts val="3000"/>
              </a:lnSpc>
              <a:spcBef>
                <a:spcPct val="0"/>
              </a:spcBef>
            </a:pPr>
            <a:r>
              <a:rPr lang="en-US" sz="2500">
                <a:solidFill>
                  <a:srgbClr val="070C1F"/>
                </a:solidFill>
                <a:latin typeface="Open Sans"/>
                <a:ea typeface="Open Sans"/>
                <a:cs typeface="Open Sans"/>
                <a:sym typeface="Open Sans"/>
              </a:rPr>
              <a:t>Além disso, abdicando da função de um mero concentrador de informações, nos termos do artigo 174, parágrafo 3º, o portal deve manter um registro cadastral unificado, um painel de consulta de preços, um sistema eletrônico para a realização de sessões públicas e, ainda, um sistema de gestão compartilhada de informações a</a:t>
            </a:r>
          </a:p>
          <a:p>
            <a:pPr algn="l">
              <a:lnSpc>
                <a:spcPts val="3000"/>
              </a:lnSpc>
              <a:spcBef>
                <a:spcPct val="0"/>
              </a:spcBef>
            </a:pPr>
            <a:r>
              <a:rPr lang="en-US" sz="2500">
                <a:solidFill>
                  <a:srgbClr val="070C1F"/>
                </a:solidFill>
                <a:latin typeface="Open Sans"/>
                <a:ea typeface="Open Sans"/>
                <a:cs typeface="Open Sans"/>
                <a:sym typeface="Open Sans"/>
              </a:rPr>
              <a:t>respeito da execução do contrato.</a:t>
            </a:r>
          </a:p>
        </p:txBody>
      </p:sp>
      <p:sp>
        <p:nvSpPr>
          <p:cNvPr id="12" name="TextBox 12"/>
          <p:cNvSpPr txBox="1"/>
          <p:nvPr/>
        </p:nvSpPr>
        <p:spPr>
          <a:xfrm>
            <a:off x="10226334" y="4836203"/>
            <a:ext cx="5318466"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Funcionalidades</a:t>
            </a:r>
            <a:r>
              <a:rPr lang="en-US" sz="3200" b="1" dirty="0">
                <a:solidFill>
                  <a:srgbClr val="070C1F"/>
                </a:solidFill>
                <a:latin typeface="Open Sans Bold"/>
                <a:ea typeface="Open Sans Bold"/>
                <a:cs typeface="Open Sans Bold"/>
                <a:sym typeface="Open Sans Bold"/>
              </a:rPr>
              <a:t> do PNCP</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AutoShape 3"/>
          <p:cNvSpPr/>
          <p:nvPr/>
        </p:nvSpPr>
        <p:spPr>
          <a:xfrm>
            <a:off x="8457516" y="1028700"/>
            <a:ext cx="0" cy="8563517"/>
          </a:xfrm>
          <a:prstGeom prst="line">
            <a:avLst/>
          </a:prstGeom>
          <a:ln w="38100" cap="flat">
            <a:solidFill>
              <a:srgbClr val="FE6C02"/>
            </a:solidFill>
            <a:prstDash val="solid"/>
            <a:headEnd type="none" w="sm" len="sm"/>
            <a:tailEnd type="none" w="sm" len="sm"/>
          </a:ln>
        </p:spPr>
        <p:txBody>
          <a:bodyPr/>
          <a:lstStyle/>
          <a:p>
            <a:endParaRPr lang="pt-BR"/>
          </a:p>
        </p:txBody>
      </p:sp>
      <p:sp>
        <p:nvSpPr>
          <p:cNvPr id="4" name="AutoShape 4"/>
          <p:cNvSpPr/>
          <p:nvPr/>
        </p:nvSpPr>
        <p:spPr>
          <a:xfrm flipH="1">
            <a:off x="8632685" y="3432073"/>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5" name="AutoShape 5"/>
          <p:cNvSpPr/>
          <p:nvPr/>
        </p:nvSpPr>
        <p:spPr>
          <a:xfrm flipH="1">
            <a:off x="6803407" y="1861618"/>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6" name="TextBox 6"/>
          <p:cNvSpPr txBox="1"/>
          <p:nvPr/>
        </p:nvSpPr>
        <p:spPr>
          <a:xfrm>
            <a:off x="1118910" y="2666672"/>
            <a:ext cx="6476816" cy="3057525"/>
          </a:xfrm>
          <a:prstGeom prst="rect">
            <a:avLst/>
          </a:prstGeom>
        </p:spPr>
        <p:txBody>
          <a:bodyPr lIns="0" tIns="0" rIns="0" bIns="0" rtlCol="0" anchor="t">
            <a:spAutoFit/>
          </a:bodyPr>
          <a:lstStyle/>
          <a:p>
            <a:pPr algn="r">
              <a:lnSpc>
                <a:spcPts val="3000"/>
              </a:lnSpc>
              <a:spcBef>
                <a:spcPct val="0"/>
              </a:spcBef>
            </a:pPr>
            <a:r>
              <a:rPr lang="en-US" sz="2500">
                <a:solidFill>
                  <a:srgbClr val="070C1F"/>
                </a:solidFill>
                <a:latin typeface="Open Sans"/>
                <a:ea typeface="Open Sans"/>
                <a:cs typeface="Open Sans"/>
                <a:sym typeface="Open Sans"/>
              </a:rPr>
              <a:t>Não é necessária uma reflexão mais</a:t>
            </a:r>
          </a:p>
          <a:p>
            <a:pPr algn="r">
              <a:lnSpc>
                <a:spcPts val="3000"/>
              </a:lnSpc>
              <a:spcBef>
                <a:spcPct val="0"/>
              </a:spcBef>
            </a:pPr>
            <a:r>
              <a:rPr lang="en-US" sz="2500">
                <a:solidFill>
                  <a:srgbClr val="070C1F"/>
                </a:solidFill>
                <a:latin typeface="Open Sans"/>
                <a:ea typeface="Open Sans"/>
                <a:cs typeface="Open Sans"/>
                <a:sym typeface="Open Sans"/>
              </a:rPr>
              <a:t>aprofundada sobre o novo instrumento para perceber que ele se consubstancia em uma ferramenta potencialmente poderosa à disposição dos órgãos de controle e, em</a:t>
            </a:r>
          </a:p>
          <a:p>
            <a:pPr algn="r">
              <a:lnSpc>
                <a:spcPts val="3000"/>
              </a:lnSpc>
              <a:spcBef>
                <a:spcPct val="0"/>
              </a:spcBef>
            </a:pPr>
            <a:r>
              <a:rPr lang="en-US" sz="2500">
                <a:solidFill>
                  <a:srgbClr val="070C1F"/>
                </a:solidFill>
                <a:latin typeface="Open Sans"/>
                <a:ea typeface="Open Sans"/>
                <a:cs typeface="Open Sans"/>
                <a:sym typeface="Open Sans"/>
              </a:rPr>
              <a:t>última análise, da sociedade, uma vez</a:t>
            </a:r>
          </a:p>
          <a:p>
            <a:pPr algn="r">
              <a:lnSpc>
                <a:spcPts val="3000"/>
              </a:lnSpc>
              <a:spcBef>
                <a:spcPct val="0"/>
              </a:spcBef>
            </a:pPr>
            <a:r>
              <a:rPr lang="en-US" sz="2500">
                <a:solidFill>
                  <a:srgbClr val="070C1F"/>
                </a:solidFill>
                <a:latin typeface="Open Sans"/>
                <a:ea typeface="Open Sans"/>
                <a:cs typeface="Open Sans"/>
                <a:sym typeface="Open Sans"/>
              </a:rPr>
              <a:t> que confere inegável transparência aos</a:t>
            </a:r>
          </a:p>
          <a:p>
            <a:pPr algn="r">
              <a:lnSpc>
                <a:spcPts val="3000"/>
              </a:lnSpc>
              <a:spcBef>
                <a:spcPct val="0"/>
              </a:spcBef>
            </a:pPr>
            <a:r>
              <a:rPr lang="en-US" sz="2500">
                <a:solidFill>
                  <a:srgbClr val="070C1F"/>
                </a:solidFill>
                <a:latin typeface="Open Sans"/>
                <a:ea typeface="Open Sans"/>
                <a:cs typeface="Open Sans"/>
                <a:sym typeface="Open Sans"/>
              </a:rPr>
              <a:t>procedimentos de contratações públicas.</a:t>
            </a:r>
          </a:p>
        </p:txBody>
      </p:sp>
      <p:sp>
        <p:nvSpPr>
          <p:cNvPr id="7" name="TextBox 7"/>
          <p:cNvSpPr txBox="1"/>
          <p:nvPr/>
        </p:nvSpPr>
        <p:spPr>
          <a:xfrm>
            <a:off x="3397161" y="1518718"/>
            <a:ext cx="3358621" cy="971550"/>
          </a:xfrm>
          <a:prstGeom prst="rect">
            <a:avLst/>
          </a:prstGeom>
        </p:spPr>
        <p:txBody>
          <a:bodyPr lIns="0" tIns="0" rIns="0" bIns="0" rtlCol="0" anchor="t">
            <a:spAutoFit/>
          </a:bodyPr>
          <a:lstStyle/>
          <a:p>
            <a:pPr algn="r">
              <a:lnSpc>
                <a:spcPts val="3840"/>
              </a:lnSpc>
              <a:spcBef>
                <a:spcPct val="0"/>
              </a:spcBef>
            </a:pPr>
            <a:r>
              <a:rPr lang="en-US" sz="3200" b="1">
                <a:solidFill>
                  <a:srgbClr val="070C1F"/>
                </a:solidFill>
                <a:latin typeface="Open Sans Bold"/>
                <a:ea typeface="Open Sans Bold"/>
                <a:cs typeface="Open Sans Bold"/>
                <a:sym typeface="Open Sans Bold"/>
              </a:rPr>
              <a:t>Transparência e </a:t>
            </a:r>
          </a:p>
          <a:p>
            <a:pPr algn="r">
              <a:lnSpc>
                <a:spcPts val="3840"/>
              </a:lnSpc>
              <a:spcBef>
                <a:spcPct val="0"/>
              </a:spcBef>
            </a:pPr>
            <a:r>
              <a:rPr lang="en-US" sz="3200" b="1">
                <a:solidFill>
                  <a:srgbClr val="070C1F"/>
                </a:solidFill>
                <a:latin typeface="Open Sans Bold"/>
                <a:ea typeface="Open Sans Bold"/>
                <a:cs typeface="Open Sans Bold"/>
                <a:sym typeface="Open Sans Bold"/>
              </a:rPr>
              <a:t>Controle Social</a:t>
            </a:r>
          </a:p>
        </p:txBody>
      </p:sp>
      <p:sp>
        <p:nvSpPr>
          <p:cNvPr id="8" name="TextBox 8"/>
          <p:cNvSpPr txBox="1"/>
          <p:nvPr/>
        </p:nvSpPr>
        <p:spPr>
          <a:xfrm>
            <a:off x="9344015" y="4143047"/>
            <a:ext cx="6476816" cy="4962525"/>
          </a:xfrm>
          <a:prstGeom prst="rect">
            <a:avLst/>
          </a:prstGeom>
        </p:spPr>
        <p:txBody>
          <a:bodyPr lIns="0" tIns="0" rIns="0" bIns="0" rtlCol="0" anchor="t">
            <a:spAutoFit/>
          </a:bodyPr>
          <a:lstStyle/>
          <a:p>
            <a:pPr algn="l">
              <a:lnSpc>
                <a:spcPts val="3000"/>
              </a:lnSpc>
              <a:spcBef>
                <a:spcPct val="0"/>
              </a:spcBef>
            </a:pPr>
            <a:r>
              <a:rPr lang="en-US" sz="2500">
                <a:solidFill>
                  <a:srgbClr val="070C1F"/>
                </a:solidFill>
                <a:latin typeface="Open Sans"/>
                <a:ea typeface="Open Sans"/>
                <a:cs typeface="Open Sans"/>
                <a:sym typeface="Open Sans"/>
              </a:rPr>
              <a:t>Assim, essa inovação trazida pela Nova Lei tem vistas ao cumprimento do princípio constitucional setorial da publicidade, e se caracteriza pela divulgação centralizada e</a:t>
            </a:r>
          </a:p>
          <a:p>
            <a:pPr algn="l">
              <a:lnSpc>
                <a:spcPts val="3000"/>
              </a:lnSpc>
              <a:spcBef>
                <a:spcPct val="0"/>
              </a:spcBef>
            </a:pPr>
            <a:r>
              <a:rPr lang="en-US" sz="2500">
                <a:solidFill>
                  <a:srgbClr val="070C1F"/>
                </a:solidFill>
                <a:latin typeface="Open Sans"/>
                <a:ea typeface="Open Sans"/>
                <a:cs typeface="Open Sans"/>
                <a:sym typeface="Open Sans"/>
              </a:rPr>
              <a:t>obrigatória dos atos exigidos em sede de licitações e contratos, tais como planos de contratação anuais, editais de credenciamento e de pré-qualificação, avisos de contratação direta, de editais </a:t>
            </a:r>
          </a:p>
          <a:p>
            <a:pPr algn="l">
              <a:lnSpc>
                <a:spcPts val="3000"/>
              </a:lnSpc>
              <a:spcBef>
                <a:spcPct val="0"/>
              </a:spcBef>
            </a:pPr>
            <a:r>
              <a:rPr lang="en-US" sz="2500">
                <a:solidFill>
                  <a:srgbClr val="070C1F"/>
                </a:solidFill>
                <a:latin typeface="Open Sans"/>
                <a:ea typeface="Open Sans"/>
                <a:cs typeface="Open Sans"/>
                <a:sym typeface="Open Sans"/>
              </a:rPr>
              <a:t>de licitação e respectivos anexos, atas de registro de preços, contratos e termos</a:t>
            </a:r>
          </a:p>
          <a:p>
            <a:pPr algn="l">
              <a:lnSpc>
                <a:spcPts val="3000"/>
              </a:lnSpc>
              <a:spcBef>
                <a:spcPct val="0"/>
              </a:spcBef>
            </a:pPr>
            <a:r>
              <a:rPr lang="en-US" sz="2500">
                <a:solidFill>
                  <a:srgbClr val="070C1F"/>
                </a:solidFill>
                <a:latin typeface="Open Sans"/>
                <a:ea typeface="Open Sans"/>
                <a:cs typeface="Open Sans"/>
                <a:sym typeface="Open Sans"/>
              </a:rPr>
              <a:t>aditivos, da União, dos estados e dos municípios.</a:t>
            </a:r>
          </a:p>
        </p:txBody>
      </p:sp>
      <p:sp>
        <p:nvSpPr>
          <p:cNvPr id="9" name="TextBox 9"/>
          <p:cNvSpPr txBox="1"/>
          <p:nvPr/>
        </p:nvSpPr>
        <p:spPr>
          <a:xfrm>
            <a:off x="10226334" y="2905968"/>
            <a:ext cx="5013666" cy="971550"/>
          </a:xfrm>
          <a:prstGeom prst="rect">
            <a:avLst/>
          </a:prstGeom>
        </p:spPr>
        <p:txBody>
          <a:bodyPr wrap="square" lIns="0" tIns="0" rIns="0" bIns="0" rtlCol="0" anchor="t">
            <a:spAutoFit/>
          </a:bodyPr>
          <a:lstStyle/>
          <a:p>
            <a:pPr algn="just">
              <a:lnSpc>
                <a:spcPts val="3840"/>
              </a:lnSpc>
            </a:pPr>
            <a:r>
              <a:rPr lang="en-US" sz="3200" b="1" dirty="0" err="1">
                <a:solidFill>
                  <a:srgbClr val="070C1F"/>
                </a:solidFill>
                <a:latin typeface="Open Sans Bold"/>
                <a:ea typeface="Open Sans Bold"/>
                <a:cs typeface="Open Sans Bold"/>
                <a:sym typeface="Open Sans Bold"/>
              </a:rPr>
              <a:t>Cumprimento</a:t>
            </a:r>
            <a:r>
              <a:rPr lang="en-US" sz="3200" b="1" dirty="0">
                <a:solidFill>
                  <a:srgbClr val="070C1F"/>
                </a:solidFill>
                <a:latin typeface="Open Sans Bold"/>
                <a:ea typeface="Open Sans Bold"/>
                <a:cs typeface="Open Sans Bold"/>
                <a:sym typeface="Open Sans Bold"/>
              </a:rPr>
              <a:t> do </a:t>
            </a:r>
          </a:p>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Princípio</a:t>
            </a:r>
            <a:r>
              <a:rPr lang="en-US" sz="3200" b="1" dirty="0">
                <a:solidFill>
                  <a:srgbClr val="070C1F"/>
                </a:solidFill>
                <a:latin typeface="Open Sans Bold"/>
                <a:ea typeface="Open Sans Bold"/>
                <a:cs typeface="Open Sans Bold"/>
                <a:sym typeface="Open Sans Bold"/>
              </a:rPr>
              <a:t> da </a:t>
            </a:r>
            <a:r>
              <a:rPr lang="en-US" sz="3200" b="1" dirty="0" err="1">
                <a:solidFill>
                  <a:srgbClr val="070C1F"/>
                </a:solidFill>
                <a:latin typeface="Open Sans Bold"/>
                <a:ea typeface="Open Sans Bold"/>
                <a:cs typeface="Open Sans Bold"/>
                <a:sym typeface="Open Sans Bold"/>
              </a:rPr>
              <a:t>Publicidade</a:t>
            </a:r>
            <a:endParaRPr lang="en-US" sz="3200" b="1" dirty="0">
              <a:solidFill>
                <a:srgbClr val="070C1F"/>
              </a:solidFill>
              <a:latin typeface="Open Sans Bold"/>
              <a:ea typeface="Open Sans Bold"/>
              <a:cs typeface="Open Sans Bold"/>
              <a:sym typeface="Open Sans Bold"/>
            </a:endParaRPr>
          </a:p>
        </p:txBody>
      </p:sp>
      <p:sp>
        <p:nvSpPr>
          <p:cNvPr id="10" name="Freeform 10"/>
          <p:cNvSpPr/>
          <p:nvPr/>
        </p:nvSpPr>
        <p:spPr>
          <a:xfrm>
            <a:off x="7986251" y="1378073"/>
            <a:ext cx="967089" cy="967089"/>
          </a:xfrm>
          <a:custGeom>
            <a:avLst/>
            <a:gdLst/>
            <a:ahLst/>
            <a:cxnLst/>
            <a:rect l="l" t="t" r="r" b="b"/>
            <a:pathLst>
              <a:path w="967089" h="967089">
                <a:moveTo>
                  <a:pt x="0" y="0"/>
                </a:moveTo>
                <a:lnTo>
                  <a:pt x="967089" y="0"/>
                </a:lnTo>
                <a:lnTo>
                  <a:pt x="967089" y="967090"/>
                </a:lnTo>
                <a:lnTo>
                  <a:pt x="0" y="967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1" name="Freeform 11"/>
          <p:cNvSpPr/>
          <p:nvPr/>
        </p:nvSpPr>
        <p:spPr>
          <a:xfrm>
            <a:off x="7986251" y="2948528"/>
            <a:ext cx="967089" cy="967089"/>
          </a:xfrm>
          <a:custGeom>
            <a:avLst/>
            <a:gdLst/>
            <a:ahLst/>
            <a:cxnLst/>
            <a:rect l="l" t="t" r="r" b="b"/>
            <a:pathLst>
              <a:path w="967089" h="967089">
                <a:moveTo>
                  <a:pt x="0" y="0"/>
                </a:moveTo>
                <a:lnTo>
                  <a:pt x="967089" y="0"/>
                </a:lnTo>
                <a:lnTo>
                  <a:pt x="967089" y="967090"/>
                </a:lnTo>
                <a:lnTo>
                  <a:pt x="0" y="9670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AutoShape 3"/>
          <p:cNvSpPr/>
          <p:nvPr/>
        </p:nvSpPr>
        <p:spPr>
          <a:xfrm>
            <a:off x="8457516" y="373111"/>
            <a:ext cx="0" cy="9219107"/>
          </a:xfrm>
          <a:prstGeom prst="line">
            <a:avLst/>
          </a:prstGeom>
          <a:ln w="38100" cap="flat">
            <a:solidFill>
              <a:srgbClr val="FE6C02"/>
            </a:solidFill>
            <a:prstDash val="solid"/>
            <a:headEnd type="none" w="sm" len="sm"/>
            <a:tailEnd type="none" w="sm" len="sm"/>
          </a:ln>
        </p:spPr>
        <p:txBody>
          <a:bodyPr/>
          <a:lstStyle/>
          <a:p>
            <a:endParaRPr lang="pt-BR"/>
          </a:p>
        </p:txBody>
      </p:sp>
      <p:sp>
        <p:nvSpPr>
          <p:cNvPr id="4" name="AutoShape 4"/>
          <p:cNvSpPr/>
          <p:nvPr/>
        </p:nvSpPr>
        <p:spPr>
          <a:xfrm flipH="1">
            <a:off x="8632685" y="2273670"/>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5" name="AutoShape 5"/>
          <p:cNvSpPr/>
          <p:nvPr/>
        </p:nvSpPr>
        <p:spPr>
          <a:xfrm flipH="1">
            <a:off x="6803407" y="1171575"/>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6" name="TextBox 6"/>
          <p:cNvSpPr txBox="1"/>
          <p:nvPr/>
        </p:nvSpPr>
        <p:spPr>
          <a:xfrm>
            <a:off x="1118910" y="1831935"/>
            <a:ext cx="6476816" cy="3057525"/>
          </a:xfrm>
          <a:prstGeom prst="rect">
            <a:avLst/>
          </a:prstGeom>
        </p:spPr>
        <p:txBody>
          <a:bodyPr lIns="0" tIns="0" rIns="0" bIns="0" rtlCol="0" anchor="t">
            <a:spAutoFit/>
          </a:bodyPr>
          <a:lstStyle/>
          <a:p>
            <a:pPr algn="r">
              <a:lnSpc>
                <a:spcPts val="3000"/>
              </a:lnSpc>
              <a:spcBef>
                <a:spcPct val="0"/>
              </a:spcBef>
            </a:pPr>
            <a:r>
              <a:rPr lang="en-US" sz="2500">
                <a:solidFill>
                  <a:srgbClr val="070C1F"/>
                </a:solidFill>
                <a:latin typeface="Open Sans"/>
                <a:ea typeface="Open Sans"/>
                <a:cs typeface="Open Sans"/>
                <a:sym typeface="Open Sans"/>
              </a:rPr>
              <a:t>E é aqui, neste último caso, que, por meio de regulamento, haverá uma comunicação entre a população e representantes da Administração e do contratado</a:t>
            </a:r>
          </a:p>
          <a:p>
            <a:pPr algn="r">
              <a:lnSpc>
                <a:spcPts val="3000"/>
              </a:lnSpc>
              <a:spcBef>
                <a:spcPct val="0"/>
              </a:spcBef>
            </a:pPr>
            <a:r>
              <a:rPr lang="en-US" sz="2500">
                <a:solidFill>
                  <a:srgbClr val="070C1F"/>
                </a:solidFill>
                <a:latin typeface="Open Sans"/>
                <a:ea typeface="Open Sans"/>
                <a:cs typeface="Open Sans"/>
                <a:sym typeface="Open Sans"/>
              </a:rPr>
              <a:t>designados para prestar as informações</a:t>
            </a:r>
          </a:p>
          <a:p>
            <a:pPr algn="r">
              <a:lnSpc>
                <a:spcPts val="3000"/>
              </a:lnSpc>
              <a:spcBef>
                <a:spcPct val="0"/>
              </a:spcBef>
            </a:pPr>
            <a:r>
              <a:rPr lang="en-US" sz="2500">
                <a:solidFill>
                  <a:srgbClr val="070C1F"/>
                </a:solidFill>
                <a:latin typeface="Open Sans"/>
                <a:ea typeface="Open Sans"/>
                <a:cs typeface="Open Sans"/>
                <a:sym typeface="Open Sans"/>
              </a:rPr>
              <a:t> e esclarecimentos pertinentes, conforme destaca a alínea c, inciso VI, parágrafo 3º</a:t>
            </a:r>
          </a:p>
          <a:p>
            <a:pPr algn="r">
              <a:lnSpc>
                <a:spcPts val="3000"/>
              </a:lnSpc>
              <a:spcBef>
                <a:spcPct val="0"/>
              </a:spcBef>
            </a:pPr>
            <a:r>
              <a:rPr lang="en-US" sz="2500">
                <a:solidFill>
                  <a:srgbClr val="070C1F"/>
                </a:solidFill>
                <a:latin typeface="Open Sans"/>
                <a:ea typeface="Open Sans"/>
                <a:cs typeface="Open Sans"/>
                <a:sym typeface="Open Sans"/>
              </a:rPr>
              <a:t> do artigo 174 da Nova Lei.</a:t>
            </a:r>
          </a:p>
        </p:txBody>
      </p:sp>
      <p:sp>
        <p:nvSpPr>
          <p:cNvPr id="7" name="TextBox 7"/>
          <p:cNvSpPr txBox="1"/>
          <p:nvPr/>
        </p:nvSpPr>
        <p:spPr>
          <a:xfrm>
            <a:off x="3810005" y="628650"/>
            <a:ext cx="2945778" cy="971550"/>
          </a:xfrm>
          <a:prstGeom prst="rect">
            <a:avLst/>
          </a:prstGeom>
        </p:spPr>
        <p:txBody>
          <a:bodyPr wrap="square" lIns="0" tIns="0" rIns="0" bIns="0" rtlCol="0" anchor="t">
            <a:spAutoFit/>
          </a:bodyPr>
          <a:lstStyle/>
          <a:p>
            <a:pPr algn="r">
              <a:lnSpc>
                <a:spcPts val="3840"/>
              </a:lnSpc>
            </a:pPr>
            <a:r>
              <a:rPr lang="en-US" sz="3200" b="1" dirty="0" err="1">
                <a:solidFill>
                  <a:srgbClr val="070C1F"/>
                </a:solidFill>
                <a:latin typeface="Open Sans Bold"/>
                <a:ea typeface="Open Sans Bold"/>
                <a:cs typeface="Open Sans Bold"/>
                <a:sym typeface="Open Sans Bold"/>
              </a:rPr>
              <a:t>Comunicação</a:t>
            </a:r>
            <a:endParaRPr lang="en-US" sz="3200" b="1" dirty="0">
              <a:solidFill>
                <a:srgbClr val="070C1F"/>
              </a:solidFill>
              <a:latin typeface="Open Sans Bold"/>
              <a:ea typeface="Open Sans Bold"/>
              <a:cs typeface="Open Sans Bold"/>
              <a:sym typeface="Open Sans Bold"/>
            </a:endParaRPr>
          </a:p>
          <a:p>
            <a:pPr algn="r">
              <a:lnSpc>
                <a:spcPts val="3840"/>
              </a:lnSpc>
              <a:spcBef>
                <a:spcPct val="0"/>
              </a:spcBef>
            </a:pPr>
            <a:r>
              <a:rPr lang="en-US" sz="3200" b="1" dirty="0">
                <a:solidFill>
                  <a:srgbClr val="070C1F"/>
                </a:solidFill>
                <a:latin typeface="Open Sans Bold"/>
                <a:ea typeface="Open Sans Bold"/>
                <a:cs typeface="Open Sans Bold"/>
                <a:sym typeface="Open Sans Bold"/>
              </a:rPr>
              <a:t> e </a:t>
            </a:r>
            <a:r>
              <a:rPr lang="en-US" sz="3200" b="1" dirty="0" err="1">
                <a:solidFill>
                  <a:srgbClr val="070C1F"/>
                </a:solidFill>
                <a:latin typeface="Open Sans Bold"/>
                <a:ea typeface="Open Sans Bold"/>
                <a:cs typeface="Open Sans Bold"/>
                <a:sym typeface="Open Sans Bold"/>
              </a:rPr>
              <a:t>Confiança</a:t>
            </a:r>
            <a:endParaRPr lang="en-US" sz="3200" b="1" dirty="0">
              <a:solidFill>
                <a:srgbClr val="070C1F"/>
              </a:solidFill>
              <a:latin typeface="Open Sans Bold"/>
              <a:ea typeface="Open Sans Bold"/>
              <a:cs typeface="Open Sans Bold"/>
              <a:sym typeface="Open Sans Bold"/>
            </a:endParaRPr>
          </a:p>
        </p:txBody>
      </p:sp>
      <p:sp>
        <p:nvSpPr>
          <p:cNvPr id="8" name="TextBox 8"/>
          <p:cNvSpPr txBox="1"/>
          <p:nvPr/>
        </p:nvSpPr>
        <p:spPr>
          <a:xfrm>
            <a:off x="9413602" y="2698710"/>
            <a:ext cx="6742918" cy="6105525"/>
          </a:xfrm>
          <a:prstGeom prst="rect">
            <a:avLst/>
          </a:prstGeom>
        </p:spPr>
        <p:txBody>
          <a:bodyPr lIns="0" tIns="0" rIns="0" bIns="0" rtlCol="0" anchor="t">
            <a:spAutoFit/>
          </a:bodyPr>
          <a:lstStyle/>
          <a:p>
            <a:pPr algn="l">
              <a:lnSpc>
                <a:spcPts val="3000"/>
              </a:lnSpc>
              <a:spcBef>
                <a:spcPct val="0"/>
              </a:spcBef>
            </a:pPr>
            <a:r>
              <a:rPr lang="en-US" sz="2500">
                <a:solidFill>
                  <a:srgbClr val="070C1F"/>
                </a:solidFill>
                <a:latin typeface="Open Sans"/>
                <a:ea typeface="Open Sans"/>
                <a:cs typeface="Open Sans"/>
                <a:sym typeface="Open Sans"/>
              </a:rPr>
              <a:t>Nesse cenário, o referido portal concede maior transparência aos atos e contratos administrativos, servindo como uma forma de controle político-social, e não um mero substitutivo eletrônico do vetusto Diário</a:t>
            </a:r>
          </a:p>
          <a:p>
            <a:pPr algn="l">
              <a:lnSpc>
                <a:spcPts val="3000"/>
              </a:lnSpc>
              <a:spcBef>
                <a:spcPct val="0"/>
              </a:spcBef>
            </a:pPr>
            <a:r>
              <a:rPr lang="en-US" sz="2500">
                <a:solidFill>
                  <a:srgbClr val="070C1F"/>
                </a:solidFill>
                <a:latin typeface="Open Sans"/>
                <a:ea typeface="Open Sans"/>
                <a:cs typeface="Open Sans"/>
                <a:sym typeface="Open Sans"/>
              </a:rPr>
              <a:t>Oficial. Além disso, trata-se de um importante elo entre a Administração Pública, seus fornecedores e a sociedade civil, buscando o que é tão caro à democracia brasileira: a confiança do cidadão no processo de compras públicas. Constitui-se, dessa maneira, verdadeiro exercício de cidadania, já que nas palavras de Moxa: </a:t>
            </a:r>
          </a:p>
          <a:p>
            <a:pPr algn="l">
              <a:lnSpc>
                <a:spcPts val="3000"/>
              </a:lnSpc>
              <a:spcBef>
                <a:spcPct val="0"/>
              </a:spcBef>
            </a:pPr>
            <a:r>
              <a:rPr lang="en-US" sz="2500">
                <a:solidFill>
                  <a:srgbClr val="070C1F"/>
                </a:solidFill>
                <a:latin typeface="Open Sans"/>
                <a:ea typeface="Open Sans"/>
                <a:cs typeface="Open Sans"/>
                <a:sym typeface="Open Sans"/>
              </a:rPr>
              <a:t>“a lei não pode evitar a corrupção, mas a sociedade, esta sim, pode eliminá-la</a:t>
            </a:r>
          </a:p>
          <a:p>
            <a:pPr algn="l">
              <a:lnSpc>
                <a:spcPts val="3000"/>
              </a:lnSpc>
              <a:spcBef>
                <a:spcPct val="0"/>
              </a:spcBef>
            </a:pPr>
            <a:r>
              <a:rPr lang="en-US" sz="2500">
                <a:solidFill>
                  <a:srgbClr val="070C1F"/>
                </a:solidFill>
                <a:latin typeface="Open Sans"/>
                <a:ea typeface="Open Sans"/>
                <a:cs typeface="Open Sans"/>
                <a:sym typeface="Open Sans"/>
              </a:rPr>
              <a:t> através da participação e da vigilância.”</a:t>
            </a:r>
          </a:p>
        </p:txBody>
      </p:sp>
      <p:sp>
        <p:nvSpPr>
          <p:cNvPr id="9" name="TextBox 9"/>
          <p:cNvSpPr txBox="1"/>
          <p:nvPr/>
        </p:nvSpPr>
        <p:spPr>
          <a:xfrm>
            <a:off x="10273959" y="1974810"/>
            <a:ext cx="4661241" cy="485775"/>
          </a:xfrm>
          <a:prstGeom prst="rect">
            <a:avLst/>
          </a:prstGeom>
        </p:spPr>
        <p:txBody>
          <a:bodyPr wrap="square" lIns="0" tIns="0" rIns="0" bIns="0" rtlCol="0" anchor="t">
            <a:spAutoFit/>
          </a:bodyPr>
          <a:lstStyle/>
          <a:p>
            <a:pPr algn="just">
              <a:lnSpc>
                <a:spcPts val="3840"/>
              </a:lnSpc>
              <a:spcBef>
                <a:spcPct val="0"/>
              </a:spcBef>
            </a:pPr>
            <a:r>
              <a:rPr lang="en-US" sz="3200" b="1" dirty="0" err="1">
                <a:solidFill>
                  <a:srgbClr val="070C1F"/>
                </a:solidFill>
                <a:latin typeface="Open Sans Bold"/>
                <a:ea typeface="Open Sans Bold"/>
                <a:cs typeface="Open Sans Bold"/>
                <a:sym typeface="Open Sans Bold"/>
              </a:rPr>
              <a:t>Exercício</a:t>
            </a:r>
            <a:r>
              <a:rPr lang="en-US" sz="3200" b="1" dirty="0">
                <a:solidFill>
                  <a:srgbClr val="070C1F"/>
                </a:solidFill>
                <a:latin typeface="Open Sans Bold"/>
                <a:ea typeface="Open Sans Bold"/>
                <a:cs typeface="Open Sans Bold"/>
                <a:sym typeface="Open Sans Bold"/>
              </a:rPr>
              <a:t> de </a:t>
            </a:r>
            <a:r>
              <a:rPr lang="en-US" sz="3200" b="1" dirty="0" err="1">
                <a:solidFill>
                  <a:srgbClr val="070C1F"/>
                </a:solidFill>
                <a:latin typeface="Open Sans Bold"/>
                <a:ea typeface="Open Sans Bold"/>
                <a:cs typeface="Open Sans Bold"/>
                <a:sym typeface="Open Sans Bold"/>
              </a:rPr>
              <a:t>Cidadania</a:t>
            </a:r>
            <a:endParaRPr lang="en-US" sz="3200" b="1" dirty="0">
              <a:solidFill>
                <a:srgbClr val="070C1F"/>
              </a:solidFill>
              <a:latin typeface="Open Sans Bold"/>
              <a:ea typeface="Open Sans Bold"/>
              <a:cs typeface="Open Sans Bold"/>
              <a:sym typeface="Open Sans Bold"/>
            </a:endParaRPr>
          </a:p>
        </p:txBody>
      </p:sp>
      <p:sp>
        <p:nvSpPr>
          <p:cNvPr id="10" name="Freeform 10"/>
          <p:cNvSpPr/>
          <p:nvPr/>
        </p:nvSpPr>
        <p:spPr>
          <a:xfrm>
            <a:off x="7996730" y="1870035"/>
            <a:ext cx="921571" cy="921571"/>
          </a:xfrm>
          <a:custGeom>
            <a:avLst/>
            <a:gdLst/>
            <a:ahLst/>
            <a:cxnLst/>
            <a:rect l="l" t="t" r="r" b="b"/>
            <a:pathLst>
              <a:path w="921571" h="921571">
                <a:moveTo>
                  <a:pt x="0" y="0"/>
                </a:moveTo>
                <a:lnTo>
                  <a:pt x="921572" y="0"/>
                </a:lnTo>
                <a:lnTo>
                  <a:pt x="921572" y="921571"/>
                </a:lnTo>
                <a:lnTo>
                  <a:pt x="0" y="921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1" name="Freeform 11"/>
          <p:cNvSpPr/>
          <p:nvPr/>
        </p:nvSpPr>
        <p:spPr>
          <a:xfrm>
            <a:off x="7973971" y="583255"/>
            <a:ext cx="967089" cy="967089"/>
          </a:xfrm>
          <a:custGeom>
            <a:avLst/>
            <a:gdLst/>
            <a:ahLst/>
            <a:cxnLst/>
            <a:rect l="l" t="t" r="r" b="b"/>
            <a:pathLst>
              <a:path w="967089" h="967089">
                <a:moveTo>
                  <a:pt x="0" y="0"/>
                </a:moveTo>
                <a:lnTo>
                  <a:pt x="967090" y="0"/>
                </a:lnTo>
                <a:lnTo>
                  <a:pt x="967090" y="967090"/>
                </a:lnTo>
                <a:lnTo>
                  <a:pt x="0" y="9670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AutoShape 3"/>
          <p:cNvSpPr/>
          <p:nvPr/>
        </p:nvSpPr>
        <p:spPr>
          <a:xfrm>
            <a:off x="8671835" y="1028700"/>
            <a:ext cx="0" cy="7663677"/>
          </a:xfrm>
          <a:prstGeom prst="line">
            <a:avLst/>
          </a:prstGeom>
          <a:ln w="38100" cap="flat">
            <a:solidFill>
              <a:srgbClr val="FE6C02"/>
            </a:solidFill>
            <a:prstDash val="solid"/>
            <a:headEnd type="none" w="sm" len="sm"/>
            <a:tailEnd type="none" w="sm" len="sm"/>
          </a:ln>
        </p:spPr>
        <p:txBody>
          <a:bodyPr/>
          <a:lstStyle/>
          <a:p>
            <a:endParaRPr lang="pt-BR"/>
          </a:p>
        </p:txBody>
      </p:sp>
      <p:sp>
        <p:nvSpPr>
          <p:cNvPr id="4" name="AutoShape 4"/>
          <p:cNvSpPr/>
          <p:nvPr/>
        </p:nvSpPr>
        <p:spPr>
          <a:xfrm flipH="1">
            <a:off x="7211536" y="2667665"/>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5" name="Freeform 5"/>
          <p:cNvSpPr/>
          <p:nvPr/>
        </p:nvSpPr>
        <p:spPr>
          <a:xfrm>
            <a:off x="8199670" y="2195500"/>
            <a:ext cx="944330" cy="944330"/>
          </a:xfrm>
          <a:custGeom>
            <a:avLst/>
            <a:gdLst/>
            <a:ahLst/>
            <a:cxnLst/>
            <a:rect l="l" t="t" r="r" b="b"/>
            <a:pathLst>
              <a:path w="944330" h="944330">
                <a:moveTo>
                  <a:pt x="0" y="0"/>
                </a:moveTo>
                <a:lnTo>
                  <a:pt x="944330" y="0"/>
                </a:lnTo>
                <a:lnTo>
                  <a:pt x="944330" y="944330"/>
                </a:lnTo>
                <a:lnTo>
                  <a:pt x="0" y="9443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6" name="Freeform 6"/>
          <p:cNvSpPr/>
          <p:nvPr/>
        </p:nvSpPr>
        <p:spPr>
          <a:xfrm>
            <a:off x="10448925" y="1724660"/>
            <a:ext cx="7839075" cy="5600712"/>
          </a:xfrm>
          <a:custGeom>
            <a:avLst/>
            <a:gdLst/>
            <a:ahLst/>
            <a:cxnLst/>
            <a:rect l="l" t="t" r="r" b="b"/>
            <a:pathLst>
              <a:path w="7839075" h="5600712">
                <a:moveTo>
                  <a:pt x="0" y="0"/>
                </a:moveTo>
                <a:lnTo>
                  <a:pt x="7839075" y="0"/>
                </a:lnTo>
                <a:lnTo>
                  <a:pt x="7839075" y="5600712"/>
                </a:lnTo>
                <a:lnTo>
                  <a:pt x="0" y="5600712"/>
                </a:lnTo>
                <a:lnTo>
                  <a:pt x="0" y="0"/>
                </a:lnTo>
                <a:close/>
              </a:path>
            </a:pathLst>
          </a:custGeom>
          <a:blipFill>
            <a:blip r:embed="rId6"/>
            <a:stretch>
              <a:fillRect l="-7035"/>
            </a:stretch>
          </a:blipFill>
        </p:spPr>
        <p:txBody>
          <a:bodyPr/>
          <a:lstStyle/>
          <a:p>
            <a:endParaRPr lang="pt-BR"/>
          </a:p>
        </p:txBody>
      </p:sp>
      <p:sp>
        <p:nvSpPr>
          <p:cNvPr id="7" name="TextBox 7"/>
          <p:cNvSpPr txBox="1"/>
          <p:nvPr/>
        </p:nvSpPr>
        <p:spPr>
          <a:xfrm>
            <a:off x="1526568" y="3130305"/>
            <a:ext cx="6476816" cy="3438525"/>
          </a:xfrm>
          <a:prstGeom prst="rect">
            <a:avLst/>
          </a:prstGeom>
        </p:spPr>
        <p:txBody>
          <a:bodyPr lIns="0" tIns="0" rIns="0" bIns="0" rtlCol="0" anchor="t">
            <a:spAutoFit/>
          </a:bodyPr>
          <a:lstStyle/>
          <a:p>
            <a:pPr algn="r">
              <a:lnSpc>
                <a:spcPts val="3000"/>
              </a:lnSpc>
              <a:spcBef>
                <a:spcPct val="0"/>
              </a:spcBef>
            </a:pPr>
            <a:r>
              <a:rPr lang="en-US" sz="2500">
                <a:solidFill>
                  <a:srgbClr val="070C1F"/>
                </a:solidFill>
                <a:latin typeface="Open Sans"/>
                <a:ea typeface="Open Sans"/>
                <a:cs typeface="Open Sans"/>
                <a:sym typeface="Open Sans"/>
              </a:rPr>
              <a:t>O PNCP teve sua versão inaugural disponibilizada em agosto de 2022 e vem passando por melhorias e ampliação quanto à divulgação das matérias exigidas pelo parágrafo 2º do artigo 174 da Nova Lei. Dessa forma, o que se espera é que</a:t>
            </a:r>
          </a:p>
          <a:p>
            <a:pPr algn="r">
              <a:lnSpc>
                <a:spcPts val="3000"/>
              </a:lnSpc>
              <a:spcBef>
                <a:spcPct val="0"/>
              </a:spcBef>
            </a:pPr>
            <a:r>
              <a:rPr lang="en-US" sz="2500">
                <a:solidFill>
                  <a:srgbClr val="070C1F"/>
                </a:solidFill>
                <a:latin typeface="Open Sans"/>
                <a:ea typeface="Open Sans"/>
                <a:cs typeface="Open Sans"/>
                <a:sym typeface="Open Sans"/>
              </a:rPr>
              <a:t> o portal seja um recurso eficaz para</a:t>
            </a:r>
          </a:p>
          <a:p>
            <a:pPr algn="r">
              <a:lnSpc>
                <a:spcPts val="3000"/>
              </a:lnSpc>
              <a:spcBef>
                <a:spcPct val="0"/>
              </a:spcBef>
            </a:pPr>
            <a:r>
              <a:rPr lang="en-US" sz="2500">
                <a:solidFill>
                  <a:srgbClr val="070C1F"/>
                </a:solidFill>
                <a:latin typeface="Open Sans"/>
                <a:ea typeface="Open Sans"/>
                <a:cs typeface="Open Sans"/>
                <a:sym typeface="Open Sans"/>
              </a:rPr>
              <a:t>o controle social daqueles contratos nos quais se incluirão as ações afirma0vas.</a:t>
            </a:r>
          </a:p>
        </p:txBody>
      </p:sp>
      <p:sp>
        <p:nvSpPr>
          <p:cNvPr id="8" name="TextBox 8"/>
          <p:cNvSpPr txBox="1"/>
          <p:nvPr/>
        </p:nvSpPr>
        <p:spPr>
          <a:xfrm>
            <a:off x="2667000" y="2329527"/>
            <a:ext cx="4232105" cy="485775"/>
          </a:xfrm>
          <a:prstGeom prst="rect">
            <a:avLst/>
          </a:prstGeom>
        </p:spPr>
        <p:txBody>
          <a:bodyPr wrap="square" lIns="0" tIns="0" rIns="0" bIns="0" rtlCol="0" anchor="t">
            <a:spAutoFit/>
          </a:bodyPr>
          <a:lstStyle/>
          <a:p>
            <a:pPr algn="r">
              <a:lnSpc>
                <a:spcPts val="3840"/>
              </a:lnSpc>
              <a:spcBef>
                <a:spcPct val="0"/>
              </a:spcBef>
            </a:pPr>
            <a:r>
              <a:rPr lang="en-US" sz="3200" b="1" dirty="0">
                <a:solidFill>
                  <a:srgbClr val="070C1F"/>
                </a:solidFill>
                <a:latin typeface="Open Sans Bold"/>
                <a:ea typeface="Open Sans Bold"/>
                <a:cs typeface="Open Sans Bold"/>
                <a:sym typeface="Open Sans Bold"/>
              </a:rPr>
              <a:t>PNCP: </a:t>
            </a:r>
            <a:r>
              <a:rPr lang="en-US" sz="3200" b="1" dirty="0" err="1">
                <a:solidFill>
                  <a:srgbClr val="070C1F"/>
                </a:solidFill>
                <a:latin typeface="Open Sans Bold"/>
                <a:ea typeface="Open Sans Bold"/>
                <a:cs typeface="Open Sans Bold"/>
                <a:sym typeface="Open Sans Bold"/>
              </a:rPr>
              <a:t>Recurso</a:t>
            </a:r>
            <a:r>
              <a:rPr lang="en-US" sz="3200" b="1" dirty="0">
                <a:solidFill>
                  <a:srgbClr val="070C1F"/>
                </a:solidFill>
                <a:latin typeface="Open Sans Bold"/>
                <a:ea typeface="Open Sans Bold"/>
                <a:cs typeface="Open Sans Bold"/>
                <a:sym typeface="Open Sans Bold"/>
              </a:rPr>
              <a:t> </a:t>
            </a:r>
            <a:r>
              <a:rPr lang="en-US" sz="3200" b="1" dirty="0" err="1">
                <a:solidFill>
                  <a:srgbClr val="070C1F"/>
                </a:solidFill>
                <a:latin typeface="Open Sans Bold"/>
                <a:ea typeface="Open Sans Bold"/>
                <a:cs typeface="Open Sans Bold"/>
                <a:sym typeface="Open Sans Bold"/>
              </a:rPr>
              <a:t>Eficaz</a:t>
            </a:r>
            <a:endParaRPr lang="en-US" sz="32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0" y="115699"/>
            <a:ext cx="6518894" cy="8466096"/>
          </a:xfrm>
          <a:custGeom>
            <a:avLst/>
            <a:gdLst/>
            <a:ahLst/>
            <a:cxnLst/>
            <a:rect l="l" t="t" r="r" b="b"/>
            <a:pathLst>
              <a:path w="6518894" h="8466096">
                <a:moveTo>
                  <a:pt x="0" y="0"/>
                </a:moveTo>
                <a:lnTo>
                  <a:pt x="6518894" y="0"/>
                </a:lnTo>
                <a:lnTo>
                  <a:pt x="6518894" y="8466095"/>
                </a:lnTo>
                <a:lnTo>
                  <a:pt x="0" y="8466095"/>
                </a:lnTo>
                <a:lnTo>
                  <a:pt x="0" y="0"/>
                </a:lnTo>
                <a:close/>
              </a:path>
            </a:pathLst>
          </a:custGeom>
          <a:blipFill>
            <a:blip r:embed="rId4"/>
            <a:stretch>
              <a:fillRect/>
            </a:stretch>
          </a:blipFill>
        </p:spPr>
        <p:txBody>
          <a:bodyPr/>
          <a:lstStyle/>
          <a:p>
            <a:endParaRPr lang="pt-BR"/>
          </a:p>
        </p:txBody>
      </p:sp>
      <p:sp>
        <p:nvSpPr>
          <p:cNvPr id="4" name="TextBox 4"/>
          <p:cNvSpPr txBox="1"/>
          <p:nvPr/>
        </p:nvSpPr>
        <p:spPr>
          <a:xfrm>
            <a:off x="7010560" y="1546835"/>
            <a:ext cx="10441070" cy="1704974"/>
          </a:xfrm>
          <a:prstGeom prst="rect">
            <a:avLst/>
          </a:prstGeom>
        </p:spPr>
        <p:txBody>
          <a:bodyPr lIns="0" tIns="0" rIns="0" bIns="0" rtlCol="0" anchor="t">
            <a:spAutoFit/>
          </a:bodyPr>
          <a:lstStyle/>
          <a:p>
            <a:pPr algn="ctr">
              <a:lnSpc>
                <a:spcPts val="4499"/>
              </a:lnSpc>
            </a:pPr>
            <a:r>
              <a:rPr lang="en-US" sz="4499" b="1">
                <a:solidFill>
                  <a:srgbClr val="070C1F"/>
                </a:solidFill>
                <a:latin typeface="Open Sans Bold"/>
                <a:ea typeface="Open Sans Bold"/>
                <a:cs typeface="Open Sans Bold"/>
                <a:sym typeface="Open Sans Bold"/>
              </a:rPr>
              <a:t>O Racismo como a Principal Fonte de Desigualdade na Formação</a:t>
            </a:r>
          </a:p>
          <a:p>
            <a:pPr algn="ctr">
              <a:lnSpc>
                <a:spcPts val="4499"/>
              </a:lnSpc>
            </a:pPr>
            <a:r>
              <a:rPr lang="en-US" sz="4499" b="1">
                <a:solidFill>
                  <a:srgbClr val="070C1F"/>
                </a:solidFill>
                <a:latin typeface="Open Sans Bold"/>
                <a:ea typeface="Open Sans Bold"/>
                <a:cs typeface="Open Sans Bold"/>
                <a:sym typeface="Open Sans Bold"/>
              </a:rPr>
              <a:t> da Sociedade Brasileira</a:t>
            </a:r>
          </a:p>
        </p:txBody>
      </p:sp>
      <p:sp>
        <p:nvSpPr>
          <p:cNvPr id="5" name="TextBox 5"/>
          <p:cNvSpPr txBox="1"/>
          <p:nvPr/>
        </p:nvSpPr>
        <p:spPr>
          <a:xfrm>
            <a:off x="7913486" y="4088615"/>
            <a:ext cx="8482818" cy="3471848"/>
          </a:xfrm>
          <a:prstGeom prst="rect">
            <a:avLst/>
          </a:prstGeom>
        </p:spPr>
        <p:txBody>
          <a:bodyPr lIns="0" tIns="0" rIns="0" bIns="0" rtlCol="0" anchor="t">
            <a:spAutoFit/>
          </a:bodyPr>
          <a:lstStyle/>
          <a:p>
            <a:pPr algn="just">
              <a:lnSpc>
                <a:spcPts val="3360"/>
              </a:lnSpc>
              <a:spcBef>
                <a:spcPct val="0"/>
              </a:spcBef>
            </a:pPr>
            <a:r>
              <a:rPr lang="en-US" sz="2800" dirty="0">
                <a:solidFill>
                  <a:srgbClr val="070C1F"/>
                </a:solidFill>
                <a:latin typeface="Open Sans"/>
                <a:ea typeface="Open Sans"/>
                <a:cs typeface="Open Sans"/>
                <a:sym typeface="Open Sans"/>
              </a:rPr>
              <a:t>Uma </a:t>
            </a:r>
            <a:r>
              <a:rPr lang="en-US" sz="2800" dirty="0" err="1">
                <a:solidFill>
                  <a:srgbClr val="070C1F"/>
                </a:solidFill>
                <a:latin typeface="Open Sans"/>
                <a:ea typeface="Open Sans"/>
                <a:cs typeface="Open Sans"/>
                <a:sym typeface="Open Sans"/>
              </a:rPr>
              <a:t>vez</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enfrentada</a:t>
            </a:r>
            <a:r>
              <a:rPr lang="en-US" sz="2800" dirty="0">
                <a:solidFill>
                  <a:srgbClr val="070C1F"/>
                </a:solidFill>
                <a:latin typeface="Open Sans"/>
                <a:ea typeface="Open Sans"/>
                <a:cs typeface="Open Sans"/>
                <a:sym typeface="Open Sans"/>
              </a:rPr>
              <a:t> a </a:t>
            </a:r>
            <a:r>
              <a:rPr lang="en-US" sz="2800" dirty="0" err="1">
                <a:solidFill>
                  <a:srgbClr val="070C1F"/>
                </a:solidFill>
                <a:latin typeface="Open Sans"/>
                <a:ea typeface="Open Sans"/>
                <a:cs typeface="Open Sans"/>
                <a:sym typeface="Open Sans"/>
              </a:rPr>
              <a:t>questão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controversa</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em</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torno</a:t>
            </a:r>
            <a:r>
              <a:rPr lang="en-US" sz="2800" dirty="0">
                <a:solidFill>
                  <a:srgbClr val="070C1F"/>
                </a:solidFill>
                <a:latin typeface="Open Sans"/>
                <a:ea typeface="Open Sans"/>
                <a:cs typeface="Open Sans"/>
                <a:sym typeface="Open Sans"/>
              </a:rPr>
              <a:t> da </a:t>
            </a:r>
            <a:r>
              <a:rPr lang="en-US" sz="2800" dirty="0" err="1">
                <a:solidFill>
                  <a:srgbClr val="070C1F"/>
                </a:solidFill>
                <a:latin typeface="Open Sans"/>
                <a:ea typeface="Open Sans"/>
                <a:cs typeface="Open Sans"/>
                <a:sym typeface="Open Sans"/>
              </a:rPr>
              <a:t>natureza</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jurídica</a:t>
            </a:r>
            <a:r>
              <a:rPr lang="en-US" sz="2800" dirty="0">
                <a:solidFill>
                  <a:srgbClr val="070C1F"/>
                </a:solidFill>
                <a:latin typeface="Open Sans"/>
                <a:ea typeface="Open Sans"/>
                <a:cs typeface="Open Sans"/>
                <a:sym typeface="Open Sans"/>
              </a:rPr>
              <a:t> do </a:t>
            </a:r>
            <a:r>
              <a:rPr lang="en-US" sz="2800" dirty="0" err="1">
                <a:solidFill>
                  <a:srgbClr val="070C1F"/>
                </a:solidFill>
                <a:latin typeface="Open Sans"/>
                <a:ea typeface="Open Sans"/>
                <a:cs typeface="Open Sans"/>
                <a:sym typeface="Open Sans"/>
              </a:rPr>
              <a:t>rol</a:t>
            </a:r>
            <a:r>
              <a:rPr lang="en-US" sz="2800" dirty="0">
                <a:solidFill>
                  <a:srgbClr val="070C1F"/>
                </a:solidFill>
                <a:latin typeface="Open Sans"/>
                <a:ea typeface="Open Sans"/>
                <a:cs typeface="Open Sans"/>
                <a:sym typeface="Open Sans"/>
              </a:rPr>
              <a:t> de </a:t>
            </a:r>
            <a:r>
              <a:rPr lang="en-US" sz="2800" dirty="0" err="1">
                <a:solidFill>
                  <a:srgbClr val="070C1F"/>
                </a:solidFill>
                <a:latin typeface="Open Sans"/>
                <a:ea typeface="Open Sans"/>
                <a:cs typeface="Open Sans"/>
                <a:sym typeface="Open Sans"/>
              </a:rPr>
              <a:t>grupos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vulneráveis</a:t>
            </a:r>
            <a:r>
              <a:rPr lang="en-US" sz="2800" dirty="0">
                <a:solidFill>
                  <a:srgbClr val="070C1F"/>
                </a:solidFill>
                <a:latin typeface="Open Sans"/>
                <a:ea typeface="Open Sans"/>
                <a:cs typeface="Open Sans"/>
                <a:sym typeface="Open Sans"/>
              </a:rPr>
              <a:t> que </a:t>
            </a:r>
            <a:r>
              <a:rPr lang="en-US" sz="2800" dirty="0" err="1">
                <a:solidFill>
                  <a:srgbClr val="070C1F"/>
                </a:solidFill>
                <a:latin typeface="Open Sans"/>
                <a:ea typeface="Open Sans"/>
                <a:cs typeface="Open Sans"/>
                <a:sym typeface="Open Sans"/>
              </a:rPr>
              <a:t>podem</a:t>
            </a:r>
            <a:r>
              <a:rPr lang="en-US" sz="2800" dirty="0">
                <a:solidFill>
                  <a:srgbClr val="070C1F"/>
                </a:solidFill>
                <a:latin typeface="Open Sans"/>
                <a:ea typeface="Open Sans"/>
                <a:cs typeface="Open Sans"/>
                <a:sym typeface="Open Sans"/>
              </a:rPr>
              <a:t> ser </a:t>
            </a:r>
            <a:r>
              <a:rPr lang="en-US" sz="2800" dirty="0" err="1">
                <a:solidFill>
                  <a:srgbClr val="070C1F"/>
                </a:solidFill>
                <a:latin typeface="Open Sans"/>
                <a:ea typeface="Open Sans"/>
                <a:cs typeface="Open Sans"/>
                <a:sym typeface="Open Sans"/>
              </a:rPr>
              <a:t>beneficiados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por</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práticas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inclusivas</a:t>
            </a:r>
            <a:r>
              <a:rPr lang="en-US" sz="2800" dirty="0">
                <a:solidFill>
                  <a:srgbClr val="070C1F"/>
                </a:solidFill>
                <a:latin typeface="Open Sans"/>
                <a:ea typeface="Open Sans"/>
                <a:cs typeface="Open Sans"/>
                <a:sym typeface="Open Sans"/>
              </a:rPr>
              <a:t> no </a:t>
            </a:r>
            <a:r>
              <a:rPr lang="en-US" sz="2800" dirty="0" err="1">
                <a:solidFill>
                  <a:srgbClr val="070C1F"/>
                </a:solidFill>
                <a:latin typeface="Open Sans"/>
                <a:ea typeface="Open Sans"/>
                <a:cs typeface="Open Sans"/>
                <a:sym typeface="Open Sans"/>
              </a:rPr>
              <a:t>processo</a:t>
            </a:r>
            <a:r>
              <a:rPr lang="en-US" sz="2800" dirty="0">
                <a:solidFill>
                  <a:srgbClr val="070C1F"/>
                </a:solidFill>
                <a:latin typeface="Open Sans"/>
                <a:ea typeface="Open Sans"/>
                <a:cs typeface="Open Sans"/>
                <a:sym typeface="Open Sans"/>
              </a:rPr>
              <a:t> de </a:t>
            </a:r>
            <a:r>
              <a:rPr lang="en-US" sz="2800" dirty="0" err="1">
                <a:solidFill>
                  <a:srgbClr val="070C1F"/>
                </a:solidFill>
                <a:latin typeface="Open Sans"/>
                <a:ea typeface="Open Sans"/>
                <a:cs typeface="Open Sans"/>
                <a:sym typeface="Open Sans"/>
              </a:rPr>
              <a:t>compras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públicas</a:t>
            </a:r>
            <a:r>
              <a:rPr lang="en-US" sz="2800" dirty="0">
                <a:solidFill>
                  <a:srgbClr val="070C1F"/>
                </a:solidFill>
                <a:latin typeface="Open Sans"/>
                <a:ea typeface="Open Sans"/>
                <a:cs typeface="Open Sans"/>
                <a:sym typeface="Open Sans"/>
              </a:rPr>
              <a:t>, é </a:t>
            </a:r>
            <a:r>
              <a:rPr lang="en-US" sz="2800" dirty="0" err="1">
                <a:solidFill>
                  <a:srgbClr val="070C1F"/>
                </a:solidFill>
                <a:latin typeface="Open Sans"/>
                <a:ea typeface="Open Sans"/>
                <a:cs typeface="Open Sans"/>
                <a:sym typeface="Open Sans"/>
              </a:rPr>
              <a:t>certo</a:t>
            </a:r>
            <a:r>
              <a:rPr lang="en-US" sz="2800" dirty="0">
                <a:solidFill>
                  <a:srgbClr val="070C1F"/>
                </a:solidFill>
                <a:latin typeface="Open Sans"/>
                <a:ea typeface="Open Sans"/>
                <a:cs typeface="Open Sans"/>
                <a:sym typeface="Open Sans"/>
              </a:rPr>
              <a:t> que as </a:t>
            </a:r>
            <a:r>
              <a:rPr lang="en-US" sz="2800" dirty="0" err="1">
                <a:solidFill>
                  <a:srgbClr val="070C1F"/>
                </a:solidFill>
                <a:latin typeface="Open Sans"/>
                <a:ea typeface="Open Sans"/>
                <a:cs typeface="Open Sans"/>
                <a:sym typeface="Open Sans"/>
              </a:rPr>
              <a:t>pessoas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autodeclaradas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negras</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estão</a:t>
            </a:r>
            <a:r>
              <a:rPr lang="en-US" sz="2800" dirty="0">
                <a:solidFill>
                  <a:srgbClr val="070C1F"/>
                </a:solidFill>
                <a:latin typeface="Open Sans"/>
                <a:ea typeface="Open Sans"/>
                <a:cs typeface="Open Sans"/>
                <a:sym typeface="Open Sans"/>
              </a:rPr>
              <a:t> fora do </a:t>
            </a:r>
            <a:r>
              <a:rPr lang="en-US" sz="2800" dirty="0" err="1">
                <a:solidFill>
                  <a:srgbClr val="070C1F"/>
                </a:solidFill>
                <a:latin typeface="Open Sans"/>
                <a:ea typeface="Open Sans"/>
                <a:cs typeface="Open Sans"/>
                <a:sym typeface="Open Sans"/>
              </a:rPr>
              <a:t>rol</a:t>
            </a:r>
            <a:r>
              <a:rPr lang="en-US" sz="2800" dirty="0">
                <a:solidFill>
                  <a:srgbClr val="070C1F"/>
                </a:solidFill>
                <a:latin typeface="Open Sans"/>
                <a:ea typeface="Open Sans"/>
                <a:cs typeface="Open Sans"/>
                <a:sym typeface="Open Sans"/>
              </a:rPr>
              <a:t> do </a:t>
            </a:r>
            <a:r>
              <a:rPr lang="en-US" sz="2800" dirty="0" err="1">
                <a:solidFill>
                  <a:srgbClr val="070C1F"/>
                </a:solidFill>
                <a:latin typeface="Open Sans"/>
                <a:ea typeface="Open Sans"/>
                <a:cs typeface="Open Sans"/>
                <a:sym typeface="Open Sans"/>
              </a:rPr>
              <a:t>parágrafo</a:t>
            </a:r>
            <a:r>
              <a:rPr lang="en-US" sz="2800" dirty="0">
                <a:solidFill>
                  <a:srgbClr val="070C1F"/>
                </a:solidFill>
                <a:latin typeface="Open Sans"/>
                <a:ea typeface="Open Sans"/>
                <a:cs typeface="Open Sans"/>
                <a:sym typeface="Open Sans"/>
              </a:rPr>
              <a:t> 9º do </a:t>
            </a:r>
            <a:r>
              <a:rPr lang="en-US" sz="2800" dirty="0" err="1">
                <a:solidFill>
                  <a:srgbClr val="070C1F"/>
                </a:solidFill>
                <a:latin typeface="Open Sans"/>
                <a:ea typeface="Open Sans"/>
                <a:cs typeface="Open Sans"/>
                <a:sym typeface="Open Sans"/>
              </a:rPr>
              <a:t>referido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artigo</a:t>
            </a:r>
            <a:r>
              <a:rPr lang="en-US" sz="2800" dirty="0">
                <a:solidFill>
                  <a:srgbClr val="070C1F"/>
                </a:solidFill>
                <a:latin typeface="Open Sans"/>
                <a:ea typeface="Open Sans"/>
                <a:cs typeface="Open Sans"/>
                <a:sym typeface="Open Sans"/>
              </a:rPr>
              <a:t> 25, </a:t>
            </a:r>
            <a:r>
              <a:rPr lang="en-US" sz="2800" dirty="0" err="1">
                <a:solidFill>
                  <a:srgbClr val="070C1F"/>
                </a:solidFill>
                <a:latin typeface="Open Sans"/>
                <a:ea typeface="Open Sans"/>
                <a:cs typeface="Open Sans"/>
                <a:sym typeface="Open Sans"/>
              </a:rPr>
              <a:t>sendo</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necessária</a:t>
            </a:r>
            <a:r>
              <a:rPr lang="en-US" sz="2800" dirty="0">
                <a:solidFill>
                  <a:srgbClr val="070C1F"/>
                </a:solidFill>
                <a:latin typeface="Open Sans"/>
                <a:ea typeface="Open Sans"/>
                <a:cs typeface="Open Sans"/>
                <a:sym typeface="Open Sans"/>
              </a:rPr>
              <a:t> a </a:t>
            </a:r>
            <a:r>
              <a:rPr lang="en-US" sz="2800" dirty="0" err="1">
                <a:solidFill>
                  <a:srgbClr val="070C1F"/>
                </a:solidFill>
                <a:latin typeface="Open Sans"/>
                <a:ea typeface="Open Sans"/>
                <a:cs typeface="Open Sans"/>
                <a:sym typeface="Open Sans"/>
              </a:rPr>
              <a:t>abordagem</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ainda</a:t>
            </a:r>
            <a:r>
              <a:rPr lang="en-US" sz="2800" dirty="0">
                <a:solidFill>
                  <a:srgbClr val="070C1F"/>
                </a:solidFill>
                <a:latin typeface="Open Sans"/>
                <a:ea typeface="Open Sans"/>
                <a:cs typeface="Open Sans"/>
                <a:sym typeface="Open Sans"/>
              </a:rPr>
              <a:t> que </a:t>
            </a:r>
            <a:r>
              <a:rPr lang="en-US" sz="2800" dirty="0" err="1">
                <a:solidFill>
                  <a:srgbClr val="070C1F"/>
                </a:solidFill>
                <a:latin typeface="Open Sans"/>
                <a:ea typeface="Open Sans"/>
                <a:cs typeface="Open Sans"/>
                <a:sym typeface="Open Sans"/>
              </a:rPr>
              <a:t>ligeira</a:t>
            </a:r>
            <a:r>
              <a:rPr lang="en-US" sz="2800" dirty="0">
                <a:solidFill>
                  <a:srgbClr val="070C1F"/>
                </a:solidFill>
                <a:latin typeface="Open Sans"/>
                <a:ea typeface="Open Sans"/>
                <a:cs typeface="Open Sans"/>
                <a:sym typeface="Open Sans"/>
              </a:rPr>
              <a:t>, do </a:t>
            </a:r>
            <a:r>
              <a:rPr lang="en-US" sz="2800" dirty="0" err="1">
                <a:solidFill>
                  <a:srgbClr val="070C1F"/>
                </a:solidFill>
                <a:latin typeface="Open Sans"/>
                <a:ea typeface="Open Sans"/>
                <a:cs typeface="Open Sans"/>
                <a:sym typeface="Open Sans"/>
              </a:rPr>
              <a:t>tema</a:t>
            </a:r>
            <a:r>
              <a:rPr lang="en-US" sz="2800" dirty="0">
                <a:solidFill>
                  <a:srgbClr val="070C1F"/>
                </a:solidFill>
                <a:latin typeface="Open Sans"/>
                <a:ea typeface="Open Sans"/>
                <a:cs typeface="Open Sans"/>
                <a:sym typeface="Open Sans"/>
              </a:rPr>
              <a:t> </a:t>
            </a:r>
            <a:r>
              <a:rPr lang="en-US" sz="2800" dirty="0" err="1">
                <a:solidFill>
                  <a:srgbClr val="070C1F"/>
                </a:solidFill>
                <a:latin typeface="Open Sans"/>
                <a:ea typeface="Open Sans"/>
                <a:cs typeface="Open Sans"/>
                <a:sym typeface="Open Sans"/>
              </a:rPr>
              <a:t>preconceito</a:t>
            </a:r>
            <a:r>
              <a:rPr lang="en-US" sz="2800" dirty="0">
                <a:solidFill>
                  <a:srgbClr val="070C1F"/>
                </a:solidFill>
                <a:latin typeface="Open Sans"/>
                <a:ea typeface="Open Sans"/>
                <a:cs typeface="Open Sans"/>
                <a:sym typeface="Open Sans"/>
              </a:rPr>
              <a:t> racial.</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flipH="1">
            <a:off x="0" y="162493"/>
            <a:ext cx="5545899" cy="8324051"/>
          </a:xfrm>
          <a:custGeom>
            <a:avLst/>
            <a:gdLst/>
            <a:ahLst/>
            <a:cxnLst/>
            <a:rect l="l" t="t" r="r" b="b"/>
            <a:pathLst>
              <a:path w="5545899" h="8324051">
                <a:moveTo>
                  <a:pt x="5545899" y="0"/>
                </a:moveTo>
                <a:lnTo>
                  <a:pt x="0" y="0"/>
                </a:lnTo>
                <a:lnTo>
                  <a:pt x="0" y="8324051"/>
                </a:lnTo>
                <a:lnTo>
                  <a:pt x="5545899" y="8324051"/>
                </a:lnTo>
                <a:lnTo>
                  <a:pt x="5545899" y="0"/>
                </a:lnTo>
                <a:close/>
              </a:path>
            </a:pathLst>
          </a:custGeom>
          <a:blipFill>
            <a:blip r:embed="rId4"/>
            <a:stretch>
              <a:fillRect/>
            </a:stretch>
          </a:blipFill>
        </p:spPr>
        <p:txBody>
          <a:bodyPr/>
          <a:lstStyle/>
          <a:p>
            <a:endParaRPr lang="pt-BR"/>
          </a:p>
        </p:txBody>
      </p:sp>
      <p:sp>
        <p:nvSpPr>
          <p:cNvPr id="4" name="TextBox 4"/>
          <p:cNvSpPr txBox="1"/>
          <p:nvPr/>
        </p:nvSpPr>
        <p:spPr>
          <a:xfrm>
            <a:off x="6477999" y="1489685"/>
            <a:ext cx="10441070" cy="1133474"/>
          </a:xfrm>
          <a:prstGeom prst="rect">
            <a:avLst/>
          </a:prstGeom>
        </p:spPr>
        <p:txBody>
          <a:bodyPr lIns="0" tIns="0" rIns="0" bIns="0" rtlCol="0" anchor="t">
            <a:spAutoFit/>
          </a:bodyPr>
          <a:lstStyle/>
          <a:p>
            <a:pPr algn="l">
              <a:lnSpc>
                <a:spcPts val="4799"/>
              </a:lnSpc>
            </a:pPr>
            <a:r>
              <a:rPr lang="en-US" sz="4799" b="1">
                <a:solidFill>
                  <a:srgbClr val="070C1F"/>
                </a:solidFill>
                <a:latin typeface="Open Sans Bold"/>
                <a:ea typeface="Open Sans Bold"/>
                <a:cs typeface="Open Sans Bold"/>
                <a:sym typeface="Open Sans Bold"/>
              </a:rPr>
              <a:t>As Faces do Racismo: </a:t>
            </a:r>
          </a:p>
          <a:p>
            <a:pPr algn="l">
              <a:lnSpc>
                <a:spcPts val="4199"/>
              </a:lnSpc>
            </a:pPr>
            <a:r>
              <a:rPr lang="en-US" sz="4199" b="1">
                <a:solidFill>
                  <a:srgbClr val="070C1F"/>
                </a:solidFill>
                <a:latin typeface="Open Sans Bold"/>
                <a:ea typeface="Open Sans Bold"/>
                <a:cs typeface="Open Sans Bold"/>
                <a:sym typeface="Open Sans Bold"/>
              </a:rPr>
              <a:t>Individual,Institucional e Estrutural</a:t>
            </a:r>
          </a:p>
        </p:txBody>
      </p:sp>
      <p:sp>
        <p:nvSpPr>
          <p:cNvPr id="5" name="TextBox 5"/>
          <p:cNvSpPr txBox="1"/>
          <p:nvPr/>
        </p:nvSpPr>
        <p:spPr>
          <a:xfrm>
            <a:off x="6420849" y="4371744"/>
            <a:ext cx="9324077" cy="4295278"/>
          </a:xfrm>
          <a:prstGeom prst="rect">
            <a:avLst/>
          </a:prstGeom>
        </p:spPr>
        <p:txBody>
          <a:bodyPr lIns="0" tIns="0" rIns="0" bIns="0" rtlCol="0" anchor="t">
            <a:spAutoFit/>
          </a:bodyPr>
          <a:lstStyle/>
          <a:p>
            <a:pPr algn="just">
              <a:lnSpc>
                <a:spcPts val="2760"/>
              </a:lnSpc>
              <a:spcBef>
                <a:spcPct val="0"/>
              </a:spcBef>
            </a:pPr>
            <a:r>
              <a:rPr lang="en-US" sz="2300" dirty="0">
                <a:solidFill>
                  <a:srgbClr val="070C1F"/>
                </a:solidFill>
                <a:latin typeface="Open Sans"/>
                <a:ea typeface="Open Sans"/>
                <a:cs typeface="Open Sans"/>
                <a:sym typeface="Open Sans"/>
              </a:rPr>
              <a:t>Em </a:t>
            </a:r>
            <a:r>
              <a:rPr lang="en-US" sz="2300" dirty="0" err="1">
                <a:solidFill>
                  <a:srgbClr val="070C1F"/>
                </a:solidFill>
                <a:latin typeface="Open Sans"/>
                <a:ea typeface="Open Sans"/>
                <a:cs typeface="Open Sans"/>
                <a:sym typeface="Open Sans"/>
              </a:rPr>
              <a:t>obra</a:t>
            </a:r>
            <a:r>
              <a:rPr lang="en-US" sz="2300" dirty="0">
                <a:solidFill>
                  <a:srgbClr val="070C1F"/>
                </a:solidFill>
                <a:latin typeface="Open Sans"/>
                <a:ea typeface="Open Sans"/>
                <a:cs typeface="Open Sans"/>
                <a:sym typeface="Open Sans"/>
              </a:rPr>
              <a:t> seminal </a:t>
            </a:r>
            <a:r>
              <a:rPr lang="en-US" sz="2300" dirty="0" err="1">
                <a:solidFill>
                  <a:srgbClr val="070C1F"/>
                </a:solidFill>
                <a:latin typeface="Open Sans"/>
                <a:ea typeface="Open Sans"/>
                <a:cs typeface="Open Sans"/>
                <a:sym typeface="Open Sans"/>
              </a:rPr>
              <a:t>sobre</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tema</a:t>
            </a:r>
            <a:r>
              <a:rPr lang="en-US" sz="2300" dirty="0">
                <a:solidFill>
                  <a:srgbClr val="070C1F"/>
                </a:solidFill>
                <a:latin typeface="Open Sans"/>
                <a:ea typeface="Open Sans"/>
                <a:cs typeface="Open Sans"/>
                <a:sym typeface="Open Sans"/>
              </a:rPr>
              <a:t>, Almeida e Ribeiro </a:t>
            </a:r>
            <a:r>
              <a:rPr lang="en-US" sz="2300" dirty="0" err="1">
                <a:solidFill>
                  <a:srgbClr val="070C1F"/>
                </a:solidFill>
                <a:latin typeface="Open Sans"/>
                <a:ea typeface="Open Sans"/>
                <a:cs typeface="Open Sans"/>
                <a:sym typeface="Open Sans"/>
              </a:rPr>
              <a:t>falam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três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concepções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racismo</a:t>
            </a:r>
            <a:r>
              <a:rPr lang="en-US" sz="2300" dirty="0">
                <a:solidFill>
                  <a:srgbClr val="070C1F"/>
                </a:solidFill>
                <a:latin typeface="Open Sans"/>
                <a:ea typeface="Open Sans"/>
                <a:cs typeface="Open Sans"/>
                <a:sym typeface="Open Sans"/>
              </a:rPr>
              <a:t>, a saber, o </a:t>
            </a:r>
            <a:r>
              <a:rPr lang="en-US" sz="2300" dirty="0" err="1">
                <a:solidFill>
                  <a:srgbClr val="070C1F"/>
                </a:solidFill>
                <a:latin typeface="Open Sans"/>
                <a:ea typeface="Open Sans"/>
                <a:cs typeface="Open Sans"/>
                <a:sym typeface="Open Sans"/>
              </a:rPr>
              <a:t>individualista</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institucional</a:t>
            </a:r>
            <a:r>
              <a:rPr lang="en-US" sz="2300" dirty="0">
                <a:solidFill>
                  <a:srgbClr val="070C1F"/>
                </a:solidFill>
                <a:latin typeface="Open Sans"/>
                <a:ea typeface="Open Sans"/>
                <a:cs typeface="Open Sans"/>
                <a:sym typeface="Open Sans"/>
              </a:rPr>
              <a:t>  e o </a:t>
            </a:r>
            <a:r>
              <a:rPr lang="en-US" sz="2300" dirty="0" err="1">
                <a:solidFill>
                  <a:srgbClr val="070C1F"/>
                </a:solidFill>
                <a:latin typeface="Open Sans"/>
                <a:ea typeface="Open Sans"/>
                <a:cs typeface="Open Sans"/>
                <a:sym typeface="Open Sans"/>
              </a:rPr>
              <a:t>estrutural</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racismo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individualista</a:t>
            </a:r>
            <a:r>
              <a:rPr lang="en-US" sz="2300" dirty="0">
                <a:solidFill>
                  <a:srgbClr val="070C1F"/>
                </a:solidFill>
                <a:latin typeface="Open Sans"/>
                <a:ea typeface="Open Sans"/>
                <a:cs typeface="Open Sans"/>
                <a:sym typeface="Open Sans"/>
              </a:rPr>
              <a:t> nada </a:t>
            </a:r>
            <a:r>
              <a:rPr lang="en-US" sz="2300" dirty="0" err="1">
                <a:solidFill>
                  <a:srgbClr val="070C1F"/>
                </a:solidFill>
                <a:latin typeface="Open Sans"/>
                <a:ea typeface="Open Sans"/>
                <a:cs typeface="Open Sans"/>
                <a:sym typeface="Open Sans"/>
              </a:rPr>
              <a:t>mais</a:t>
            </a:r>
            <a:r>
              <a:rPr lang="en-US" sz="2300" dirty="0">
                <a:solidFill>
                  <a:srgbClr val="070C1F"/>
                </a:solidFill>
                <a:latin typeface="Open Sans"/>
                <a:ea typeface="Open Sans"/>
                <a:cs typeface="Open Sans"/>
                <a:sym typeface="Open Sans"/>
              </a:rPr>
              <a:t> é do que um </a:t>
            </a:r>
            <a:r>
              <a:rPr lang="en-US" sz="2300" dirty="0" err="1">
                <a:solidFill>
                  <a:srgbClr val="070C1F"/>
                </a:solidFill>
                <a:latin typeface="Open Sans"/>
                <a:ea typeface="Open Sans"/>
                <a:cs typeface="Open Sans"/>
                <a:sym typeface="Open Sans"/>
              </a:rPr>
              <a:t>comportamento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desviado</a:t>
            </a:r>
            <a:r>
              <a:rPr lang="en-US" sz="2300" dirty="0">
                <a:solidFill>
                  <a:srgbClr val="070C1F"/>
                </a:solidFill>
                <a:latin typeface="Open Sans"/>
                <a:ea typeface="Open Sans"/>
                <a:cs typeface="Open Sans"/>
                <a:sym typeface="Open Sans"/>
              </a:rPr>
              <a:t> do </a:t>
            </a:r>
            <a:r>
              <a:rPr lang="en-US" sz="2300" dirty="0" err="1">
                <a:solidFill>
                  <a:srgbClr val="070C1F"/>
                </a:solidFill>
                <a:latin typeface="Open Sans"/>
                <a:ea typeface="Open Sans"/>
                <a:cs typeface="Open Sans"/>
                <a:sym typeface="Open Sans"/>
              </a:rPr>
              <a:t>padrão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ético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esperado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que a </a:t>
            </a:r>
            <a:r>
              <a:rPr lang="en-US" sz="2300" dirty="0" err="1">
                <a:solidFill>
                  <a:srgbClr val="070C1F"/>
                </a:solidFill>
                <a:latin typeface="Open Sans"/>
                <a:ea typeface="Open Sans"/>
                <a:cs typeface="Open Sans"/>
                <a:sym typeface="Open Sans"/>
              </a:rPr>
              <a:t>pessoa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ou</a:t>
            </a:r>
            <a:r>
              <a:rPr lang="en-US" sz="2300" dirty="0">
                <a:solidFill>
                  <a:srgbClr val="070C1F"/>
                </a:solidFill>
                <a:latin typeface="Open Sans"/>
                <a:ea typeface="Open Sans"/>
                <a:cs typeface="Open Sans"/>
                <a:sym typeface="Open Sans"/>
              </a:rPr>
              <a:t> um </a:t>
            </a:r>
            <a:r>
              <a:rPr lang="en-US" sz="2300" dirty="0" err="1">
                <a:solidFill>
                  <a:srgbClr val="070C1F"/>
                </a:solidFill>
                <a:latin typeface="Open Sans"/>
                <a:ea typeface="Open Sans"/>
                <a:cs typeface="Open Sans"/>
                <a:sym typeface="Open Sans"/>
              </a:rPr>
              <a:t>determinado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grupo</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pessoas</a:t>
            </a:r>
            <a:r>
              <a:rPr lang="en-US" sz="2300" dirty="0">
                <a:solidFill>
                  <a:srgbClr val="070C1F"/>
                </a:solidFill>
                <a:latin typeface="Open Sans"/>
                <a:ea typeface="Open Sans"/>
                <a:cs typeface="Open Sans"/>
                <a:sym typeface="Open Sans"/>
              </a:rPr>
              <a:t> age de forma </a:t>
            </a:r>
            <a:r>
              <a:rPr lang="en-US" sz="2300" dirty="0" err="1">
                <a:solidFill>
                  <a:srgbClr val="070C1F"/>
                </a:solidFill>
                <a:latin typeface="Open Sans"/>
                <a:ea typeface="Open Sans"/>
                <a:cs typeface="Open Sans"/>
                <a:sym typeface="Open Sans"/>
              </a:rPr>
              <a:t>violenta</a:t>
            </a:r>
            <a:r>
              <a:rPr lang="en-US" sz="2300" dirty="0">
                <a:solidFill>
                  <a:srgbClr val="070C1F"/>
                </a:solidFill>
                <a:latin typeface="Open Sans"/>
                <a:ea typeface="Open Sans"/>
                <a:cs typeface="Open Sans"/>
                <a:sym typeface="Open Sans"/>
              </a:rPr>
              <a:t> contra </a:t>
            </a:r>
            <a:r>
              <a:rPr lang="en-US" sz="2300" dirty="0" err="1">
                <a:solidFill>
                  <a:srgbClr val="070C1F"/>
                </a:solidFill>
                <a:latin typeface="Open Sans"/>
                <a:ea typeface="Open Sans"/>
                <a:cs typeface="Open Sans"/>
                <a:sym typeface="Open Sans"/>
              </a:rPr>
              <a:t>outra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pessoa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função</a:t>
            </a:r>
            <a:r>
              <a:rPr lang="en-US" sz="2300" dirty="0">
                <a:solidFill>
                  <a:srgbClr val="070C1F"/>
                </a:solidFill>
                <a:latin typeface="Open Sans"/>
                <a:ea typeface="Open Sans"/>
                <a:cs typeface="Open Sans"/>
                <a:sym typeface="Open Sans"/>
              </a:rPr>
              <a:t> da </a:t>
            </a:r>
            <a:r>
              <a:rPr lang="en-US" sz="2300" dirty="0" err="1">
                <a:solidFill>
                  <a:srgbClr val="070C1F"/>
                </a:solidFill>
                <a:latin typeface="Open Sans"/>
                <a:ea typeface="Open Sans"/>
                <a:cs typeface="Open Sans"/>
                <a:sym typeface="Open Sans"/>
              </a:rPr>
              <a:t>cor</a:t>
            </a:r>
            <a:r>
              <a:rPr lang="en-US" sz="2300" dirty="0">
                <a:solidFill>
                  <a:srgbClr val="070C1F"/>
                </a:solidFill>
                <a:latin typeface="Open Sans"/>
                <a:ea typeface="Open Sans"/>
                <a:cs typeface="Open Sans"/>
                <a:sym typeface="Open Sans"/>
              </a:rPr>
              <a:t> da </a:t>
            </a:r>
            <a:r>
              <a:rPr lang="en-US" sz="2300" dirty="0" err="1">
                <a:solidFill>
                  <a:srgbClr val="070C1F"/>
                </a:solidFill>
                <a:latin typeface="Open Sans"/>
                <a:ea typeface="Open Sans"/>
                <a:cs typeface="Open Sans"/>
                <a:sym typeface="Open Sans"/>
              </a:rPr>
              <a:t>sua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pele</a:t>
            </a:r>
            <a:r>
              <a:rPr lang="en-US" sz="2300" dirty="0">
                <a:solidFill>
                  <a:srgbClr val="070C1F"/>
                </a:solidFill>
                <a:latin typeface="Open Sans"/>
                <a:ea typeface="Open Sans"/>
                <a:cs typeface="Open Sans"/>
                <a:sym typeface="Open Sans"/>
              </a:rPr>
              <a:t>. É o que se </a:t>
            </a:r>
            <a:r>
              <a:rPr lang="en-US" sz="2300" dirty="0" err="1">
                <a:solidFill>
                  <a:srgbClr val="070C1F"/>
                </a:solidFill>
                <a:latin typeface="Open Sans"/>
                <a:ea typeface="Open Sans"/>
                <a:cs typeface="Open Sans"/>
                <a:sym typeface="Open Sans"/>
              </a:rPr>
              <a:t>dá</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por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exemplo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nos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estádios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futebol</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quando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torcedores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atiram</a:t>
            </a:r>
            <a:r>
              <a:rPr lang="en-US" sz="2300" dirty="0">
                <a:solidFill>
                  <a:srgbClr val="070C1F"/>
                </a:solidFill>
                <a:latin typeface="Open Sans"/>
                <a:ea typeface="Open Sans"/>
                <a:cs typeface="Open Sans"/>
                <a:sym typeface="Open Sans"/>
              </a:rPr>
              <a:t> bananas </a:t>
            </a:r>
            <a:r>
              <a:rPr lang="en-US" sz="2300" dirty="0" err="1">
                <a:solidFill>
                  <a:srgbClr val="070C1F"/>
                </a:solidFill>
                <a:latin typeface="Open Sans"/>
                <a:ea typeface="Open Sans"/>
                <a:cs typeface="Open Sans"/>
                <a:sym typeface="Open Sans"/>
              </a:rPr>
              <a:t>ou</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imitam</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gestos</a:t>
            </a:r>
            <a:r>
              <a:rPr lang="en-US" sz="2300" dirty="0">
                <a:solidFill>
                  <a:srgbClr val="070C1F"/>
                </a:solidFill>
                <a:latin typeface="Open Sans"/>
                <a:ea typeface="Open Sans"/>
                <a:cs typeface="Open Sans"/>
                <a:sym typeface="Open Sans"/>
              </a:rPr>
              <a:t> de um </a:t>
            </a:r>
            <a:r>
              <a:rPr lang="en-US" sz="2300" dirty="0" err="1">
                <a:solidFill>
                  <a:srgbClr val="070C1F"/>
                </a:solidFill>
                <a:latin typeface="Open Sans"/>
                <a:ea typeface="Open Sans"/>
                <a:cs typeface="Open Sans"/>
                <a:sym typeface="Open Sans"/>
              </a:rPr>
              <a:t>macaco</a:t>
            </a:r>
            <a:r>
              <a:rPr lang="en-US" sz="2300" dirty="0">
                <a:solidFill>
                  <a:srgbClr val="070C1F"/>
                </a:solidFill>
                <a:latin typeface="Open Sans"/>
                <a:ea typeface="Open Sans"/>
                <a:cs typeface="Open Sans"/>
                <a:sym typeface="Open Sans"/>
              </a:rPr>
              <a:t> para </a:t>
            </a:r>
            <a:r>
              <a:rPr lang="en-US" sz="2300" dirty="0" err="1">
                <a:solidFill>
                  <a:srgbClr val="070C1F"/>
                </a:solidFill>
                <a:latin typeface="Open Sans"/>
                <a:ea typeface="Open Sans"/>
                <a:cs typeface="Open Sans"/>
                <a:sym typeface="Open Sans"/>
              </a:rPr>
              <a:t>hostilizar</a:t>
            </a:r>
            <a:r>
              <a:rPr lang="en-US" sz="2300" dirty="0">
                <a:solidFill>
                  <a:srgbClr val="070C1F"/>
                </a:solidFill>
                <a:latin typeface="Open Sans"/>
                <a:ea typeface="Open Sans"/>
                <a:cs typeface="Open Sans"/>
                <a:sym typeface="Open Sans"/>
              </a:rPr>
              <a:t> um </a:t>
            </a:r>
            <a:r>
              <a:rPr lang="en-US" sz="2300" dirty="0" err="1">
                <a:solidFill>
                  <a:srgbClr val="070C1F"/>
                </a:solidFill>
                <a:latin typeface="Open Sans"/>
                <a:ea typeface="Open Sans"/>
                <a:cs typeface="Open Sans"/>
                <a:sym typeface="Open Sans"/>
              </a:rPr>
              <a:t>jogador</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ou</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torcida</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adversária</a:t>
            </a:r>
            <a:r>
              <a:rPr lang="en-US" sz="2300" dirty="0">
                <a:solidFill>
                  <a:srgbClr val="070C1F"/>
                </a:solidFill>
                <a:latin typeface="Open Sans"/>
                <a:ea typeface="Open Sans"/>
                <a:cs typeface="Open Sans"/>
                <a:sym typeface="Open Sans"/>
              </a:rPr>
              <a:t>. Nesse </a:t>
            </a:r>
            <a:r>
              <a:rPr lang="en-US" sz="2300" dirty="0" err="1">
                <a:solidFill>
                  <a:srgbClr val="070C1F"/>
                </a:solidFill>
                <a:latin typeface="Open Sans"/>
                <a:ea typeface="Open Sans"/>
                <a:cs typeface="Open Sans"/>
                <a:sym typeface="Open Sans"/>
              </a:rPr>
              <a:t>cenário</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preconceito</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deve</a:t>
            </a:r>
            <a:r>
              <a:rPr lang="en-US" sz="2300" dirty="0">
                <a:solidFill>
                  <a:srgbClr val="070C1F"/>
                </a:solidFill>
                <a:latin typeface="Open Sans"/>
                <a:ea typeface="Open Sans"/>
                <a:cs typeface="Open Sans"/>
                <a:sym typeface="Open Sans"/>
              </a:rPr>
              <a:t> ser </a:t>
            </a:r>
            <a:r>
              <a:rPr lang="en-US" sz="2300" dirty="0" err="1">
                <a:solidFill>
                  <a:srgbClr val="070C1F"/>
                </a:solidFill>
                <a:latin typeface="Open Sans"/>
                <a:ea typeface="Open Sans"/>
                <a:cs typeface="Open Sans"/>
                <a:sym typeface="Open Sans"/>
              </a:rPr>
              <a:t>combatido</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partir</a:t>
            </a:r>
            <a:r>
              <a:rPr lang="en-US" sz="2300" dirty="0">
                <a:solidFill>
                  <a:srgbClr val="070C1F"/>
                </a:solidFill>
                <a:latin typeface="Open Sans"/>
                <a:ea typeface="Open Sans"/>
                <a:cs typeface="Open Sans"/>
                <a:sym typeface="Open Sans"/>
              </a:rPr>
              <a:t> da </a:t>
            </a:r>
            <a:r>
              <a:rPr lang="en-US" sz="2300" dirty="0" err="1">
                <a:solidFill>
                  <a:srgbClr val="070C1F"/>
                </a:solidFill>
                <a:latin typeface="Open Sans"/>
                <a:ea typeface="Open Sans"/>
                <a:cs typeface="Open Sans"/>
                <a:sym typeface="Open Sans"/>
              </a:rPr>
              <a:t>mobilização</a:t>
            </a:r>
            <a:r>
              <a:rPr lang="en-US" sz="2300" dirty="0">
                <a:solidFill>
                  <a:srgbClr val="070C1F"/>
                </a:solidFill>
                <a:latin typeface="Open Sans"/>
                <a:ea typeface="Open Sans"/>
                <a:cs typeface="Open Sans"/>
                <a:sym typeface="Open Sans"/>
              </a:rPr>
              <a:t> dos </a:t>
            </a:r>
            <a:r>
              <a:rPr lang="en-US" sz="2300" dirty="0" err="1">
                <a:solidFill>
                  <a:srgbClr val="070C1F"/>
                </a:solidFill>
                <a:latin typeface="Open Sans"/>
                <a:ea typeface="Open Sans"/>
                <a:cs typeface="Open Sans"/>
                <a:sym typeface="Open Sans"/>
              </a:rPr>
              <a:t>mecanismos</a:t>
            </a:r>
            <a:r>
              <a:rPr lang="en-US" sz="2300" dirty="0">
                <a:solidFill>
                  <a:srgbClr val="070C1F"/>
                </a:solidFill>
                <a:latin typeface="Open Sans"/>
                <a:ea typeface="Open Sans"/>
                <a:cs typeface="Open Sans"/>
                <a:sym typeface="Open Sans"/>
              </a:rPr>
              <a:t> </a:t>
            </a:r>
            <a:r>
              <a:rPr lang="en-US" sz="2300" dirty="0" err="1">
                <a:solidFill>
                  <a:srgbClr val="070C1F"/>
                </a:solidFill>
                <a:latin typeface="Open Sans"/>
                <a:ea typeface="Open Sans"/>
                <a:cs typeface="Open Sans"/>
                <a:sym typeface="Open Sans"/>
              </a:rPr>
              <a:t>penais</a:t>
            </a:r>
            <a:r>
              <a:rPr lang="en-US" sz="2300" dirty="0">
                <a:solidFill>
                  <a:srgbClr val="070C1F"/>
                </a:solidFill>
                <a:latin typeface="Open Sans"/>
                <a:ea typeface="Open Sans"/>
                <a:cs typeface="Open Sans"/>
                <a:sym typeface="Open Sans"/>
              </a:rPr>
              <a:t> e </a:t>
            </a:r>
            <a:r>
              <a:rPr lang="en-US" sz="2300" dirty="0" err="1">
                <a:solidFill>
                  <a:srgbClr val="070C1F"/>
                </a:solidFill>
                <a:latin typeface="Open Sans"/>
                <a:ea typeface="Open Sans"/>
                <a:cs typeface="Open Sans"/>
                <a:sym typeface="Open Sans"/>
              </a:rPr>
              <a:t>indenizatórios</a:t>
            </a:r>
            <a:r>
              <a:rPr lang="en-US" sz="2300" dirty="0">
                <a:solidFill>
                  <a:srgbClr val="070C1F"/>
                </a:solidFill>
                <a:latin typeface="Open Sans"/>
                <a:ea typeface="Open Sans"/>
                <a:cs typeface="Open Sans"/>
                <a:sym typeface="Open Sans"/>
              </a:rPr>
              <a:t> para </a:t>
            </a:r>
            <a:r>
              <a:rPr lang="en-US" sz="2300" dirty="0" err="1">
                <a:solidFill>
                  <a:srgbClr val="070C1F"/>
                </a:solidFill>
                <a:latin typeface="Open Sans"/>
                <a:ea typeface="Open Sans"/>
                <a:cs typeface="Open Sans"/>
                <a:sym typeface="Open Sans"/>
              </a:rPr>
              <a:t>punir</a:t>
            </a:r>
            <a:r>
              <a:rPr lang="en-US" sz="2300" dirty="0">
                <a:solidFill>
                  <a:srgbClr val="070C1F"/>
                </a:solidFill>
                <a:latin typeface="Open Sans"/>
                <a:ea typeface="Open Sans"/>
                <a:cs typeface="Open Sans"/>
                <a:sym typeface="Open Sans"/>
              </a:rPr>
              <a:t> o </a:t>
            </a:r>
            <a:r>
              <a:rPr lang="en-US" sz="2300" dirty="0" err="1">
                <a:solidFill>
                  <a:srgbClr val="070C1F"/>
                </a:solidFill>
                <a:latin typeface="Open Sans"/>
                <a:ea typeface="Open Sans"/>
                <a:cs typeface="Open Sans"/>
                <a:sym typeface="Open Sans"/>
              </a:rPr>
              <a:t>autor</a:t>
            </a:r>
            <a:r>
              <a:rPr lang="en-US" sz="2300" dirty="0">
                <a:solidFill>
                  <a:srgbClr val="070C1F"/>
                </a:solidFill>
                <a:latin typeface="Open Sans"/>
                <a:ea typeface="Open Sans"/>
                <a:cs typeface="Open Sans"/>
                <a:sym typeface="Open Sans"/>
              </a:rPr>
              <a:t> de tais </a:t>
            </a:r>
            <a:r>
              <a:rPr lang="en-US" sz="2300" dirty="0" err="1">
                <a:solidFill>
                  <a:srgbClr val="070C1F"/>
                </a:solidFill>
                <a:latin typeface="Open Sans"/>
                <a:ea typeface="Open Sans"/>
                <a:cs typeface="Open Sans"/>
                <a:sym typeface="Open Sans"/>
              </a:rPr>
              <a:t>atos</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maneira</a:t>
            </a:r>
            <a:r>
              <a:rPr lang="en-US" sz="2300" dirty="0">
                <a:solidFill>
                  <a:srgbClr val="070C1F"/>
                </a:solidFill>
                <a:latin typeface="Open Sans"/>
                <a:ea typeface="Open Sans"/>
                <a:cs typeface="Open Sans"/>
                <a:sym typeface="Open Sans"/>
              </a:rPr>
              <a:t> a </a:t>
            </a:r>
            <a:r>
              <a:rPr lang="en-US" sz="2300" dirty="0" err="1">
                <a:solidFill>
                  <a:srgbClr val="070C1F"/>
                </a:solidFill>
                <a:latin typeface="Open Sans"/>
                <a:ea typeface="Open Sans"/>
                <a:cs typeface="Open Sans"/>
                <a:sym typeface="Open Sans"/>
              </a:rPr>
              <a:t>desestimulá</a:t>
            </a:r>
            <a:r>
              <a:rPr lang="en-US" sz="2300" dirty="0">
                <a:solidFill>
                  <a:srgbClr val="070C1F"/>
                </a:solidFill>
                <a:latin typeface="Open Sans"/>
                <a:ea typeface="Open Sans"/>
                <a:cs typeface="Open Sans"/>
                <a:sym typeface="Open Sans"/>
              </a:rPr>
              <a:t>-lo à </a:t>
            </a:r>
            <a:r>
              <a:rPr lang="en-US" sz="2300" dirty="0" err="1">
                <a:solidFill>
                  <a:srgbClr val="070C1F"/>
                </a:solidFill>
                <a:latin typeface="Open Sans"/>
                <a:ea typeface="Open Sans"/>
                <a:cs typeface="Open Sans"/>
                <a:sym typeface="Open Sans"/>
              </a:rPr>
              <a:t>pratica</a:t>
            </a:r>
            <a:r>
              <a:rPr lang="en-US" sz="2300" dirty="0">
                <a:solidFill>
                  <a:srgbClr val="070C1F"/>
                </a:solidFill>
                <a:latin typeface="Open Sans"/>
                <a:ea typeface="Open Sans"/>
                <a:cs typeface="Open Sans"/>
                <a:sym typeface="Open Sans"/>
              </a:rPr>
              <a:t> de </a:t>
            </a:r>
            <a:r>
              <a:rPr lang="en-US" sz="2300" dirty="0" err="1">
                <a:solidFill>
                  <a:srgbClr val="070C1F"/>
                </a:solidFill>
                <a:latin typeface="Open Sans"/>
                <a:ea typeface="Open Sans"/>
                <a:cs typeface="Open Sans"/>
                <a:sym typeface="Open Sans"/>
              </a:rPr>
              <a:t>uma</a:t>
            </a:r>
            <a:r>
              <a:rPr lang="en-US" sz="2300" dirty="0">
                <a:solidFill>
                  <a:srgbClr val="070C1F"/>
                </a:solidFill>
                <a:latin typeface="Open Sans"/>
                <a:ea typeface="Open Sans"/>
                <a:cs typeface="Open Sans"/>
                <a:sym typeface="Open Sans"/>
              </a:rPr>
              <a:t> eventual </a:t>
            </a:r>
            <a:r>
              <a:rPr lang="en-US" sz="2300" dirty="0" err="1">
                <a:solidFill>
                  <a:srgbClr val="070C1F"/>
                </a:solidFill>
                <a:latin typeface="Open Sans"/>
                <a:ea typeface="Open Sans"/>
                <a:cs typeface="Open Sans"/>
                <a:sym typeface="Open Sans"/>
              </a:rPr>
              <a:t>repetição</a:t>
            </a:r>
            <a:r>
              <a:rPr lang="en-US" sz="2300" dirty="0">
                <a:solidFill>
                  <a:srgbClr val="070C1F"/>
                </a:solidFill>
                <a:latin typeface="Open Sans"/>
                <a:ea typeface="Open Sans"/>
                <a:cs typeface="Open Sans"/>
                <a:sym typeface="Open Sans"/>
              </a:rPr>
              <a:t>.</a:t>
            </a:r>
          </a:p>
        </p:txBody>
      </p:sp>
      <p:sp>
        <p:nvSpPr>
          <p:cNvPr id="6" name="TextBox 6"/>
          <p:cNvSpPr txBox="1"/>
          <p:nvPr/>
        </p:nvSpPr>
        <p:spPr>
          <a:xfrm>
            <a:off x="5917374" y="3650758"/>
            <a:ext cx="5857872" cy="4457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Racismo Individualista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1541869" y="4269641"/>
            <a:ext cx="6538224" cy="2743200"/>
          </a:xfrm>
          <a:prstGeom prst="rect">
            <a:avLst/>
          </a:prstGeom>
        </p:spPr>
        <p:txBody>
          <a:bodyPr lIns="0" tIns="0" rIns="0" bIns="0" rtlCol="0" anchor="t">
            <a:spAutoFit/>
          </a:bodyPr>
          <a:lstStyle/>
          <a:p>
            <a:pPr algn="l">
              <a:lnSpc>
                <a:spcPts val="2760"/>
              </a:lnSpc>
              <a:spcBef>
                <a:spcPct val="0"/>
              </a:spcBef>
            </a:pPr>
            <a:r>
              <a:rPr lang="en-US" sz="2300">
                <a:solidFill>
                  <a:srgbClr val="070C1F"/>
                </a:solidFill>
                <a:latin typeface="Open Sans"/>
                <a:ea typeface="Open Sans"/>
                <a:cs typeface="Open Sans"/>
                <a:sym typeface="Open Sans"/>
              </a:rPr>
              <a:t>O racismo institucional é aquele que se dá a partir da concessão de privilégios, diretos ou indiretos, a certa pessoa por causa do elemento racial. O racismo institucionalizado se dá pelo fato de que os grupos hegemônicos que externam o racismo individualista se apoderam das instituições com vistas a manter a sua condição de vantagem.</a:t>
            </a:r>
          </a:p>
        </p:txBody>
      </p:sp>
      <p:sp>
        <p:nvSpPr>
          <p:cNvPr id="4" name="TextBox 4"/>
          <p:cNvSpPr txBox="1"/>
          <p:nvPr/>
        </p:nvSpPr>
        <p:spPr>
          <a:xfrm>
            <a:off x="9744235" y="2210427"/>
            <a:ext cx="6955331" cy="5829300"/>
          </a:xfrm>
          <a:prstGeom prst="rect">
            <a:avLst/>
          </a:prstGeom>
        </p:spPr>
        <p:txBody>
          <a:bodyPr lIns="0" tIns="0" rIns="0" bIns="0" rtlCol="0" anchor="t">
            <a:spAutoFit/>
          </a:bodyPr>
          <a:lstStyle/>
          <a:p>
            <a:pPr algn="l">
              <a:lnSpc>
                <a:spcPts val="2760"/>
              </a:lnSpc>
            </a:pPr>
            <a:r>
              <a:rPr lang="en-US" sz="2300">
                <a:solidFill>
                  <a:srgbClr val="070C1F"/>
                </a:solidFill>
                <a:latin typeface="Open Sans"/>
                <a:ea typeface="Open Sans"/>
                <a:cs typeface="Open Sans"/>
                <a:sym typeface="Open Sans"/>
              </a:rPr>
              <a:t>Por fim, o racismo estrutural é assim definido pelo autor: Em resumo: o racismo é uma decorrência da própria estrutura social, ou seja, do modo “normal” com que se constituem as relações políticas, econômicas, jurídicas e até familiares, não sendo uma patologia social e nem um desarranjo institucional. O racismo é estrutural.</a:t>
            </a:r>
          </a:p>
          <a:p>
            <a:pPr algn="l">
              <a:lnSpc>
                <a:spcPts val="2760"/>
              </a:lnSpc>
              <a:spcBef>
                <a:spcPct val="0"/>
              </a:spcBef>
            </a:pPr>
            <a:r>
              <a:rPr lang="en-US" sz="2300">
                <a:solidFill>
                  <a:srgbClr val="070C1F"/>
                </a:solidFill>
                <a:latin typeface="Open Sans"/>
                <a:ea typeface="Open Sans"/>
                <a:cs typeface="Open Sans"/>
                <a:sym typeface="Open Sans"/>
              </a:rPr>
              <a:t>Comportamentos individuais e processos institucionais são derivados de uma sociedade cujo racismo é regra e não exceção. O racismo é parte de um processo social que ocorre “pelas costas dos indivíduos e lhes parece legado pela tradição”. Nesse caso, além de medidas que coíbam o racismo individual e institucionalmente, torna se imperativo refletir sobre mudanças profundas nas relações sociais, políticas e econômicas.</a:t>
            </a:r>
          </a:p>
        </p:txBody>
      </p:sp>
      <p:sp>
        <p:nvSpPr>
          <p:cNvPr id="5" name="TextBox 5"/>
          <p:cNvSpPr txBox="1"/>
          <p:nvPr/>
        </p:nvSpPr>
        <p:spPr>
          <a:xfrm>
            <a:off x="1541868" y="3619500"/>
            <a:ext cx="4706531" cy="426655"/>
          </a:xfrm>
          <a:prstGeom prst="rect">
            <a:avLst/>
          </a:prstGeom>
        </p:spPr>
        <p:txBody>
          <a:bodyPr wrap="square" lIns="0" tIns="0" rIns="0" bIns="0" rtlCol="0" anchor="t">
            <a:spAutoFit/>
          </a:bodyPr>
          <a:lstStyle/>
          <a:p>
            <a:pPr algn="l">
              <a:lnSpc>
                <a:spcPts val="3300"/>
              </a:lnSpc>
            </a:pPr>
            <a:r>
              <a:rPr lang="en-US" sz="3300" b="1" dirty="0" err="1">
                <a:solidFill>
                  <a:srgbClr val="070C1F"/>
                </a:solidFill>
                <a:latin typeface="Open Sans Bold"/>
                <a:ea typeface="Open Sans Bold"/>
                <a:cs typeface="Open Sans Bold"/>
                <a:sym typeface="Open Sans Bold"/>
              </a:rPr>
              <a:t>Racismo</a:t>
            </a: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Institucional</a:t>
            </a:r>
            <a:endParaRPr lang="en-US" sz="3300" b="1" dirty="0">
              <a:solidFill>
                <a:srgbClr val="070C1F"/>
              </a:solidFill>
              <a:latin typeface="Open Sans Bold"/>
              <a:ea typeface="Open Sans Bold"/>
              <a:cs typeface="Open Sans Bold"/>
              <a:sym typeface="Open Sans Bold"/>
            </a:endParaRPr>
          </a:p>
        </p:txBody>
      </p:sp>
      <p:sp>
        <p:nvSpPr>
          <p:cNvPr id="6" name="TextBox 6"/>
          <p:cNvSpPr txBox="1"/>
          <p:nvPr/>
        </p:nvSpPr>
        <p:spPr>
          <a:xfrm>
            <a:off x="9744235" y="1509204"/>
            <a:ext cx="4047965" cy="495300"/>
          </a:xfrm>
          <a:prstGeom prst="rect">
            <a:avLst/>
          </a:prstGeom>
        </p:spPr>
        <p:txBody>
          <a:bodyPr wrap="square" lIns="0" tIns="0" rIns="0" bIns="0" rtlCol="0" anchor="t">
            <a:spAutoFit/>
          </a:bodyPr>
          <a:lstStyle/>
          <a:p>
            <a:pPr algn="just">
              <a:lnSpc>
                <a:spcPts val="3960"/>
              </a:lnSpc>
            </a:pPr>
            <a:r>
              <a:rPr lang="en-US" sz="3300" b="1" dirty="0" err="1">
                <a:solidFill>
                  <a:srgbClr val="070C1F"/>
                </a:solidFill>
                <a:latin typeface="Open Sans Bold"/>
                <a:ea typeface="Open Sans Bold"/>
                <a:cs typeface="Open Sans Bold"/>
                <a:sym typeface="Open Sans Bold"/>
              </a:rPr>
              <a:t>Racismo</a:t>
            </a: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Estrutural</a:t>
            </a:r>
            <a:endParaRPr lang="en-US" sz="3300" b="1" dirty="0">
              <a:solidFill>
                <a:srgbClr val="070C1F"/>
              </a:solidFill>
              <a:latin typeface="Open Sans Bold"/>
              <a:ea typeface="Open Sans Bold"/>
              <a:cs typeface="Open Sans Bold"/>
              <a:sym typeface="Open San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4134-EBCC-B325-6A96-8F7DC8FC473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EEABC4-0DE5-66A8-B3A6-52E96605C431}"/>
              </a:ext>
            </a:extLst>
          </p:cNvPr>
          <p:cNvSpPr/>
          <p:nvPr/>
        </p:nvSpPr>
        <p:spPr>
          <a:xfrm>
            <a:off x="0" y="-1"/>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grpSp>
        <p:nvGrpSpPr>
          <p:cNvPr id="9" name="object 2">
            <a:extLst>
              <a:ext uri="{FF2B5EF4-FFF2-40B4-BE49-F238E27FC236}">
                <a16:creationId xmlns:a16="http://schemas.microsoft.com/office/drawing/2014/main" id="{F6CA14D7-2688-B9AA-542F-F06906C80733}"/>
              </a:ext>
            </a:extLst>
          </p:cNvPr>
          <p:cNvGrpSpPr/>
          <p:nvPr/>
        </p:nvGrpSpPr>
        <p:grpSpPr>
          <a:xfrm>
            <a:off x="4411472" y="2726943"/>
            <a:ext cx="4206240" cy="2524125"/>
            <a:chOff x="4345686" y="2727197"/>
            <a:chExt cx="4206240" cy="2524125"/>
          </a:xfrm>
        </p:grpSpPr>
        <p:sp>
          <p:nvSpPr>
            <p:cNvPr id="11" name="object 4">
              <a:extLst>
                <a:ext uri="{FF2B5EF4-FFF2-40B4-BE49-F238E27FC236}">
                  <a16:creationId xmlns:a16="http://schemas.microsoft.com/office/drawing/2014/main" id="{42A83DA7-028F-EE2E-BE6D-B2DA232CFD07}"/>
                </a:ext>
              </a:extLst>
            </p:cNvPr>
            <p:cNvSpPr/>
            <p:nvPr/>
          </p:nvSpPr>
          <p:spPr>
            <a:xfrm>
              <a:off x="4345686" y="2727197"/>
              <a:ext cx="4206240" cy="2524125"/>
            </a:xfrm>
            <a:custGeom>
              <a:avLst/>
              <a:gdLst/>
              <a:ahLst/>
              <a:cxnLst/>
              <a:rect l="l" t="t" r="r" b="b"/>
              <a:pathLst>
                <a:path w="4206240" h="2524125">
                  <a:moveTo>
                    <a:pt x="3953891" y="0"/>
                  </a:moveTo>
                  <a:lnTo>
                    <a:pt x="252349" y="0"/>
                  </a:lnTo>
                  <a:lnTo>
                    <a:pt x="207001" y="4067"/>
                  </a:lnTo>
                  <a:lnTo>
                    <a:pt x="164316" y="15793"/>
                  </a:lnTo>
                  <a:lnTo>
                    <a:pt x="125005" y="34464"/>
                  </a:lnTo>
                  <a:lnTo>
                    <a:pt x="89784" y="59365"/>
                  </a:lnTo>
                  <a:lnTo>
                    <a:pt x="59365" y="89784"/>
                  </a:lnTo>
                  <a:lnTo>
                    <a:pt x="34464" y="125005"/>
                  </a:lnTo>
                  <a:lnTo>
                    <a:pt x="15793" y="164316"/>
                  </a:lnTo>
                  <a:lnTo>
                    <a:pt x="4067" y="207001"/>
                  </a:lnTo>
                  <a:lnTo>
                    <a:pt x="0" y="252349"/>
                  </a:lnTo>
                  <a:lnTo>
                    <a:pt x="0" y="2271394"/>
                  </a:lnTo>
                  <a:lnTo>
                    <a:pt x="4067" y="2316742"/>
                  </a:lnTo>
                  <a:lnTo>
                    <a:pt x="15793" y="2359427"/>
                  </a:lnTo>
                  <a:lnTo>
                    <a:pt x="34464" y="2398738"/>
                  </a:lnTo>
                  <a:lnTo>
                    <a:pt x="59365" y="2433959"/>
                  </a:lnTo>
                  <a:lnTo>
                    <a:pt x="89784" y="2464378"/>
                  </a:lnTo>
                  <a:lnTo>
                    <a:pt x="125005" y="2489279"/>
                  </a:lnTo>
                  <a:lnTo>
                    <a:pt x="164316" y="2507950"/>
                  </a:lnTo>
                  <a:lnTo>
                    <a:pt x="207001" y="2519676"/>
                  </a:lnTo>
                  <a:lnTo>
                    <a:pt x="252349" y="2523743"/>
                  </a:lnTo>
                  <a:lnTo>
                    <a:pt x="3953891" y="2523743"/>
                  </a:lnTo>
                  <a:lnTo>
                    <a:pt x="3999238" y="2519676"/>
                  </a:lnTo>
                  <a:lnTo>
                    <a:pt x="4041923" y="2507950"/>
                  </a:lnTo>
                  <a:lnTo>
                    <a:pt x="4081234" y="2489279"/>
                  </a:lnTo>
                  <a:lnTo>
                    <a:pt x="4116455" y="2464378"/>
                  </a:lnTo>
                  <a:lnTo>
                    <a:pt x="4146874" y="2433959"/>
                  </a:lnTo>
                  <a:lnTo>
                    <a:pt x="4171775" y="2398738"/>
                  </a:lnTo>
                  <a:lnTo>
                    <a:pt x="4190446" y="2359427"/>
                  </a:lnTo>
                  <a:lnTo>
                    <a:pt x="4202172" y="2316742"/>
                  </a:lnTo>
                  <a:lnTo>
                    <a:pt x="4206240" y="2271394"/>
                  </a:lnTo>
                  <a:lnTo>
                    <a:pt x="4206240" y="252349"/>
                  </a:lnTo>
                  <a:lnTo>
                    <a:pt x="4202172" y="207001"/>
                  </a:lnTo>
                  <a:lnTo>
                    <a:pt x="4190446" y="164316"/>
                  </a:lnTo>
                  <a:lnTo>
                    <a:pt x="4171775" y="125005"/>
                  </a:lnTo>
                  <a:lnTo>
                    <a:pt x="4146874" y="89784"/>
                  </a:lnTo>
                  <a:lnTo>
                    <a:pt x="4116455" y="59365"/>
                  </a:lnTo>
                  <a:lnTo>
                    <a:pt x="4081234" y="34464"/>
                  </a:lnTo>
                  <a:lnTo>
                    <a:pt x="4041923" y="15793"/>
                  </a:lnTo>
                  <a:lnTo>
                    <a:pt x="3999238" y="4067"/>
                  </a:lnTo>
                  <a:lnTo>
                    <a:pt x="3953891" y="0"/>
                  </a:lnTo>
                  <a:close/>
                </a:path>
              </a:pathLst>
            </a:custGeom>
            <a:solidFill>
              <a:schemeClr val="accent6">
                <a:lumMod val="75000"/>
              </a:schemeClr>
            </a:solidFill>
          </p:spPr>
          <p:txBody>
            <a:bodyPr wrap="square" lIns="0" tIns="0" rIns="0" bIns="0" rtlCol="0"/>
            <a:lstStyle/>
            <a:p>
              <a:endParaRPr/>
            </a:p>
          </p:txBody>
        </p:sp>
        <p:sp>
          <p:nvSpPr>
            <p:cNvPr id="12" name="object 5">
              <a:extLst>
                <a:ext uri="{FF2B5EF4-FFF2-40B4-BE49-F238E27FC236}">
                  <a16:creationId xmlns:a16="http://schemas.microsoft.com/office/drawing/2014/main" id="{809F3487-CAB9-AED0-4BBC-65BC5D4C6D01}"/>
                </a:ext>
              </a:extLst>
            </p:cNvPr>
            <p:cNvSpPr/>
            <p:nvPr/>
          </p:nvSpPr>
          <p:spPr>
            <a:xfrm>
              <a:off x="4345686" y="2727197"/>
              <a:ext cx="4206240" cy="2524125"/>
            </a:xfrm>
            <a:custGeom>
              <a:avLst/>
              <a:gdLst/>
              <a:ahLst/>
              <a:cxnLst/>
              <a:rect l="l" t="t" r="r" b="b"/>
              <a:pathLst>
                <a:path w="4206240" h="2524125">
                  <a:moveTo>
                    <a:pt x="0" y="252349"/>
                  </a:moveTo>
                  <a:lnTo>
                    <a:pt x="4067" y="207001"/>
                  </a:lnTo>
                  <a:lnTo>
                    <a:pt x="15793" y="164316"/>
                  </a:lnTo>
                  <a:lnTo>
                    <a:pt x="34464" y="125005"/>
                  </a:lnTo>
                  <a:lnTo>
                    <a:pt x="59365" y="89784"/>
                  </a:lnTo>
                  <a:lnTo>
                    <a:pt x="89784" y="59365"/>
                  </a:lnTo>
                  <a:lnTo>
                    <a:pt x="125005" y="34464"/>
                  </a:lnTo>
                  <a:lnTo>
                    <a:pt x="164316" y="15793"/>
                  </a:lnTo>
                  <a:lnTo>
                    <a:pt x="207001" y="4067"/>
                  </a:lnTo>
                  <a:lnTo>
                    <a:pt x="252349" y="0"/>
                  </a:lnTo>
                  <a:lnTo>
                    <a:pt x="3953891" y="0"/>
                  </a:lnTo>
                  <a:lnTo>
                    <a:pt x="3999238" y="4067"/>
                  </a:lnTo>
                  <a:lnTo>
                    <a:pt x="4041923" y="15793"/>
                  </a:lnTo>
                  <a:lnTo>
                    <a:pt x="4081234" y="34464"/>
                  </a:lnTo>
                  <a:lnTo>
                    <a:pt x="4116455" y="59365"/>
                  </a:lnTo>
                  <a:lnTo>
                    <a:pt x="4146874" y="89784"/>
                  </a:lnTo>
                  <a:lnTo>
                    <a:pt x="4171775" y="125005"/>
                  </a:lnTo>
                  <a:lnTo>
                    <a:pt x="4190446" y="164316"/>
                  </a:lnTo>
                  <a:lnTo>
                    <a:pt x="4202172" y="207001"/>
                  </a:lnTo>
                  <a:lnTo>
                    <a:pt x="4206240" y="252349"/>
                  </a:lnTo>
                  <a:lnTo>
                    <a:pt x="4206240" y="2271394"/>
                  </a:lnTo>
                  <a:lnTo>
                    <a:pt x="4202172" y="2316742"/>
                  </a:lnTo>
                  <a:lnTo>
                    <a:pt x="4190446" y="2359427"/>
                  </a:lnTo>
                  <a:lnTo>
                    <a:pt x="4171775" y="2398738"/>
                  </a:lnTo>
                  <a:lnTo>
                    <a:pt x="4146874" y="2433959"/>
                  </a:lnTo>
                  <a:lnTo>
                    <a:pt x="4116455" y="2464378"/>
                  </a:lnTo>
                  <a:lnTo>
                    <a:pt x="4081234" y="2489279"/>
                  </a:lnTo>
                  <a:lnTo>
                    <a:pt x="4041923" y="2507950"/>
                  </a:lnTo>
                  <a:lnTo>
                    <a:pt x="3999238" y="2519676"/>
                  </a:lnTo>
                  <a:lnTo>
                    <a:pt x="3953891" y="2523743"/>
                  </a:lnTo>
                  <a:lnTo>
                    <a:pt x="252349" y="2523743"/>
                  </a:lnTo>
                  <a:lnTo>
                    <a:pt x="207001" y="2519676"/>
                  </a:lnTo>
                  <a:lnTo>
                    <a:pt x="164316" y="2507950"/>
                  </a:lnTo>
                  <a:lnTo>
                    <a:pt x="125005" y="2489279"/>
                  </a:lnTo>
                  <a:lnTo>
                    <a:pt x="89784" y="2464378"/>
                  </a:lnTo>
                  <a:lnTo>
                    <a:pt x="59365" y="2433959"/>
                  </a:lnTo>
                  <a:lnTo>
                    <a:pt x="34464" y="2398738"/>
                  </a:lnTo>
                  <a:lnTo>
                    <a:pt x="15793" y="2359427"/>
                  </a:lnTo>
                  <a:lnTo>
                    <a:pt x="4067" y="2316742"/>
                  </a:lnTo>
                  <a:lnTo>
                    <a:pt x="0" y="2271394"/>
                  </a:lnTo>
                  <a:lnTo>
                    <a:pt x="0" y="252349"/>
                  </a:lnTo>
                  <a:close/>
                </a:path>
              </a:pathLst>
            </a:custGeom>
            <a:ln w="25400">
              <a:solidFill>
                <a:srgbClr val="FFFFFF"/>
              </a:solidFill>
            </a:ln>
          </p:spPr>
          <p:txBody>
            <a:bodyPr wrap="square" lIns="0" tIns="0" rIns="0" bIns="0" rtlCol="0"/>
            <a:lstStyle/>
            <a:p>
              <a:endParaRPr/>
            </a:p>
          </p:txBody>
        </p:sp>
      </p:grpSp>
      <p:sp>
        <p:nvSpPr>
          <p:cNvPr id="13" name="object 6">
            <a:extLst>
              <a:ext uri="{FF2B5EF4-FFF2-40B4-BE49-F238E27FC236}">
                <a16:creationId xmlns:a16="http://schemas.microsoft.com/office/drawing/2014/main" id="{475CEE34-149D-CB00-DA7F-043308EEC4CC}"/>
              </a:ext>
            </a:extLst>
          </p:cNvPr>
          <p:cNvSpPr txBox="1"/>
          <p:nvPr/>
        </p:nvSpPr>
        <p:spPr>
          <a:xfrm>
            <a:off x="4903089" y="3244723"/>
            <a:ext cx="3088005" cy="1405255"/>
          </a:xfrm>
          <a:prstGeom prst="rect">
            <a:avLst/>
          </a:prstGeom>
        </p:spPr>
        <p:txBody>
          <a:bodyPr vert="horz" wrap="square" lIns="0" tIns="55244" rIns="0" bIns="0" rtlCol="0">
            <a:spAutoFit/>
          </a:bodyPr>
          <a:lstStyle/>
          <a:p>
            <a:pPr marL="12065" marR="5080" algn="ctr">
              <a:lnSpc>
                <a:spcPct val="91400"/>
              </a:lnSpc>
              <a:spcBef>
                <a:spcPts val="434"/>
              </a:spcBef>
            </a:pPr>
            <a:r>
              <a:rPr sz="3200" b="1" dirty="0">
                <a:solidFill>
                  <a:srgbClr val="FFFFFF"/>
                </a:solidFill>
                <a:latin typeface="Tahoma"/>
                <a:cs typeface="Tahoma"/>
              </a:rPr>
              <a:t>DISCURSO</a:t>
            </a:r>
            <a:r>
              <a:rPr sz="3200" b="1" spc="350" dirty="0">
                <a:solidFill>
                  <a:srgbClr val="FFFFFF"/>
                </a:solidFill>
                <a:latin typeface="Tahoma"/>
                <a:cs typeface="Tahoma"/>
              </a:rPr>
              <a:t> </a:t>
            </a:r>
            <a:r>
              <a:rPr sz="3200" b="1" spc="190" dirty="0">
                <a:solidFill>
                  <a:srgbClr val="FFFFFF"/>
                </a:solidFill>
                <a:latin typeface="Tahoma"/>
                <a:cs typeface="Tahoma"/>
              </a:rPr>
              <a:t>DO </a:t>
            </a:r>
            <a:r>
              <a:rPr sz="3200" b="1" spc="70" dirty="0">
                <a:solidFill>
                  <a:srgbClr val="FFFFFF"/>
                </a:solidFill>
                <a:latin typeface="Tahoma"/>
                <a:cs typeface="Tahoma"/>
              </a:rPr>
              <a:t>DINOSSAURO </a:t>
            </a:r>
            <a:r>
              <a:rPr sz="3200" b="1" spc="145" dirty="0">
                <a:solidFill>
                  <a:srgbClr val="FFFFFF"/>
                </a:solidFill>
                <a:latin typeface="Tahoma"/>
                <a:cs typeface="Tahoma"/>
              </a:rPr>
              <a:t>ONU</a:t>
            </a:r>
            <a:endParaRPr sz="3200">
              <a:latin typeface="Tahoma"/>
              <a:cs typeface="Tahoma"/>
            </a:endParaRPr>
          </a:p>
        </p:txBody>
      </p:sp>
      <p:grpSp>
        <p:nvGrpSpPr>
          <p:cNvPr id="14" name="object 7">
            <a:extLst>
              <a:ext uri="{FF2B5EF4-FFF2-40B4-BE49-F238E27FC236}">
                <a16:creationId xmlns:a16="http://schemas.microsoft.com/office/drawing/2014/main" id="{D1713F6D-635E-3B6F-719C-3D5308BECA4C}"/>
              </a:ext>
            </a:extLst>
          </p:cNvPr>
          <p:cNvGrpSpPr/>
          <p:nvPr/>
        </p:nvGrpSpPr>
        <p:grpSpPr>
          <a:xfrm>
            <a:off x="8916733" y="2727198"/>
            <a:ext cx="5524500" cy="2524125"/>
            <a:chOff x="8916733" y="2727198"/>
            <a:chExt cx="5524500" cy="2524125"/>
          </a:xfrm>
          <a:solidFill>
            <a:schemeClr val="accent6">
              <a:lumMod val="75000"/>
            </a:schemeClr>
          </a:solidFill>
        </p:grpSpPr>
        <p:sp>
          <p:nvSpPr>
            <p:cNvPr id="15" name="object 8">
              <a:extLst>
                <a:ext uri="{FF2B5EF4-FFF2-40B4-BE49-F238E27FC236}">
                  <a16:creationId xmlns:a16="http://schemas.microsoft.com/office/drawing/2014/main" id="{E1AE28EE-88BC-599F-3618-3CC734E2AF49}"/>
                </a:ext>
              </a:extLst>
            </p:cNvPr>
            <p:cNvSpPr/>
            <p:nvPr/>
          </p:nvSpPr>
          <p:spPr>
            <a:xfrm>
              <a:off x="8921495" y="3467100"/>
              <a:ext cx="891540" cy="1042669"/>
            </a:xfrm>
            <a:custGeom>
              <a:avLst/>
              <a:gdLst/>
              <a:ahLst/>
              <a:cxnLst/>
              <a:rect l="l" t="t" r="r" b="b"/>
              <a:pathLst>
                <a:path w="891540" h="1042670">
                  <a:moveTo>
                    <a:pt x="445770" y="0"/>
                  </a:moveTo>
                  <a:lnTo>
                    <a:pt x="445770" y="208533"/>
                  </a:lnTo>
                  <a:lnTo>
                    <a:pt x="0" y="208533"/>
                  </a:lnTo>
                  <a:lnTo>
                    <a:pt x="0" y="833882"/>
                  </a:lnTo>
                  <a:lnTo>
                    <a:pt x="445770" y="833882"/>
                  </a:lnTo>
                  <a:lnTo>
                    <a:pt x="445770" y="1042415"/>
                  </a:lnTo>
                  <a:lnTo>
                    <a:pt x="891539" y="521208"/>
                  </a:lnTo>
                  <a:lnTo>
                    <a:pt x="445770" y="0"/>
                  </a:lnTo>
                  <a:close/>
                </a:path>
              </a:pathLst>
            </a:custGeom>
            <a:grpFill/>
          </p:spPr>
          <p:txBody>
            <a:bodyPr wrap="square" lIns="0" tIns="0" rIns="0" bIns="0" rtlCol="0"/>
            <a:lstStyle/>
            <a:p>
              <a:endParaRPr/>
            </a:p>
          </p:txBody>
        </p:sp>
        <p:sp>
          <p:nvSpPr>
            <p:cNvPr id="16" name="object 9">
              <a:extLst>
                <a:ext uri="{FF2B5EF4-FFF2-40B4-BE49-F238E27FC236}">
                  <a16:creationId xmlns:a16="http://schemas.microsoft.com/office/drawing/2014/main" id="{7627D9D5-4E36-B4CC-EDA3-DA591C92102C}"/>
                </a:ext>
              </a:extLst>
            </p:cNvPr>
            <p:cNvSpPr/>
            <p:nvPr/>
          </p:nvSpPr>
          <p:spPr>
            <a:xfrm>
              <a:off x="8921495" y="3467100"/>
              <a:ext cx="891540" cy="1042669"/>
            </a:xfrm>
            <a:custGeom>
              <a:avLst/>
              <a:gdLst/>
              <a:ahLst/>
              <a:cxnLst/>
              <a:rect l="l" t="t" r="r" b="b"/>
              <a:pathLst>
                <a:path w="891540" h="1042670">
                  <a:moveTo>
                    <a:pt x="0" y="208533"/>
                  </a:moveTo>
                  <a:lnTo>
                    <a:pt x="445770" y="208533"/>
                  </a:lnTo>
                  <a:lnTo>
                    <a:pt x="445770" y="0"/>
                  </a:lnTo>
                  <a:lnTo>
                    <a:pt x="891539" y="521208"/>
                  </a:lnTo>
                  <a:lnTo>
                    <a:pt x="445770" y="1042415"/>
                  </a:lnTo>
                  <a:lnTo>
                    <a:pt x="445770" y="833882"/>
                  </a:lnTo>
                  <a:lnTo>
                    <a:pt x="0" y="833882"/>
                  </a:lnTo>
                  <a:lnTo>
                    <a:pt x="0" y="208533"/>
                  </a:lnTo>
                  <a:close/>
                </a:path>
              </a:pathLst>
            </a:custGeom>
            <a:solidFill>
              <a:schemeClr val="tx1"/>
            </a:solidFill>
            <a:ln w="9525">
              <a:solidFill>
                <a:srgbClr val="ECC607"/>
              </a:solidFill>
            </a:ln>
          </p:spPr>
          <p:txBody>
            <a:bodyPr wrap="square" lIns="0" tIns="0" rIns="0" bIns="0" rtlCol="0"/>
            <a:lstStyle/>
            <a:p>
              <a:endParaRPr/>
            </a:p>
          </p:txBody>
        </p:sp>
        <p:sp>
          <p:nvSpPr>
            <p:cNvPr id="17" name="object 10">
              <a:extLst>
                <a:ext uri="{FF2B5EF4-FFF2-40B4-BE49-F238E27FC236}">
                  <a16:creationId xmlns:a16="http://schemas.microsoft.com/office/drawing/2014/main" id="{66DB0D5C-F710-7AA6-9CA5-4AC87974255B}"/>
                </a:ext>
              </a:extLst>
            </p:cNvPr>
            <p:cNvSpPr/>
            <p:nvPr/>
          </p:nvSpPr>
          <p:spPr>
            <a:xfrm>
              <a:off x="10234421" y="2727198"/>
              <a:ext cx="4206240" cy="2524125"/>
            </a:xfrm>
            <a:custGeom>
              <a:avLst/>
              <a:gdLst/>
              <a:ahLst/>
              <a:cxnLst/>
              <a:rect l="l" t="t" r="r" b="b"/>
              <a:pathLst>
                <a:path w="4206240" h="2524125">
                  <a:moveTo>
                    <a:pt x="3953891" y="0"/>
                  </a:moveTo>
                  <a:lnTo>
                    <a:pt x="252349" y="0"/>
                  </a:lnTo>
                  <a:lnTo>
                    <a:pt x="207001" y="4067"/>
                  </a:lnTo>
                  <a:lnTo>
                    <a:pt x="164316" y="15793"/>
                  </a:lnTo>
                  <a:lnTo>
                    <a:pt x="125005" y="34464"/>
                  </a:lnTo>
                  <a:lnTo>
                    <a:pt x="89784" y="59365"/>
                  </a:lnTo>
                  <a:lnTo>
                    <a:pt x="59365" y="89784"/>
                  </a:lnTo>
                  <a:lnTo>
                    <a:pt x="34464" y="125005"/>
                  </a:lnTo>
                  <a:lnTo>
                    <a:pt x="15793" y="164316"/>
                  </a:lnTo>
                  <a:lnTo>
                    <a:pt x="4067" y="207001"/>
                  </a:lnTo>
                  <a:lnTo>
                    <a:pt x="0" y="252349"/>
                  </a:lnTo>
                  <a:lnTo>
                    <a:pt x="0" y="2271394"/>
                  </a:lnTo>
                  <a:lnTo>
                    <a:pt x="4067" y="2316742"/>
                  </a:lnTo>
                  <a:lnTo>
                    <a:pt x="15793" y="2359427"/>
                  </a:lnTo>
                  <a:lnTo>
                    <a:pt x="34464" y="2398738"/>
                  </a:lnTo>
                  <a:lnTo>
                    <a:pt x="59365" y="2433959"/>
                  </a:lnTo>
                  <a:lnTo>
                    <a:pt x="89784" y="2464378"/>
                  </a:lnTo>
                  <a:lnTo>
                    <a:pt x="125005" y="2489279"/>
                  </a:lnTo>
                  <a:lnTo>
                    <a:pt x="164316" y="2507950"/>
                  </a:lnTo>
                  <a:lnTo>
                    <a:pt x="207001" y="2519676"/>
                  </a:lnTo>
                  <a:lnTo>
                    <a:pt x="252349" y="2523743"/>
                  </a:lnTo>
                  <a:lnTo>
                    <a:pt x="3953891" y="2523743"/>
                  </a:lnTo>
                  <a:lnTo>
                    <a:pt x="3999238" y="2519676"/>
                  </a:lnTo>
                  <a:lnTo>
                    <a:pt x="4041923" y="2507950"/>
                  </a:lnTo>
                  <a:lnTo>
                    <a:pt x="4081234" y="2489279"/>
                  </a:lnTo>
                  <a:lnTo>
                    <a:pt x="4116455" y="2464378"/>
                  </a:lnTo>
                  <a:lnTo>
                    <a:pt x="4146874" y="2433959"/>
                  </a:lnTo>
                  <a:lnTo>
                    <a:pt x="4171775" y="2398738"/>
                  </a:lnTo>
                  <a:lnTo>
                    <a:pt x="4190446" y="2359427"/>
                  </a:lnTo>
                  <a:lnTo>
                    <a:pt x="4202172" y="2316742"/>
                  </a:lnTo>
                  <a:lnTo>
                    <a:pt x="4206239" y="2271394"/>
                  </a:lnTo>
                  <a:lnTo>
                    <a:pt x="4206239" y="252349"/>
                  </a:lnTo>
                  <a:lnTo>
                    <a:pt x="4202172" y="207001"/>
                  </a:lnTo>
                  <a:lnTo>
                    <a:pt x="4190446" y="164316"/>
                  </a:lnTo>
                  <a:lnTo>
                    <a:pt x="4171775" y="125005"/>
                  </a:lnTo>
                  <a:lnTo>
                    <a:pt x="4146874" y="89784"/>
                  </a:lnTo>
                  <a:lnTo>
                    <a:pt x="4116455" y="59365"/>
                  </a:lnTo>
                  <a:lnTo>
                    <a:pt x="4081234" y="34464"/>
                  </a:lnTo>
                  <a:lnTo>
                    <a:pt x="4041923" y="15793"/>
                  </a:lnTo>
                  <a:lnTo>
                    <a:pt x="3999238" y="4067"/>
                  </a:lnTo>
                  <a:lnTo>
                    <a:pt x="3953891" y="0"/>
                  </a:lnTo>
                  <a:close/>
                </a:path>
              </a:pathLst>
            </a:custGeom>
            <a:grpFill/>
          </p:spPr>
          <p:txBody>
            <a:bodyPr wrap="square" lIns="0" tIns="0" rIns="0" bIns="0" rtlCol="0"/>
            <a:lstStyle/>
            <a:p>
              <a:endParaRPr/>
            </a:p>
          </p:txBody>
        </p:sp>
      </p:grpSp>
      <p:sp>
        <p:nvSpPr>
          <p:cNvPr id="18" name="object 11">
            <a:extLst>
              <a:ext uri="{FF2B5EF4-FFF2-40B4-BE49-F238E27FC236}">
                <a16:creationId xmlns:a16="http://schemas.microsoft.com/office/drawing/2014/main" id="{BCBD03AA-E68A-8A2A-8115-C86270EDB198}"/>
              </a:ext>
            </a:extLst>
          </p:cNvPr>
          <p:cNvSpPr txBox="1">
            <a:spLocks/>
          </p:cNvSpPr>
          <p:nvPr/>
        </p:nvSpPr>
        <p:spPr>
          <a:xfrm>
            <a:off x="10439145" y="3021584"/>
            <a:ext cx="3796029" cy="1851025"/>
          </a:xfrm>
          <a:prstGeom prst="rect">
            <a:avLst/>
          </a:prstGeom>
        </p:spPr>
        <p:txBody>
          <a:bodyPr vert="horz" wrap="square" lIns="0" tIns="55244"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marR="5080" indent="-635">
              <a:lnSpc>
                <a:spcPct val="91400"/>
              </a:lnSpc>
              <a:spcBef>
                <a:spcPts val="434"/>
              </a:spcBef>
            </a:pPr>
            <a:r>
              <a:rPr lang="pt-BR" sz="3200" spc="90">
                <a:solidFill>
                  <a:srgbClr val="FFFFFF"/>
                </a:solidFill>
              </a:rPr>
              <a:t>(Conferência</a:t>
            </a:r>
            <a:r>
              <a:rPr lang="pt-BR" sz="3200">
                <a:solidFill>
                  <a:srgbClr val="FFFFFF"/>
                </a:solidFill>
              </a:rPr>
              <a:t> </a:t>
            </a:r>
            <a:r>
              <a:rPr lang="pt-BR" sz="3200" spc="105">
                <a:solidFill>
                  <a:srgbClr val="FFFFFF"/>
                </a:solidFill>
              </a:rPr>
              <a:t>das </a:t>
            </a:r>
            <a:r>
              <a:rPr lang="pt-BR" sz="3200" spc="70">
                <a:solidFill>
                  <a:srgbClr val="FFFFFF"/>
                </a:solidFill>
              </a:rPr>
              <a:t>Na</a:t>
            </a:r>
            <a:r>
              <a:rPr lang="pt-BR" sz="3200" spc="70">
                <a:solidFill>
                  <a:srgbClr val="FFFFFF"/>
                </a:solidFill>
                <a:latin typeface="Cambria"/>
                <a:cs typeface="Cambria"/>
              </a:rPr>
              <a:t>çõ</a:t>
            </a:r>
            <a:r>
              <a:rPr lang="pt-BR" sz="3200" spc="70">
                <a:solidFill>
                  <a:srgbClr val="FFFFFF"/>
                </a:solidFill>
              </a:rPr>
              <a:t>es</a:t>
            </a:r>
            <a:r>
              <a:rPr lang="pt-BR" sz="3200" spc="-10">
                <a:solidFill>
                  <a:srgbClr val="FFFFFF"/>
                </a:solidFill>
              </a:rPr>
              <a:t> </a:t>
            </a:r>
            <a:r>
              <a:rPr lang="pt-BR" sz="3200" spc="114">
                <a:solidFill>
                  <a:srgbClr val="FFFFFF"/>
                </a:solidFill>
              </a:rPr>
              <a:t>Unidas </a:t>
            </a:r>
            <a:r>
              <a:rPr lang="pt-BR" sz="3200" spc="125">
                <a:solidFill>
                  <a:srgbClr val="FFFFFF"/>
                </a:solidFill>
              </a:rPr>
              <a:t>sobre</a:t>
            </a:r>
            <a:r>
              <a:rPr lang="pt-BR" sz="3200" spc="-15">
                <a:solidFill>
                  <a:srgbClr val="FFFFFF"/>
                </a:solidFill>
              </a:rPr>
              <a:t> </a:t>
            </a:r>
            <a:r>
              <a:rPr lang="pt-BR" sz="3200" spc="110">
                <a:solidFill>
                  <a:srgbClr val="FFFFFF"/>
                </a:solidFill>
              </a:rPr>
              <a:t>Mudan</a:t>
            </a:r>
            <a:r>
              <a:rPr lang="pt-BR" sz="3200" spc="110">
                <a:solidFill>
                  <a:srgbClr val="FFFFFF"/>
                </a:solidFill>
                <a:latin typeface="Cambria"/>
                <a:cs typeface="Cambria"/>
              </a:rPr>
              <a:t>ç</a:t>
            </a:r>
            <a:r>
              <a:rPr lang="pt-BR" sz="3200" spc="110">
                <a:solidFill>
                  <a:srgbClr val="FFFFFF"/>
                </a:solidFill>
              </a:rPr>
              <a:t>a </a:t>
            </a:r>
            <a:r>
              <a:rPr lang="pt-BR" sz="3200" spc="175">
                <a:solidFill>
                  <a:srgbClr val="FFFFFF"/>
                </a:solidFill>
              </a:rPr>
              <a:t>do</a:t>
            </a:r>
            <a:r>
              <a:rPr lang="pt-BR" sz="3200" spc="-10">
                <a:solidFill>
                  <a:srgbClr val="FFFFFF"/>
                </a:solidFill>
              </a:rPr>
              <a:t> </a:t>
            </a:r>
            <a:r>
              <a:rPr lang="pt-BR" sz="3200" spc="135">
                <a:solidFill>
                  <a:srgbClr val="FFFFFF"/>
                </a:solidFill>
              </a:rPr>
              <a:t>Clima</a:t>
            </a:r>
            <a:r>
              <a:rPr lang="pt-BR" sz="3200" spc="-20">
                <a:solidFill>
                  <a:srgbClr val="FFFFFF"/>
                </a:solidFill>
              </a:rPr>
              <a:t> </a:t>
            </a:r>
            <a:r>
              <a:rPr lang="pt-BR" sz="3200" spc="175">
                <a:solidFill>
                  <a:srgbClr val="FFFFFF"/>
                </a:solidFill>
              </a:rPr>
              <a:t>de</a:t>
            </a:r>
            <a:r>
              <a:rPr lang="pt-BR" sz="3200">
                <a:solidFill>
                  <a:srgbClr val="FFFFFF"/>
                </a:solidFill>
              </a:rPr>
              <a:t> </a:t>
            </a:r>
            <a:r>
              <a:rPr lang="pt-BR" sz="3200" spc="-215">
                <a:solidFill>
                  <a:srgbClr val="FFFFFF"/>
                </a:solidFill>
              </a:rPr>
              <a:t>2021)</a:t>
            </a:r>
            <a:endParaRPr lang="pt-BR" sz="3200">
              <a:latin typeface="Cambria"/>
              <a:cs typeface="Cambria"/>
            </a:endParaRPr>
          </a:p>
        </p:txBody>
      </p:sp>
      <p:sp>
        <p:nvSpPr>
          <p:cNvPr id="20" name="object 12">
            <a:extLst>
              <a:ext uri="{FF2B5EF4-FFF2-40B4-BE49-F238E27FC236}">
                <a16:creationId xmlns:a16="http://schemas.microsoft.com/office/drawing/2014/main" id="{56862AB3-8FA3-341F-4596-DC8DA37D5DD0}"/>
              </a:ext>
            </a:extLst>
          </p:cNvPr>
          <p:cNvSpPr txBox="1"/>
          <p:nvPr/>
        </p:nvSpPr>
        <p:spPr>
          <a:xfrm>
            <a:off x="5867400" y="6596989"/>
            <a:ext cx="7570852" cy="627736"/>
          </a:xfrm>
          <a:prstGeom prst="rect">
            <a:avLst/>
          </a:prstGeom>
        </p:spPr>
        <p:txBody>
          <a:bodyPr vert="horz" wrap="square" lIns="0" tIns="12065" rIns="0" bIns="0" rtlCol="0">
            <a:spAutoFit/>
          </a:bodyPr>
          <a:lstStyle/>
          <a:p>
            <a:pPr marL="12700">
              <a:lnSpc>
                <a:spcPct val="100000"/>
              </a:lnSpc>
              <a:spcBef>
                <a:spcPts val="95"/>
              </a:spcBef>
            </a:pPr>
            <a:r>
              <a:rPr sz="4000" b="1" spc="-130" dirty="0">
                <a:latin typeface="Times New Roman"/>
                <a:cs typeface="Times New Roman"/>
              </a:rPr>
              <a:t>“</a:t>
            </a:r>
            <a:r>
              <a:rPr sz="4000" b="1" i="1" spc="-130" dirty="0">
                <a:latin typeface="Verdana"/>
                <a:cs typeface="Verdana"/>
              </a:rPr>
              <a:t>Don</a:t>
            </a:r>
            <a:r>
              <a:rPr sz="4000" b="1" i="1" spc="-130" dirty="0">
                <a:latin typeface="Times New Roman"/>
                <a:cs typeface="Times New Roman"/>
              </a:rPr>
              <a:t>’</a:t>
            </a:r>
            <a:r>
              <a:rPr sz="4000" b="1" i="1" spc="-130" dirty="0">
                <a:latin typeface="Verdana"/>
                <a:cs typeface="Verdana"/>
              </a:rPr>
              <a:t>t</a:t>
            </a:r>
            <a:r>
              <a:rPr sz="4000" b="1" i="1" spc="-215" dirty="0">
                <a:latin typeface="Verdana"/>
                <a:cs typeface="Verdana"/>
              </a:rPr>
              <a:t> </a:t>
            </a:r>
            <a:r>
              <a:rPr sz="4000" b="1" i="1" spc="-204" dirty="0">
                <a:latin typeface="Verdana"/>
                <a:cs typeface="Verdana"/>
              </a:rPr>
              <a:t>choose</a:t>
            </a:r>
            <a:r>
              <a:rPr sz="4000" b="1" i="1" spc="-185" dirty="0">
                <a:latin typeface="Verdana"/>
                <a:cs typeface="Verdana"/>
              </a:rPr>
              <a:t> </a:t>
            </a:r>
            <a:r>
              <a:rPr sz="4000" b="1" i="1" spc="-160" dirty="0">
                <a:latin typeface="Verdana"/>
                <a:cs typeface="Verdana"/>
              </a:rPr>
              <a:t>extinction</a:t>
            </a:r>
            <a:r>
              <a:rPr sz="4000" b="1" i="1" spc="-160" dirty="0">
                <a:latin typeface="Times New Roman"/>
                <a:cs typeface="Times New Roman"/>
              </a:rPr>
              <a:t>”</a:t>
            </a:r>
            <a:endParaRPr sz="4000" b="1" dirty="0">
              <a:latin typeface="Times New Roman"/>
              <a:cs typeface="Times New Roman"/>
            </a:endParaRPr>
          </a:p>
        </p:txBody>
      </p:sp>
    </p:spTree>
    <p:extLst>
      <p:ext uri="{BB962C8B-B14F-4D97-AF65-F5344CB8AC3E}">
        <p14:creationId xmlns:p14="http://schemas.microsoft.com/office/powerpoint/2010/main" val="39515554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2450037" y="1817420"/>
            <a:ext cx="8614445" cy="4457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A Necessidade de Ações Afirmativas</a:t>
            </a:r>
          </a:p>
        </p:txBody>
      </p:sp>
      <p:sp>
        <p:nvSpPr>
          <p:cNvPr id="4" name="TextBox 4"/>
          <p:cNvSpPr txBox="1"/>
          <p:nvPr/>
        </p:nvSpPr>
        <p:spPr>
          <a:xfrm>
            <a:off x="2984239" y="2722607"/>
            <a:ext cx="8439167" cy="4581525"/>
          </a:xfrm>
          <a:prstGeom prst="rect">
            <a:avLst/>
          </a:prstGeom>
        </p:spPr>
        <p:txBody>
          <a:bodyPr lIns="0" tIns="0" rIns="0" bIns="0" rtlCol="0" anchor="t">
            <a:spAutoFit/>
          </a:bodyPr>
          <a:lstStyle/>
          <a:p>
            <a:pPr algn="l">
              <a:lnSpc>
                <a:spcPts val="3000"/>
              </a:lnSpc>
              <a:spcBef>
                <a:spcPct val="0"/>
              </a:spcBef>
            </a:pPr>
            <a:r>
              <a:rPr lang="en-US" sz="2500">
                <a:solidFill>
                  <a:srgbClr val="070C1F"/>
                </a:solidFill>
                <a:latin typeface="Open Sans"/>
                <a:ea typeface="Open Sans"/>
                <a:cs typeface="Open Sans"/>
                <a:sym typeface="Open Sans"/>
              </a:rPr>
              <a:t>A questão racial é de tal forma urgente que, quando se cogita de ações afirmativas, quase de forma intuitiva, vêm à mente do debatedor as cotas raciais idealizadas, inicialmente, para o acesso à educação pública de nível superior e, em momento seguinte, a própria ocupação de cargos nos mais diferentes setores do poder público. Tanto isso é verdade, que Feres Júnior e colaboradores relatam que os dados em sua pesquisa revelam que considerar tão somente a condição econômica do grupo beneficiado não é tão eficaz quanto naqueles casos em que se levam em conta os grupos raciais sub-representados.</a:t>
            </a:r>
          </a:p>
        </p:txBody>
      </p:sp>
      <p:sp>
        <p:nvSpPr>
          <p:cNvPr id="5" name="AutoShape 5"/>
          <p:cNvSpPr/>
          <p:nvPr/>
        </p:nvSpPr>
        <p:spPr>
          <a:xfrm>
            <a:off x="12489991" y="1181100"/>
            <a:ext cx="0" cy="7124857"/>
          </a:xfrm>
          <a:prstGeom prst="line">
            <a:avLst/>
          </a:prstGeom>
          <a:ln w="38100" cap="flat">
            <a:solidFill>
              <a:srgbClr val="FE6C02"/>
            </a:solidFill>
            <a:prstDash val="solid"/>
            <a:headEnd type="none" w="sm" len="sm"/>
            <a:tailEnd type="none" w="sm" len="sm"/>
          </a:ln>
        </p:spPr>
        <p:txBody>
          <a:bodyPr/>
          <a:lstStyle/>
          <a:p>
            <a:endParaRPr lang="pt-BR"/>
          </a:p>
        </p:txBody>
      </p:sp>
      <p:sp>
        <p:nvSpPr>
          <p:cNvPr id="6" name="AutoShape 6"/>
          <p:cNvSpPr/>
          <p:nvPr/>
        </p:nvSpPr>
        <p:spPr>
          <a:xfrm flipH="1">
            <a:off x="10835882" y="2021255"/>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7" name="Freeform 7"/>
          <p:cNvSpPr/>
          <p:nvPr/>
        </p:nvSpPr>
        <p:spPr>
          <a:xfrm>
            <a:off x="12018726" y="1553375"/>
            <a:ext cx="954810" cy="954810"/>
          </a:xfrm>
          <a:custGeom>
            <a:avLst/>
            <a:gdLst/>
            <a:ahLst/>
            <a:cxnLst/>
            <a:rect l="l" t="t" r="r" b="b"/>
            <a:pathLst>
              <a:path w="954810" h="954810">
                <a:moveTo>
                  <a:pt x="0" y="0"/>
                </a:moveTo>
                <a:lnTo>
                  <a:pt x="954809" y="0"/>
                </a:lnTo>
                <a:lnTo>
                  <a:pt x="954809" y="954810"/>
                </a:lnTo>
                <a:lnTo>
                  <a:pt x="0" y="9548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2906125" y="1817420"/>
            <a:ext cx="8614445" cy="4457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A Omissão da Lei nº 14.133/2021</a:t>
            </a:r>
          </a:p>
        </p:txBody>
      </p:sp>
      <p:sp>
        <p:nvSpPr>
          <p:cNvPr id="4" name="TextBox 4"/>
          <p:cNvSpPr txBox="1"/>
          <p:nvPr/>
        </p:nvSpPr>
        <p:spPr>
          <a:xfrm>
            <a:off x="3982057" y="2784015"/>
            <a:ext cx="7538513" cy="3819525"/>
          </a:xfrm>
          <a:prstGeom prst="rect">
            <a:avLst/>
          </a:prstGeom>
        </p:spPr>
        <p:txBody>
          <a:bodyPr lIns="0" tIns="0" rIns="0" bIns="0" rtlCol="0" anchor="t">
            <a:spAutoFit/>
          </a:bodyPr>
          <a:lstStyle/>
          <a:p>
            <a:pPr algn="l">
              <a:lnSpc>
                <a:spcPts val="3000"/>
              </a:lnSpc>
              <a:spcBef>
                <a:spcPct val="0"/>
              </a:spcBef>
            </a:pPr>
            <a:r>
              <a:rPr lang="en-US" sz="2500">
                <a:solidFill>
                  <a:srgbClr val="070C1F"/>
                </a:solidFill>
                <a:latin typeface="Open Sans"/>
                <a:ea typeface="Open Sans"/>
                <a:cs typeface="Open Sans"/>
                <a:sym typeface="Open Sans"/>
              </a:rPr>
              <a:t>Nesse ponto, o que se percebe é que a Lei nº</a:t>
            </a:r>
          </a:p>
          <a:p>
            <a:pPr algn="l">
              <a:lnSpc>
                <a:spcPts val="3000"/>
              </a:lnSpc>
              <a:spcBef>
                <a:spcPct val="0"/>
              </a:spcBef>
            </a:pPr>
            <a:r>
              <a:rPr lang="en-US" sz="2500">
                <a:solidFill>
                  <a:srgbClr val="070C1F"/>
                </a:solidFill>
                <a:latin typeface="Open Sans"/>
                <a:ea typeface="Open Sans"/>
                <a:cs typeface="Open Sans"/>
                <a:sym typeface="Open Sans"/>
              </a:rPr>
              <a:t>14.133/2021, apesar de dirigir seus esforços na</a:t>
            </a:r>
          </a:p>
          <a:p>
            <a:pPr algn="l">
              <a:lnSpc>
                <a:spcPts val="3000"/>
              </a:lnSpc>
              <a:spcBef>
                <a:spcPct val="0"/>
              </a:spcBef>
            </a:pPr>
            <a:r>
              <a:rPr lang="en-US" sz="2500">
                <a:solidFill>
                  <a:srgbClr val="070C1F"/>
                </a:solidFill>
                <a:latin typeface="Open Sans"/>
                <a:ea typeface="Open Sans"/>
                <a:cs typeface="Open Sans"/>
                <a:sym typeface="Open Sans"/>
              </a:rPr>
              <a:t>promoção de uma importante alteração social para solucionar a violência de gênero contra mulheres e, ainda, permitir que os egressos do sistema penitenciário tenham condições efetivas de ressocialização, deveria ter considerado os negros autodeclarados, em virtude de,</a:t>
            </a:r>
          </a:p>
          <a:p>
            <a:pPr algn="l">
              <a:lnSpc>
                <a:spcPts val="3000"/>
              </a:lnSpc>
              <a:spcBef>
                <a:spcPct val="0"/>
              </a:spcBef>
            </a:pPr>
            <a:r>
              <a:rPr lang="en-US" sz="2500">
                <a:solidFill>
                  <a:srgbClr val="070C1F"/>
                </a:solidFill>
                <a:latin typeface="Open Sans"/>
                <a:ea typeface="Open Sans"/>
                <a:cs typeface="Open Sans"/>
                <a:sym typeface="Open Sans"/>
              </a:rPr>
              <a:t>infelizmente, a cor da pele ainda ser um catalisador da desigualdade social.</a:t>
            </a:r>
          </a:p>
        </p:txBody>
      </p:sp>
      <p:sp>
        <p:nvSpPr>
          <p:cNvPr id="5" name="AutoShape 5"/>
          <p:cNvSpPr/>
          <p:nvPr/>
        </p:nvSpPr>
        <p:spPr>
          <a:xfrm>
            <a:off x="12489991" y="1181100"/>
            <a:ext cx="0" cy="7124857"/>
          </a:xfrm>
          <a:prstGeom prst="line">
            <a:avLst/>
          </a:prstGeom>
          <a:ln w="38100" cap="flat">
            <a:solidFill>
              <a:srgbClr val="FE6C02"/>
            </a:solidFill>
            <a:prstDash val="solid"/>
            <a:headEnd type="none" w="sm" len="sm"/>
            <a:tailEnd type="none" w="sm" len="sm"/>
          </a:ln>
        </p:spPr>
        <p:txBody>
          <a:bodyPr/>
          <a:lstStyle/>
          <a:p>
            <a:endParaRPr lang="pt-BR"/>
          </a:p>
        </p:txBody>
      </p:sp>
      <p:sp>
        <p:nvSpPr>
          <p:cNvPr id="6" name="AutoShape 6"/>
          <p:cNvSpPr/>
          <p:nvPr/>
        </p:nvSpPr>
        <p:spPr>
          <a:xfrm flipH="1">
            <a:off x="10835882" y="2021255"/>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7" name="Freeform 7"/>
          <p:cNvSpPr/>
          <p:nvPr/>
        </p:nvSpPr>
        <p:spPr>
          <a:xfrm>
            <a:off x="11974561" y="1528185"/>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TextBox 3"/>
          <p:cNvSpPr txBox="1"/>
          <p:nvPr/>
        </p:nvSpPr>
        <p:spPr>
          <a:xfrm>
            <a:off x="2906125" y="1385562"/>
            <a:ext cx="8614445" cy="445770"/>
          </a:xfrm>
          <a:prstGeom prst="rect">
            <a:avLst/>
          </a:prstGeom>
        </p:spPr>
        <p:txBody>
          <a:bodyPr lIns="0" tIns="0" rIns="0" bIns="0" rtlCol="0" anchor="t">
            <a:spAutoFit/>
          </a:bodyPr>
          <a:lstStyle/>
          <a:p>
            <a:pPr algn="ctr">
              <a:lnSpc>
                <a:spcPts val="3300"/>
              </a:lnSpc>
            </a:pPr>
            <a:r>
              <a:rPr lang="en-US" sz="3300" b="1">
                <a:solidFill>
                  <a:srgbClr val="070C1F"/>
                </a:solidFill>
                <a:latin typeface="Open Sans Bold"/>
                <a:ea typeface="Open Sans Bold"/>
                <a:cs typeface="Open Sans Bold"/>
                <a:sym typeface="Open Sans Bold"/>
              </a:rPr>
              <a:t>A Necessidade de Inclusão Racial</a:t>
            </a:r>
          </a:p>
        </p:txBody>
      </p:sp>
      <p:sp>
        <p:nvSpPr>
          <p:cNvPr id="4" name="TextBox 4"/>
          <p:cNvSpPr txBox="1"/>
          <p:nvPr/>
        </p:nvSpPr>
        <p:spPr>
          <a:xfrm>
            <a:off x="3791791" y="2078982"/>
            <a:ext cx="8214655" cy="6924973"/>
          </a:xfrm>
          <a:prstGeom prst="rect">
            <a:avLst/>
          </a:prstGeom>
        </p:spPr>
        <p:txBody>
          <a:bodyPr lIns="0" tIns="0" rIns="0" bIns="0" rtlCol="0" anchor="t">
            <a:spAutoFit/>
          </a:bodyPr>
          <a:lstStyle/>
          <a:p>
            <a:pPr algn="just">
              <a:lnSpc>
                <a:spcPts val="3000"/>
              </a:lnSpc>
              <a:spcBef>
                <a:spcPct val="0"/>
              </a:spcBef>
            </a:pPr>
            <a:r>
              <a:rPr lang="en-US" sz="2500" dirty="0" err="1">
                <a:solidFill>
                  <a:srgbClr val="070C1F"/>
                </a:solidFill>
                <a:latin typeface="Open Sans"/>
                <a:ea typeface="Open Sans"/>
                <a:cs typeface="Open Sans"/>
                <a:sym typeface="Open Sans"/>
              </a:rPr>
              <a:t>Não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havia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nenhum</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obstáculo</a:t>
            </a:r>
            <a:r>
              <a:rPr lang="en-US" sz="2500" dirty="0">
                <a:solidFill>
                  <a:srgbClr val="070C1F"/>
                </a:solidFill>
                <a:latin typeface="Open Sans"/>
                <a:ea typeface="Open Sans"/>
                <a:cs typeface="Open Sans"/>
                <a:sym typeface="Open Sans"/>
              </a:rPr>
              <a:t> para que o </a:t>
            </a:r>
            <a:r>
              <a:rPr lang="en-US" sz="2500" dirty="0" err="1">
                <a:solidFill>
                  <a:srgbClr val="070C1F"/>
                </a:solidFill>
                <a:latin typeface="Open Sans"/>
                <a:ea typeface="Open Sans"/>
                <a:cs typeface="Open Sans"/>
                <a:sym typeface="Open Sans"/>
              </a:rPr>
              <a:t>legislador</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incluísse</a:t>
            </a:r>
            <a:r>
              <a:rPr lang="en-US" sz="2500" dirty="0">
                <a:solidFill>
                  <a:srgbClr val="070C1F"/>
                </a:solidFill>
                <a:latin typeface="Open Sans"/>
                <a:ea typeface="Open Sans"/>
                <a:cs typeface="Open Sans"/>
                <a:sym typeface="Open Sans"/>
              </a:rPr>
              <a:t> entre </a:t>
            </a:r>
            <a:r>
              <a:rPr lang="en-US" sz="2500" dirty="0" err="1">
                <a:solidFill>
                  <a:srgbClr val="070C1F"/>
                </a:solidFill>
                <a:latin typeface="Open Sans"/>
                <a:ea typeface="Open Sans"/>
                <a:cs typeface="Open Sans"/>
                <a:sym typeface="Open Sans"/>
              </a:rPr>
              <a:t>os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grupos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vulnerabilizados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cuja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mão</a:t>
            </a:r>
            <a:r>
              <a:rPr lang="en-US" sz="2500" dirty="0">
                <a:solidFill>
                  <a:srgbClr val="070C1F"/>
                </a:solidFill>
                <a:latin typeface="Open Sans"/>
                <a:ea typeface="Open Sans"/>
                <a:cs typeface="Open Sans"/>
                <a:sym typeface="Open Sans"/>
              </a:rPr>
              <a:t> de</a:t>
            </a:r>
          </a:p>
          <a:p>
            <a:pPr algn="just">
              <a:lnSpc>
                <a:spcPts val="3000"/>
              </a:lnSpc>
              <a:spcBef>
                <a:spcPct val="0"/>
              </a:spcBef>
            </a:pPr>
            <a:r>
              <a:rPr lang="en-US" sz="2500" dirty="0" err="1">
                <a:solidFill>
                  <a:srgbClr val="070C1F"/>
                </a:solidFill>
                <a:latin typeface="Open Sans"/>
                <a:ea typeface="Open Sans"/>
                <a:cs typeface="Open Sans"/>
                <a:sym typeface="Open Sans"/>
              </a:rPr>
              <a:t>obra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será</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exigida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nos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contratos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públicos</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prestação</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serviços</a:t>
            </a:r>
            <a:r>
              <a:rPr lang="en-US" sz="2500" dirty="0">
                <a:solidFill>
                  <a:srgbClr val="070C1F"/>
                </a:solidFill>
                <a:latin typeface="Open Sans"/>
                <a:ea typeface="Open Sans"/>
                <a:cs typeface="Open Sans"/>
                <a:sym typeface="Open Sans"/>
              </a:rPr>
              <a:t>, a </a:t>
            </a:r>
            <a:r>
              <a:rPr lang="en-US" sz="2500" dirty="0" err="1">
                <a:solidFill>
                  <a:srgbClr val="070C1F"/>
                </a:solidFill>
                <a:latin typeface="Open Sans"/>
                <a:ea typeface="Open Sans"/>
                <a:cs typeface="Open Sans"/>
                <a:sym typeface="Open Sans"/>
              </a:rPr>
              <a:t>previsão</a:t>
            </a:r>
            <a:r>
              <a:rPr lang="en-US" sz="2500" dirty="0">
                <a:solidFill>
                  <a:srgbClr val="070C1F"/>
                </a:solidFill>
                <a:latin typeface="Open Sans"/>
                <a:ea typeface="Open Sans"/>
                <a:cs typeface="Open Sans"/>
                <a:sym typeface="Open Sans"/>
              </a:rPr>
              <a:t> da </a:t>
            </a:r>
            <a:r>
              <a:rPr lang="en-US" sz="2500" dirty="0" err="1">
                <a:solidFill>
                  <a:srgbClr val="070C1F"/>
                </a:solidFill>
                <a:latin typeface="Open Sans"/>
                <a:ea typeface="Open Sans"/>
                <a:cs typeface="Open Sans"/>
                <a:sym typeface="Open Sans"/>
              </a:rPr>
              <a:t>presença</a:t>
            </a:r>
            <a:r>
              <a:rPr lang="en-US" sz="2500" dirty="0">
                <a:solidFill>
                  <a:srgbClr val="070C1F"/>
                </a:solidFill>
                <a:latin typeface="Open Sans"/>
                <a:ea typeface="Open Sans"/>
                <a:cs typeface="Open Sans"/>
                <a:sym typeface="Open Sans"/>
              </a:rPr>
              <a:t> dos negros, </a:t>
            </a:r>
            <a:r>
              <a:rPr lang="en-US" sz="2500" dirty="0" err="1">
                <a:solidFill>
                  <a:srgbClr val="070C1F"/>
                </a:solidFill>
                <a:latin typeface="Open Sans"/>
                <a:ea typeface="Open Sans"/>
                <a:cs typeface="Open Sans"/>
                <a:sym typeface="Open Sans"/>
              </a:rPr>
              <a:t>como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já</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ocorre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repita</a:t>
            </a:r>
            <a:r>
              <a:rPr lang="en-US" sz="2500" dirty="0">
                <a:solidFill>
                  <a:srgbClr val="070C1F"/>
                </a:solidFill>
                <a:latin typeface="Open Sans"/>
                <a:ea typeface="Open Sans"/>
                <a:cs typeface="Open Sans"/>
                <a:sym typeface="Open Sans"/>
              </a:rPr>
              <a:t>-se, no </a:t>
            </a:r>
            <a:r>
              <a:rPr lang="en-US" sz="2500" dirty="0" err="1">
                <a:solidFill>
                  <a:srgbClr val="070C1F"/>
                </a:solidFill>
                <a:latin typeface="Open Sans"/>
                <a:ea typeface="Open Sans"/>
                <a:cs typeface="Open Sans"/>
                <a:sym typeface="Open Sans"/>
              </a:rPr>
              <a:t>ensino</a:t>
            </a:r>
            <a:r>
              <a:rPr lang="en-US" sz="2500" dirty="0">
                <a:solidFill>
                  <a:srgbClr val="070C1F"/>
                </a:solidFill>
                <a:latin typeface="Open Sans"/>
                <a:ea typeface="Open Sans"/>
                <a:cs typeface="Open Sans"/>
                <a:sym typeface="Open Sans"/>
              </a:rPr>
              <a:t> superior </a:t>
            </a:r>
            <a:r>
              <a:rPr lang="en-US" sz="2500" dirty="0" err="1">
                <a:solidFill>
                  <a:srgbClr val="070C1F"/>
                </a:solidFill>
                <a:latin typeface="Open Sans"/>
                <a:ea typeface="Open Sans"/>
                <a:cs typeface="Open Sans"/>
                <a:sym typeface="Open Sans"/>
              </a:rPr>
              <a:t>público</a:t>
            </a:r>
            <a:r>
              <a:rPr lang="en-US" sz="2500" dirty="0">
                <a:solidFill>
                  <a:srgbClr val="070C1F"/>
                </a:solidFill>
                <a:latin typeface="Open Sans"/>
                <a:ea typeface="Open Sans"/>
                <a:cs typeface="Open Sans"/>
                <a:sym typeface="Open Sans"/>
              </a:rPr>
              <a:t> e no </a:t>
            </a:r>
            <a:r>
              <a:rPr lang="en-US" sz="2500" dirty="0" err="1">
                <a:solidFill>
                  <a:srgbClr val="070C1F"/>
                </a:solidFill>
                <a:latin typeface="Open Sans"/>
                <a:ea typeface="Open Sans"/>
                <a:cs typeface="Open Sans"/>
                <a:sym typeface="Open Sans"/>
              </a:rPr>
              <a:t>aceso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aos</a:t>
            </a:r>
            <a:r>
              <a:rPr lang="en-US" sz="2500" dirty="0">
                <a:solidFill>
                  <a:srgbClr val="070C1F"/>
                </a:solidFill>
                <a:latin typeface="Open Sans"/>
                <a:ea typeface="Open Sans"/>
                <a:cs typeface="Open Sans"/>
                <a:sym typeface="Open Sans"/>
              </a:rPr>
              <a:t> cargos </a:t>
            </a:r>
            <a:r>
              <a:rPr lang="en-US" sz="2500" dirty="0" err="1">
                <a:solidFill>
                  <a:srgbClr val="070C1F"/>
                </a:solidFill>
                <a:latin typeface="Open Sans"/>
                <a:ea typeface="Open Sans"/>
                <a:cs typeface="Open Sans"/>
                <a:sym typeface="Open Sans"/>
              </a:rPr>
              <a:t>públicos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Não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há</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portanto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qualquer</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óbice</a:t>
            </a:r>
            <a:r>
              <a:rPr lang="en-US" sz="2500" dirty="0">
                <a:solidFill>
                  <a:srgbClr val="070C1F"/>
                </a:solidFill>
                <a:latin typeface="Open Sans"/>
                <a:ea typeface="Open Sans"/>
                <a:cs typeface="Open Sans"/>
                <a:sym typeface="Open Sans"/>
              </a:rPr>
              <a:t> à </a:t>
            </a:r>
            <a:r>
              <a:rPr lang="en-US" sz="2500" dirty="0" err="1">
                <a:solidFill>
                  <a:srgbClr val="070C1F"/>
                </a:solidFill>
                <a:latin typeface="Open Sans"/>
                <a:ea typeface="Open Sans"/>
                <a:cs typeface="Open Sans"/>
                <a:sym typeface="Open Sans"/>
              </a:rPr>
              <a:t>sua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inclusão</a:t>
            </a:r>
            <a:r>
              <a:rPr lang="en-US" sz="2500" dirty="0">
                <a:solidFill>
                  <a:srgbClr val="070C1F"/>
                </a:solidFill>
                <a:latin typeface="Open Sans"/>
                <a:ea typeface="Open Sans"/>
                <a:cs typeface="Open Sans"/>
                <a:sym typeface="Open Sans"/>
              </a:rPr>
              <a:t>, tendo </a:t>
            </a:r>
            <a:r>
              <a:rPr lang="en-US" sz="2500" dirty="0" err="1">
                <a:solidFill>
                  <a:srgbClr val="070C1F"/>
                </a:solidFill>
                <a:latin typeface="Open Sans"/>
                <a:ea typeface="Open Sans"/>
                <a:cs typeface="Open Sans"/>
                <a:sym typeface="Open Sans"/>
              </a:rPr>
              <a:t>em</a:t>
            </a:r>
            <a:r>
              <a:rPr lang="en-US" sz="2500" dirty="0">
                <a:solidFill>
                  <a:srgbClr val="070C1F"/>
                </a:solidFill>
                <a:latin typeface="Open Sans"/>
                <a:ea typeface="Open Sans"/>
                <a:cs typeface="Open Sans"/>
                <a:sym typeface="Open Sans"/>
              </a:rPr>
              <a:t> vista que </a:t>
            </a:r>
            <a:r>
              <a:rPr lang="en-US" sz="2500" dirty="0" err="1">
                <a:solidFill>
                  <a:srgbClr val="070C1F"/>
                </a:solidFill>
                <a:latin typeface="Open Sans"/>
                <a:ea typeface="Open Sans"/>
                <a:cs typeface="Open Sans"/>
                <a:sym typeface="Open Sans"/>
              </a:rPr>
              <a:t>há</a:t>
            </a:r>
            <a:r>
              <a:rPr lang="en-US" sz="2500" dirty="0">
                <a:solidFill>
                  <a:srgbClr val="070C1F"/>
                </a:solidFill>
                <a:latin typeface="Open Sans"/>
                <a:ea typeface="Open Sans"/>
                <a:cs typeface="Open Sans"/>
                <a:sym typeface="Open Sans"/>
              </a:rPr>
              <a:t> lei </a:t>
            </a:r>
            <a:r>
              <a:rPr lang="en-US" sz="2500" dirty="0" err="1">
                <a:solidFill>
                  <a:srgbClr val="070C1F"/>
                </a:solidFill>
                <a:latin typeface="Open Sans"/>
                <a:ea typeface="Open Sans"/>
                <a:cs typeface="Open Sans"/>
                <a:sym typeface="Open Sans"/>
              </a:rPr>
              <a:t>em</a:t>
            </a:r>
            <a:r>
              <a:rPr lang="en-US" sz="2500" dirty="0">
                <a:solidFill>
                  <a:srgbClr val="070C1F"/>
                </a:solidFill>
                <a:latin typeface="Open Sans"/>
                <a:ea typeface="Open Sans"/>
                <a:cs typeface="Open Sans"/>
                <a:sym typeface="Open Sans"/>
              </a:rPr>
              <a:t> vigor </a:t>
            </a:r>
            <a:r>
              <a:rPr lang="en-US" sz="2500" dirty="0" err="1">
                <a:solidFill>
                  <a:srgbClr val="070C1F"/>
                </a:solidFill>
                <a:latin typeface="Open Sans"/>
                <a:ea typeface="Open Sans"/>
                <a:cs typeface="Open Sans"/>
                <a:sym typeface="Open Sans"/>
              </a:rPr>
              <a:t>estabelecendo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como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política</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inclusão</a:t>
            </a:r>
            <a:r>
              <a:rPr lang="en-US" sz="2500" dirty="0">
                <a:solidFill>
                  <a:srgbClr val="070C1F"/>
                </a:solidFill>
                <a:latin typeface="Open Sans"/>
                <a:ea typeface="Open Sans"/>
                <a:cs typeface="Open Sans"/>
                <a:sym typeface="Open Sans"/>
              </a:rPr>
              <a:t> racial o</a:t>
            </a:r>
          </a:p>
          <a:p>
            <a:pPr algn="just">
              <a:lnSpc>
                <a:spcPts val="3000"/>
              </a:lnSpc>
              <a:spcBef>
                <a:spcPct val="0"/>
              </a:spcBef>
            </a:pPr>
            <a:r>
              <a:rPr lang="en-US" sz="2500" dirty="0" err="1">
                <a:solidFill>
                  <a:srgbClr val="070C1F"/>
                </a:solidFill>
                <a:latin typeface="Open Sans"/>
                <a:ea typeface="Open Sans"/>
                <a:cs typeface="Open Sans"/>
                <a:sym typeface="Open Sans"/>
              </a:rPr>
              <a:t>tratamento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favorecido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nas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licitações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públicas</a:t>
            </a:r>
            <a:r>
              <a:rPr lang="en-US" sz="2500" dirty="0">
                <a:solidFill>
                  <a:srgbClr val="070C1F"/>
                </a:solidFill>
                <a:latin typeface="Open Sans"/>
                <a:ea typeface="Open Sans"/>
                <a:cs typeface="Open Sans"/>
                <a:sym typeface="Open Sans"/>
              </a:rPr>
              <a:t>. Nesse </a:t>
            </a:r>
            <a:r>
              <a:rPr lang="en-US" sz="2500" dirty="0" err="1">
                <a:solidFill>
                  <a:srgbClr val="070C1F"/>
                </a:solidFill>
                <a:latin typeface="Open Sans"/>
                <a:ea typeface="Open Sans"/>
                <a:cs typeface="Open Sans"/>
                <a:sym typeface="Open Sans"/>
              </a:rPr>
              <a:t>norte</a:t>
            </a:r>
            <a:r>
              <a:rPr lang="en-US" sz="2500" dirty="0">
                <a:solidFill>
                  <a:srgbClr val="070C1F"/>
                </a:solidFill>
                <a:latin typeface="Open Sans"/>
                <a:ea typeface="Open Sans"/>
                <a:cs typeface="Open Sans"/>
                <a:sym typeface="Open Sans"/>
              </a:rPr>
              <a:t>, o </a:t>
            </a:r>
            <a:r>
              <a:rPr lang="en-US" sz="2500" dirty="0" err="1">
                <a:solidFill>
                  <a:srgbClr val="070C1F"/>
                </a:solidFill>
                <a:latin typeface="Open Sans"/>
                <a:ea typeface="Open Sans"/>
                <a:cs typeface="Open Sans"/>
                <a:sym typeface="Open Sans"/>
              </a:rPr>
              <a:t>artigo</a:t>
            </a:r>
            <a:r>
              <a:rPr lang="en-US" sz="2500" dirty="0">
                <a:solidFill>
                  <a:srgbClr val="070C1F"/>
                </a:solidFill>
                <a:latin typeface="Open Sans"/>
                <a:ea typeface="Open Sans"/>
                <a:cs typeface="Open Sans"/>
                <a:sym typeface="Open Sans"/>
              </a:rPr>
              <a:t> 39, da Lei nº 12.288/2010, </a:t>
            </a:r>
            <a:r>
              <a:rPr lang="en-US" sz="2500" dirty="0" err="1">
                <a:solidFill>
                  <a:srgbClr val="070C1F"/>
                </a:solidFill>
                <a:latin typeface="Open Sans"/>
                <a:ea typeface="Open Sans"/>
                <a:cs typeface="Open Sans"/>
                <a:sym typeface="Open Sans"/>
              </a:rPr>
              <a:t>denominado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Estatuto</a:t>
            </a:r>
            <a:r>
              <a:rPr lang="en-US" sz="2500" dirty="0">
                <a:solidFill>
                  <a:srgbClr val="070C1F"/>
                </a:solidFill>
                <a:latin typeface="Open Sans"/>
                <a:ea typeface="Open Sans"/>
                <a:cs typeface="Open Sans"/>
                <a:sym typeface="Open Sans"/>
              </a:rPr>
              <a:t> Racial </a:t>
            </a:r>
            <a:r>
              <a:rPr lang="en-US" sz="2500" dirty="0" err="1">
                <a:solidFill>
                  <a:srgbClr val="070C1F"/>
                </a:solidFill>
                <a:latin typeface="Open Sans"/>
                <a:ea typeface="Open Sans"/>
                <a:cs typeface="Open Sans"/>
                <a:sym typeface="Open Sans"/>
              </a:rPr>
              <a:t>assim</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dispõe</a:t>
            </a:r>
            <a:r>
              <a:rPr lang="en-US" sz="2500" dirty="0">
                <a:solidFill>
                  <a:srgbClr val="070C1F"/>
                </a:solidFill>
                <a:latin typeface="Open Sans"/>
                <a:ea typeface="Open Sans"/>
                <a:cs typeface="Open Sans"/>
                <a:sym typeface="Open Sans"/>
              </a:rPr>
              <a:t>: Art. 39. O </a:t>
            </a:r>
            <a:r>
              <a:rPr lang="en-US" sz="2500" dirty="0" err="1">
                <a:solidFill>
                  <a:srgbClr val="070C1F"/>
                </a:solidFill>
                <a:latin typeface="Open Sans"/>
                <a:ea typeface="Open Sans"/>
                <a:cs typeface="Open Sans"/>
                <a:sym typeface="Open Sans"/>
              </a:rPr>
              <a:t>poder</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público</a:t>
            </a:r>
            <a:endParaRPr lang="en-US" sz="2500" dirty="0">
              <a:solidFill>
                <a:srgbClr val="070C1F"/>
              </a:solidFill>
              <a:latin typeface="Open Sans"/>
              <a:ea typeface="Open Sans"/>
              <a:cs typeface="Open Sans"/>
              <a:sym typeface="Open Sans"/>
            </a:endParaRPr>
          </a:p>
          <a:p>
            <a:pPr algn="just">
              <a:lnSpc>
                <a:spcPts val="3000"/>
              </a:lnSpc>
              <a:spcBef>
                <a:spcPct val="0"/>
              </a:spcBef>
            </a:pPr>
            <a:r>
              <a:rPr lang="en-US" sz="2500" dirty="0" err="1">
                <a:solidFill>
                  <a:srgbClr val="070C1F"/>
                </a:solidFill>
                <a:latin typeface="Open Sans"/>
                <a:ea typeface="Open Sans"/>
                <a:cs typeface="Open Sans"/>
                <a:sym typeface="Open Sans"/>
              </a:rPr>
              <a:t>promoverá</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ações</a:t>
            </a:r>
            <a:r>
              <a:rPr lang="en-US" sz="2500" dirty="0">
                <a:solidFill>
                  <a:srgbClr val="070C1F"/>
                </a:solidFill>
                <a:latin typeface="Open Sans"/>
                <a:ea typeface="Open Sans"/>
                <a:cs typeface="Open Sans"/>
                <a:sym typeface="Open Sans"/>
              </a:rPr>
              <a:t> que </a:t>
            </a:r>
            <a:r>
              <a:rPr lang="en-US" sz="2500" dirty="0" err="1">
                <a:solidFill>
                  <a:srgbClr val="070C1F"/>
                </a:solidFill>
                <a:latin typeface="Open Sans"/>
                <a:ea typeface="Open Sans"/>
                <a:cs typeface="Open Sans"/>
                <a:sym typeface="Open Sans"/>
              </a:rPr>
              <a:t>assegurem</a:t>
            </a:r>
            <a:r>
              <a:rPr lang="en-US" sz="2500" dirty="0">
                <a:solidFill>
                  <a:srgbClr val="070C1F"/>
                </a:solidFill>
                <a:latin typeface="Open Sans"/>
                <a:ea typeface="Open Sans"/>
                <a:cs typeface="Open Sans"/>
                <a:sym typeface="Open Sans"/>
              </a:rPr>
              <a:t> a </a:t>
            </a:r>
            <a:r>
              <a:rPr lang="en-US" sz="2500" dirty="0" err="1">
                <a:solidFill>
                  <a:srgbClr val="070C1F"/>
                </a:solidFill>
                <a:latin typeface="Open Sans"/>
                <a:ea typeface="Open Sans"/>
                <a:cs typeface="Open Sans"/>
                <a:sym typeface="Open Sans"/>
              </a:rPr>
              <a:t>igualdade</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oportunidades</a:t>
            </a:r>
            <a:r>
              <a:rPr lang="en-US" sz="2500" dirty="0">
                <a:solidFill>
                  <a:srgbClr val="070C1F"/>
                </a:solidFill>
                <a:latin typeface="Open Sans"/>
                <a:ea typeface="Open Sans"/>
                <a:cs typeface="Open Sans"/>
                <a:sym typeface="Open Sans"/>
              </a:rPr>
              <a:t> no mercado de </a:t>
            </a:r>
            <a:r>
              <a:rPr lang="en-US" sz="2500" dirty="0" err="1">
                <a:solidFill>
                  <a:srgbClr val="070C1F"/>
                </a:solidFill>
                <a:latin typeface="Open Sans"/>
                <a:ea typeface="Open Sans"/>
                <a:cs typeface="Open Sans"/>
                <a:sym typeface="Open Sans"/>
              </a:rPr>
              <a:t>trabalho</a:t>
            </a:r>
            <a:r>
              <a:rPr lang="en-US" sz="2500" dirty="0">
                <a:solidFill>
                  <a:srgbClr val="070C1F"/>
                </a:solidFill>
                <a:latin typeface="Open Sans"/>
                <a:ea typeface="Open Sans"/>
                <a:cs typeface="Open Sans"/>
                <a:sym typeface="Open Sans"/>
              </a:rPr>
              <a:t> para a </a:t>
            </a:r>
            <a:r>
              <a:rPr lang="en-US" sz="2500" dirty="0" err="1">
                <a:solidFill>
                  <a:srgbClr val="070C1F"/>
                </a:solidFill>
                <a:latin typeface="Open Sans"/>
                <a:ea typeface="Open Sans"/>
                <a:cs typeface="Open Sans"/>
                <a:sym typeface="Open Sans"/>
              </a:rPr>
              <a:t>população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negra</a:t>
            </a:r>
            <a:r>
              <a:rPr lang="en-US" sz="2500" dirty="0">
                <a:solidFill>
                  <a:srgbClr val="070C1F"/>
                </a:solidFill>
                <a:latin typeface="Open Sans"/>
                <a:ea typeface="Open Sans"/>
                <a:cs typeface="Open Sans"/>
                <a:sym typeface="Open Sans"/>
              </a:rPr>
              <a:t>, inclusive </a:t>
            </a:r>
            <a:r>
              <a:rPr lang="en-US" sz="2500" dirty="0" err="1">
                <a:solidFill>
                  <a:srgbClr val="070C1F"/>
                </a:solidFill>
                <a:latin typeface="Open Sans"/>
                <a:ea typeface="Open Sans"/>
                <a:cs typeface="Open Sans"/>
                <a:sym typeface="Open Sans"/>
              </a:rPr>
              <a:t>mediante</a:t>
            </a:r>
            <a:r>
              <a:rPr lang="en-US" sz="2500" dirty="0">
                <a:solidFill>
                  <a:srgbClr val="070C1F"/>
                </a:solidFill>
                <a:latin typeface="Open Sans"/>
                <a:ea typeface="Open Sans"/>
                <a:cs typeface="Open Sans"/>
                <a:sym typeface="Open Sans"/>
              </a:rPr>
              <a:t> a </a:t>
            </a:r>
            <a:r>
              <a:rPr lang="en-US" sz="2500" dirty="0" err="1">
                <a:solidFill>
                  <a:srgbClr val="070C1F"/>
                </a:solidFill>
                <a:latin typeface="Open Sans"/>
                <a:ea typeface="Open Sans"/>
                <a:cs typeface="Open Sans"/>
                <a:sym typeface="Open Sans"/>
              </a:rPr>
              <a:t>implementação</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medidas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visando</a:t>
            </a:r>
            <a:r>
              <a:rPr lang="en-US" sz="2500" dirty="0">
                <a:solidFill>
                  <a:srgbClr val="070C1F"/>
                </a:solidFill>
                <a:latin typeface="Open Sans"/>
                <a:ea typeface="Open Sans"/>
                <a:cs typeface="Open Sans"/>
                <a:sym typeface="Open Sans"/>
              </a:rPr>
              <a:t> à </a:t>
            </a:r>
            <a:r>
              <a:rPr lang="en-US" sz="2500" dirty="0" err="1">
                <a:solidFill>
                  <a:srgbClr val="070C1F"/>
                </a:solidFill>
                <a:latin typeface="Open Sans"/>
                <a:ea typeface="Open Sans"/>
                <a:cs typeface="Open Sans"/>
                <a:sym typeface="Open Sans"/>
              </a:rPr>
              <a:t>promoção</a:t>
            </a:r>
            <a:r>
              <a:rPr lang="en-US" sz="2500" dirty="0">
                <a:solidFill>
                  <a:srgbClr val="070C1F"/>
                </a:solidFill>
                <a:latin typeface="Open Sans"/>
                <a:ea typeface="Open Sans"/>
                <a:cs typeface="Open Sans"/>
                <a:sym typeface="Open Sans"/>
              </a:rPr>
              <a:t> da </a:t>
            </a:r>
            <a:r>
              <a:rPr lang="en-US" sz="2500" dirty="0" err="1">
                <a:solidFill>
                  <a:srgbClr val="070C1F"/>
                </a:solidFill>
                <a:latin typeface="Open Sans"/>
                <a:ea typeface="Open Sans"/>
                <a:cs typeface="Open Sans"/>
                <a:sym typeface="Open Sans"/>
              </a:rPr>
              <a:t>igualdade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nas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contratações</a:t>
            </a:r>
            <a:r>
              <a:rPr lang="en-US" sz="2500" dirty="0">
                <a:solidFill>
                  <a:srgbClr val="070C1F"/>
                </a:solidFill>
                <a:latin typeface="Open Sans"/>
                <a:ea typeface="Open Sans"/>
                <a:cs typeface="Open Sans"/>
                <a:sym typeface="Open Sans"/>
              </a:rPr>
              <a:t> do </a:t>
            </a:r>
            <a:r>
              <a:rPr lang="en-US" sz="2500" dirty="0" err="1">
                <a:solidFill>
                  <a:srgbClr val="070C1F"/>
                </a:solidFill>
                <a:latin typeface="Open Sans"/>
                <a:ea typeface="Open Sans"/>
                <a:cs typeface="Open Sans"/>
                <a:sym typeface="Open Sans"/>
              </a:rPr>
              <a:t>setor</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público</a:t>
            </a:r>
            <a:r>
              <a:rPr lang="en-US" sz="2500" dirty="0">
                <a:solidFill>
                  <a:srgbClr val="070C1F"/>
                </a:solidFill>
                <a:latin typeface="Open Sans"/>
                <a:ea typeface="Open Sans"/>
                <a:cs typeface="Open Sans"/>
                <a:sym typeface="Open Sans"/>
              </a:rPr>
              <a:t> e o </a:t>
            </a:r>
            <a:r>
              <a:rPr lang="en-US" sz="2500" dirty="0" err="1">
                <a:solidFill>
                  <a:srgbClr val="070C1F"/>
                </a:solidFill>
                <a:latin typeface="Open Sans"/>
                <a:ea typeface="Open Sans"/>
                <a:cs typeface="Open Sans"/>
                <a:sym typeface="Open Sans"/>
              </a:rPr>
              <a:t>incentivo</a:t>
            </a:r>
            <a:r>
              <a:rPr lang="en-US" sz="2500" dirty="0">
                <a:solidFill>
                  <a:srgbClr val="070C1F"/>
                </a:solidFill>
                <a:latin typeface="Open Sans"/>
                <a:ea typeface="Open Sans"/>
                <a:cs typeface="Open Sans"/>
                <a:sym typeface="Open Sans"/>
              </a:rPr>
              <a:t> à </a:t>
            </a:r>
            <a:r>
              <a:rPr lang="en-US" sz="2500" dirty="0" err="1">
                <a:solidFill>
                  <a:srgbClr val="070C1F"/>
                </a:solidFill>
                <a:latin typeface="Open Sans"/>
                <a:ea typeface="Open Sans"/>
                <a:cs typeface="Open Sans"/>
                <a:sym typeface="Open Sans"/>
              </a:rPr>
              <a:t>adoção</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medidas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similares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nas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empresas</a:t>
            </a:r>
            <a:r>
              <a:rPr lang="en-US" sz="2500" dirty="0">
                <a:solidFill>
                  <a:srgbClr val="070C1F"/>
                </a:solidFill>
                <a:latin typeface="Open Sans"/>
                <a:ea typeface="Open Sans"/>
                <a:cs typeface="Open Sans"/>
                <a:sym typeface="Open Sans"/>
              </a:rPr>
              <a:t> e </a:t>
            </a:r>
            <a:r>
              <a:rPr lang="en-US" sz="2500" dirty="0" err="1">
                <a:solidFill>
                  <a:srgbClr val="070C1F"/>
                </a:solidFill>
                <a:latin typeface="Open Sans"/>
                <a:ea typeface="Open Sans"/>
                <a:cs typeface="Open Sans"/>
                <a:sym typeface="Open Sans"/>
              </a:rPr>
              <a:t>organizações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privadas</a:t>
            </a:r>
            <a:r>
              <a:rPr lang="en-US" sz="2500" dirty="0">
                <a:solidFill>
                  <a:srgbClr val="070C1F"/>
                </a:solidFill>
                <a:latin typeface="Open Sans"/>
                <a:ea typeface="Open Sans"/>
                <a:cs typeface="Open Sans"/>
                <a:sym typeface="Open Sans"/>
              </a:rPr>
              <a:t>.</a:t>
            </a:r>
          </a:p>
        </p:txBody>
      </p:sp>
      <p:sp>
        <p:nvSpPr>
          <p:cNvPr id="5" name="AutoShape 5"/>
          <p:cNvSpPr/>
          <p:nvPr/>
        </p:nvSpPr>
        <p:spPr>
          <a:xfrm>
            <a:off x="12489991" y="620627"/>
            <a:ext cx="0" cy="8983126"/>
          </a:xfrm>
          <a:prstGeom prst="line">
            <a:avLst/>
          </a:prstGeom>
          <a:ln w="38100" cap="flat">
            <a:solidFill>
              <a:srgbClr val="FE6C02"/>
            </a:solidFill>
            <a:prstDash val="solid"/>
            <a:headEnd type="none" w="sm" len="sm"/>
            <a:tailEnd type="none" w="sm" len="sm"/>
          </a:ln>
        </p:spPr>
        <p:txBody>
          <a:bodyPr/>
          <a:lstStyle/>
          <a:p>
            <a:endParaRPr lang="pt-BR"/>
          </a:p>
        </p:txBody>
      </p:sp>
      <p:sp>
        <p:nvSpPr>
          <p:cNvPr id="6" name="AutoShape 6"/>
          <p:cNvSpPr/>
          <p:nvPr/>
        </p:nvSpPr>
        <p:spPr>
          <a:xfrm flipH="1">
            <a:off x="10835882" y="1589397"/>
            <a:ext cx="1460299" cy="0"/>
          </a:xfrm>
          <a:prstGeom prst="line">
            <a:avLst/>
          </a:prstGeom>
          <a:ln w="38100" cap="flat">
            <a:solidFill>
              <a:srgbClr val="FE6C02"/>
            </a:solidFill>
            <a:prstDash val="solid"/>
            <a:headEnd type="none" w="sm" len="sm"/>
            <a:tailEnd type="none" w="sm" len="sm"/>
          </a:ln>
        </p:spPr>
        <p:txBody>
          <a:bodyPr/>
          <a:lstStyle/>
          <a:p>
            <a:endParaRPr lang="pt-BR"/>
          </a:p>
        </p:txBody>
      </p:sp>
      <p:sp>
        <p:nvSpPr>
          <p:cNvPr id="7" name="Freeform 7"/>
          <p:cNvSpPr/>
          <p:nvPr/>
        </p:nvSpPr>
        <p:spPr>
          <a:xfrm>
            <a:off x="12006446" y="1111893"/>
            <a:ext cx="967089" cy="967089"/>
          </a:xfrm>
          <a:custGeom>
            <a:avLst/>
            <a:gdLst/>
            <a:ahLst/>
            <a:cxnLst/>
            <a:rect l="l" t="t" r="r" b="b"/>
            <a:pathLst>
              <a:path w="967089" h="967089">
                <a:moveTo>
                  <a:pt x="0" y="0"/>
                </a:moveTo>
                <a:lnTo>
                  <a:pt x="967089" y="0"/>
                </a:lnTo>
                <a:lnTo>
                  <a:pt x="967089" y="967089"/>
                </a:lnTo>
                <a:lnTo>
                  <a:pt x="0" y="9670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rot="5400000">
            <a:off x="-199409" y="358985"/>
            <a:ext cx="5911781" cy="5512963"/>
          </a:xfrm>
          <a:custGeom>
            <a:avLst/>
            <a:gdLst/>
            <a:ahLst/>
            <a:cxnLst/>
            <a:rect l="l" t="t" r="r" b="b"/>
            <a:pathLst>
              <a:path w="5911781" h="5512963">
                <a:moveTo>
                  <a:pt x="0" y="0"/>
                </a:moveTo>
                <a:lnTo>
                  <a:pt x="5911781" y="0"/>
                </a:lnTo>
                <a:lnTo>
                  <a:pt x="5911781" y="5512963"/>
                </a:lnTo>
                <a:lnTo>
                  <a:pt x="0" y="5512963"/>
                </a:lnTo>
                <a:lnTo>
                  <a:pt x="0" y="0"/>
                </a:lnTo>
                <a:close/>
              </a:path>
            </a:pathLst>
          </a:custGeom>
          <a:blipFill>
            <a:blip r:embed="rId4"/>
            <a:stretch>
              <a:fillRect l="-19597" r="-20370"/>
            </a:stretch>
          </a:blipFill>
        </p:spPr>
        <p:txBody>
          <a:bodyPr/>
          <a:lstStyle/>
          <a:p>
            <a:endParaRPr lang="pt-BR"/>
          </a:p>
        </p:txBody>
      </p:sp>
      <p:sp>
        <p:nvSpPr>
          <p:cNvPr id="4" name="Freeform 4"/>
          <p:cNvSpPr/>
          <p:nvPr/>
        </p:nvSpPr>
        <p:spPr>
          <a:xfrm>
            <a:off x="6022636" y="3822760"/>
            <a:ext cx="763392" cy="763392"/>
          </a:xfrm>
          <a:custGeom>
            <a:avLst/>
            <a:gdLst/>
            <a:ahLst/>
            <a:cxnLst/>
            <a:rect l="l" t="t" r="r" b="b"/>
            <a:pathLst>
              <a:path w="763392" h="763392">
                <a:moveTo>
                  <a:pt x="0" y="0"/>
                </a:moveTo>
                <a:lnTo>
                  <a:pt x="763392" y="0"/>
                </a:lnTo>
                <a:lnTo>
                  <a:pt x="763392" y="763393"/>
                </a:lnTo>
                <a:lnTo>
                  <a:pt x="0" y="763393"/>
                </a:lnTo>
                <a:lnTo>
                  <a:pt x="0" y="0"/>
                </a:lnTo>
                <a:close/>
              </a:path>
            </a:pathLst>
          </a:custGeom>
          <a:blipFill>
            <a:blip r:embed="rId5"/>
            <a:stretch>
              <a:fillRect/>
            </a:stretch>
          </a:blipFill>
        </p:spPr>
        <p:txBody>
          <a:bodyPr/>
          <a:lstStyle/>
          <a:p>
            <a:endParaRPr lang="pt-BR"/>
          </a:p>
        </p:txBody>
      </p:sp>
      <p:sp>
        <p:nvSpPr>
          <p:cNvPr id="5" name="Freeform 5"/>
          <p:cNvSpPr/>
          <p:nvPr/>
        </p:nvSpPr>
        <p:spPr>
          <a:xfrm>
            <a:off x="1209675" y="7117220"/>
            <a:ext cx="652462" cy="652462"/>
          </a:xfrm>
          <a:custGeom>
            <a:avLst/>
            <a:gdLst/>
            <a:ahLst/>
            <a:cxnLst/>
            <a:rect l="l" t="t" r="r" b="b"/>
            <a:pathLst>
              <a:path w="652462" h="652462">
                <a:moveTo>
                  <a:pt x="0" y="0"/>
                </a:moveTo>
                <a:lnTo>
                  <a:pt x="652462" y="0"/>
                </a:lnTo>
                <a:lnTo>
                  <a:pt x="652462" y="652462"/>
                </a:lnTo>
                <a:lnTo>
                  <a:pt x="0" y="652462"/>
                </a:lnTo>
                <a:lnTo>
                  <a:pt x="0" y="0"/>
                </a:lnTo>
                <a:close/>
              </a:path>
            </a:pathLst>
          </a:custGeom>
          <a:blipFill>
            <a:blip r:embed="rId6"/>
            <a:stretch>
              <a:fillRect/>
            </a:stretch>
          </a:blipFill>
        </p:spPr>
        <p:txBody>
          <a:bodyPr/>
          <a:lstStyle/>
          <a:p>
            <a:endParaRPr lang="pt-BR"/>
          </a:p>
        </p:txBody>
      </p:sp>
      <p:sp>
        <p:nvSpPr>
          <p:cNvPr id="6" name="TextBox 6"/>
          <p:cNvSpPr txBox="1"/>
          <p:nvPr/>
        </p:nvSpPr>
        <p:spPr>
          <a:xfrm>
            <a:off x="6247547" y="773793"/>
            <a:ext cx="14030041" cy="1466850"/>
          </a:xfrm>
          <a:prstGeom prst="rect">
            <a:avLst/>
          </a:prstGeom>
        </p:spPr>
        <p:txBody>
          <a:bodyPr lIns="0" tIns="0" rIns="0" bIns="0" rtlCol="0" anchor="t">
            <a:spAutoFit/>
          </a:bodyPr>
          <a:lstStyle/>
          <a:p>
            <a:pPr algn="l">
              <a:lnSpc>
                <a:spcPts val="6239"/>
              </a:lnSpc>
            </a:pPr>
            <a:r>
              <a:rPr lang="en-US" sz="5199" b="1">
                <a:solidFill>
                  <a:srgbClr val="070C1F"/>
                </a:solidFill>
                <a:latin typeface="Open Sans Bold"/>
                <a:ea typeface="Open Sans Bold"/>
                <a:cs typeface="Open Sans Bold"/>
                <a:sym typeface="Open Sans Bold"/>
              </a:rPr>
              <a:t>A Busca por Justiça Racial:</a:t>
            </a:r>
          </a:p>
          <a:p>
            <a:pPr algn="l">
              <a:lnSpc>
                <a:spcPts val="5399"/>
              </a:lnSpc>
            </a:pPr>
            <a:r>
              <a:rPr lang="en-US" sz="4499" b="1">
                <a:solidFill>
                  <a:srgbClr val="070C1F"/>
                </a:solidFill>
                <a:latin typeface="Open Sans Bold"/>
                <a:ea typeface="Open Sans Bold"/>
                <a:cs typeface="Open Sans Bold"/>
                <a:sym typeface="Open Sans Bold"/>
              </a:rPr>
              <a:t>Ações e Propostas</a:t>
            </a:r>
          </a:p>
        </p:txBody>
      </p:sp>
      <p:sp>
        <p:nvSpPr>
          <p:cNvPr id="7" name="TextBox 7"/>
          <p:cNvSpPr txBox="1"/>
          <p:nvPr/>
        </p:nvSpPr>
        <p:spPr>
          <a:xfrm>
            <a:off x="10197211" y="2841550"/>
            <a:ext cx="5944611" cy="2676525"/>
          </a:xfrm>
          <a:prstGeom prst="rect">
            <a:avLst/>
          </a:prstGeom>
        </p:spPr>
        <p:txBody>
          <a:bodyPr lIns="0" tIns="0" rIns="0" bIns="0" rtlCol="0" anchor="t">
            <a:spAutoFit/>
          </a:bodyPr>
          <a:lstStyle/>
          <a:p>
            <a:pPr algn="just">
              <a:lnSpc>
                <a:spcPts val="3000"/>
              </a:lnSpc>
              <a:spcBef>
                <a:spcPct val="0"/>
              </a:spcBef>
            </a:pPr>
            <a:r>
              <a:rPr lang="en-US" sz="2500" dirty="0">
                <a:solidFill>
                  <a:srgbClr val="070C1F"/>
                </a:solidFill>
                <a:latin typeface="Open Sans"/>
                <a:ea typeface="Open Sans"/>
                <a:cs typeface="Open Sans"/>
                <a:sym typeface="Open Sans"/>
              </a:rPr>
              <a:t>Diante da </a:t>
            </a:r>
            <a:r>
              <a:rPr lang="en-US" sz="2500" dirty="0" err="1">
                <a:solidFill>
                  <a:srgbClr val="070C1F"/>
                </a:solidFill>
                <a:latin typeface="Open Sans"/>
                <a:ea typeface="Open Sans"/>
                <a:cs typeface="Open Sans"/>
                <a:sym typeface="Open Sans"/>
              </a:rPr>
              <a:t>omissão</a:t>
            </a:r>
            <a:r>
              <a:rPr lang="en-US" sz="2500" dirty="0">
                <a:solidFill>
                  <a:srgbClr val="070C1F"/>
                </a:solidFill>
                <a:latin typeface="Open Sans"/>
                <a:ea typeface="Open Sans"/>
                <a:cs typeface="Open Sans"/>
                <a:sym typeface="Open Sans"/>
              </a:rPr>
              <a:t> do </a:t>
            </a:r>
            <a:r>
              <a:rPr lang="en-US" sz="2500" dirty="0" err="1">
                <a:solidFill>
                  <a:srgbClr val="070C1F"/>
                </a:solidFill>
                <a:latin typeface="Open Sans"/>
                <a:ea typeface="Open Sans"/>
                <a:cs typeface="Open Sans"/>
                <a:sym typeface="Open Sans"/>
              </a:rPr>
              <a:t>legislador</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lamenta</a:t>
            </a:r>
            <a:r>
              <a:rPr lang="en-US" sz="2500" dirty="0">
                <a:solidFill>
                  <a:srgbClr val="070C1F"/>
                </a:solidFill>
                <a:latin typeface="Open Sans"/>
                <a:ea typeface="Open Sans"/>
                <a:cs typeface="Open Sans"/>
                <a:sym typeface="Open Sans"/>
              </a:rPr>
              <a:t>-se a </a:t>
            </a:r>
            <a:r>
              <a:rPr lang="en-US" sz="2500" dirty="0" err="1">
                <a:solidFill>
                  <a:srgbClr val="070C1F"/>
                </a:solidFill>
                <a:latin typeface="Open Sans"/>
                <a:ea typeface="Open Sans"/>
                <a:cs typeface="Open Sans"/>
                <a:sym typeface="Open Sans"/>
              </a:rPr>
              <a:t>ausência</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tratamento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pormenorizado</a:t>
            </a:r>
            <a:r>
              <a:rPr lang="en-US" sz="2500" dirty="0">
                <a:solidFill>
                  <a:srgbClr val="070C1F"/>
                </a:solidFill>
                <a:latin typeface="Open Sans"/>
                <a:ea typeface="Open Sans"/>
                <a:cs typeface="Open Sans"/>
                <a:sym typeface="Open Sans"/>
              </a:rPr>
              <a:t> que </a:t>
            </a:r>
            <a:r>
              <a:rPr lang="en-US" sz="2500" dirty="0" err="1">
                <a:solidFill>
                  <a:srgbClr val="070C1F"/>
                </a:solidFill>
                <a:latin typeface="Open Sans"/>
                <a:ea typeface="Open Sans"/>
                <a:cs typeface="Open Sans"/>
                <a:sym typeface="Open Sans"/>
              </a:rPr>
              <a:t>indique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por</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exemplo</a:t>
            </a:r>
            <a:r>
              <a:rPr lang="en-US" sz="2500" dirty="0">
                <a:solidFill>
                  <a:srgbClr val="070C1F"/>
                </a:solidFill>
                <a:latin typeface="Open Sans"/>
                <a:ea typeface="Open Sans"/>
                <a:cs typeface="Open Sans"/>
                <a:sym typeface="Open Sans"/>
              </a:rPr>
              <a:t>, o percentual de </a:t>
            </a:r>
            <a:r>
              <a:rPr lang="en-US" sz="2500" dirty="0" err="1">
                <a:solidFill>
                  <a:srgbClr val="070C1F"/>
                </a:solidFill>
                <a:latin typeface="Open Sans"/>
                <a:ea typeface="Open Sans"/>
                <a:cs typeface="Open Sans"/>
                <a:sym typeface="Open Sans"/>
              </a:rPr>
              <a:t>postos</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trabalho</a:t>
            </a:r>
            <a:r>
              <a:rPr lang="en-US" sz="2500" dirty="0">
                <a:solidFill>
                  <a:srgbClr val="070C1F"/>
                </a:solidFill>
                <a:latin typeface="Open Sans"/>
                <a:ea typeface="Open Sans"/>
                <a:cs typeface="Open Sans"/>
                <a:sym typeface="Open Sans"/>
              </a:rPr>
              <a:t> a </a:t>
            </a:r>
            <a:r>
              <a:rPr lang="en-US" sz="2500" dirty="0" err="1">
                <a:solidFill>
                  <a:srgbClr val="070C1F"/>
                </a:solidFill>
                <a:latin typeface="Open Sans"/>
                <a:ea typeface="Open Sans"/>
                <a:cs typeface="Open Sans"/>
                <a:sym typeface="Open Sans"/>
              </a:rPr>
              <a:t>serem</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destinados</a:t>
            </a:r>
            <a:r>
              <a:rPr lang="en-US" sz="2500" dirty="0">
                <a:solidFill>
                  <a:srgbClr val="070C1F"/>
                </a:solidFill>
                <a:latin typeface="Open Sans"/>
                <a:ea typeface="Open Sans"/>
                <a:cs typeface="Open Sans"/>
                <a:sym typeface="Open Sans"/>
              </a:rPr>
              <a:t> a </a:t>
            </a:r>
            <a:r>
              <a:rPr lang="en-US" sz="2500" dirty="0" err="1">
                <a:solidFill>
                  <a:srgbClr val="070C1F"/>
                </a:solidFill>
                <a:latin typeface="Open Sans"/>
                <a:ea typeface="Open Sans"/>
                <a:cs typeface="Open Sans"/>
                <a:sym typeface="Open Sans"/>
              </a:rPr>
              <a:t>esse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público</a:t>
            </a:r>
            <a:r>
              <a:rPr lang="en-US" sz="2500" dirty="0">
                <a:solidFill>
                  <a:srgbClr val="070C1F"/>
                </a:solidFill>
                <a:latin typeface="Open Sans"/>
                <a:ea typeface="Open Sans"/>
                <a:cs typeface="Open Sans"/>
                <a:sym typeface="Open Sans"/>
              </a:rPr>
              <a:t>, para que se </a:t>
            </a:r>
            <a:r>
              <a:rPr lang="en-US" sz="2500" dirty="0" err="1">
                <a:solidFill>
                  <a:srgbClr val="070C1F"/>
                </a:solidFill>
                <a:latin typeface="Open Sans"/>
                <a:ea typeface="Open Sans"/>
                <a:cs typeface="Open Sans"/>
                <a:sym typeface="Open Sans"/>
              </a:rPr>
              <a:t>reconheça</a:t>
            </a:r>
            <a:r>
              <a:rPr lang="en-US" sz="2500" dirty="0">
                <a:solidFill>
                  <a:srgbClr val="070C1F"/>
                </a:solidFill>
                <a:latin typeface="Open Sans"/>
                <a:ea typeface="Open Sans"/>
                <a:cs typeface="Open Sans"/>
                <a:sym typeface="Open Sans"/>
              </a:rPr>
              <a:t> a </a:t>
            </a:r>
            <a:r>
              <a:rPr lang="en-US" sz="2500" dirty="0" err="1">
                <a:solidFill>
                  <a:srgbClr val="070C1F"/>
                </a:solidFill>
                <a:latin typeface="Open Sans"/>
                <a:ea typeface="Open Sans"/>
                <a:cs typeface="Open Sans"/>
                <a:sym typeface="Open Sans"/>
              </a:rPr>
              <a:t>efetivação</a:t>
            </a:r>
            <a:r>
              <a:rPr lang="en-US" sz="2500" dirty="0">
                <a:solidFill>
                  <a:srgbClr val="070C1F"/>
                </a:solidFill>
                <a:latin typeface="Open Sans"/>
                <a:ea typeface="Open Sans"/>
                <a:cs typeface="Open Sans"/>
                <a:sym typeface="Open Sans"/>
              </a:rPr>
              <a:t> da </a:t>
            </a:r>
            <a:r>
              <a:rPr lang="en-US" sz="2500" dirty="0" err="1">
                <a:solidFill>
                  <a:srgbClr val="070C1F"/>
                </a:solidFill>
                <a:latin typeface="Open Sans"/>
                <a:ea typeface="Open Sans"/>
                <a:cs typeface="Open Sans"/>
                <a:sym typeface="Open Sans"/>
              </a:rPr>
              <a:t>política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igualitária</a:t>
            </a:r>
            <a:r>
              <a:rPr lang="en-US" sz="2500" dirty="0">
                <a:solidFill>
                  <a:srgbClr val="070C1F"/>
                </a:solidFill>
                <a:latin typeface="Open Sans"/>
                <a:ea typeface="Open Sans"/>
                <a:cs typeface="Open Sans"/>
                <a:sym typeface="Open Sans"/>
              </a:rPr>
              <a:t>.</a:t>
            </a:r>
          </a:p>
        </p:txBody>
      </p:sp>
      <p:sp>
        <p:nvSpPr>
          <p:cNvPr id="8" name="TextBox 8"/>
          <p:cNvSpPr txBox="1"/>
          <p:nvPr/>
        </p:nvSpPr>
        <p:spPr>
          <a:xfrm>
            <a:off x="6962110" y="3718682"/>
            <a:ext cx="2791490" cy="971550"/>
          </a:xfrm>
          <a:prstGeom prst="rect">
            <a:avLst/>
          </a:prstGeom>
        </p:spPr>
        <p:txBody>
          <a:bodyPr wrap="square" lIns="0" tIns="0" rIns="0" bIns="0" rtlCol="0" anchor="t">
            <a:spAutoFit/>
          </a:bodyPr>
          <a:lstStyle/>
          <a:p>
            <a:pPr algn="just">
              <a:lnSpc>
                <a:spcPts val="3840"/>
              </a:lnSpc>
              <a:spcBef>
                <a:spcPct val="0"/>
              </a:spcBef>
            </a:pPr>
            <a:r>
              <a:rPr lang="en-US" sz="3200" b="1" dirty="0">
                <a:solidFill>
                  <a:srgbClr val="070C1F"/>
                </a:solidFill>
                <a:latin typeface="Open Sans Bold"/>
                <a:ea typeface="Open Sans Bold"/>
                <a:cs typeface="Open Sans Bold"/>
                <a:sym typeface="Open Sans Bold"/>
              </a:rPr>
              <a:t>A </a:t>
            </a:r>
            <a:r>
              <a:rPr lang="en-US" sz="3200" b="1" dirty="0" err="1">
                <a:solidFill>
                  <a:srgbClr val="070C1F"/>
                </a:solidFill>
                <a:latin typeface="Open Sans Bold"/>
                <a:ea typeface="Open Sans Bold"/>
                <a:cs typeface="Open Sans Bold"/>
                <a:sym typeface="Open Sans Bold"/>
              </a:rPr>
              <a:t>Omissão</a:t>
            </a:r>
            <a:r>
              <a:rPr lang="en-US" sz="3200" b="1" dirty="0">
                <a:solidFill>
                  <a:srgbClr val="070C1F"/>
                </a:solidFill>
                <a:latin typeface="Open Sans Bold"/>
                <a:ea typeface="Open Sans Bold"/>
                <a:cs typeface="Open Sans Bold"/>
                <a:sym typeface="Open Sans Bold"/>
              </a:rPr>
              <a:t> </a:t>
            </a:r>
          </a:p>
          <a:p>
            <a:pPr algn="just">
              <a:lnSpc>
                <a:spcPts val="3840"/>
              </a:lnSpc>
              <a:spcBef>
                <a:spcPct val="0"/>
              </a:spcBef>
            </a:pPr>
            <a:r>
              <a:rPr lang="en-US" sz="3200" b="1" dirty="0">
                <a:solidFill>
                  <a:srgbClr val="070C1F"/>
                </a:solidFill>
                <a:latin typeface="Open Sans Bold"/>
                <a:ea typeface="Open Sans Bold"/>
                <a:cs typeface="Open Sans Bold"/>
                <a:sym typeface="Open Sans Bold"/>
              </a:rPr>
              <a:t>do </a:t>
            </a:r>
            <a:r>
              <a:rPr lang="en-US" sz="3200" b="1" dirty="0" err="1">
                <a:solidFill>
                  <a:srgbClr val="070C1F"/>
                </a:solidFill>
                <a:latin typeface="Open Sans Bold"/>
                <a:ea typeface="Open Sans Bold"/>
                <a:cs typeface="Open Sans Bold"/>
                <a:sym typeface="Open Sans Bold"/>
              </a:rPr>
              <a:t>Legislador</a:t>
            </a:r>
            <a:endParaRPr lang="en-US" sz="3200" b="1" dirty="0">
              <a:solidFill>
                <a:srgbClr val="070C1F"/>
              </a:solidFill>
              <a:latin typeface="Open Sans Bold"/>
              <a:ea typeface="Open Sans Bold"/>
              <a:cs typeface="Open Sans Bold"/>
              <a:sym typeface="Open Sans Bold"/>
            </a:endParaRPr>
          </a:p>
        </p:txBody>
      </p:sp>
      <p:sp>
        <p:nvSpPr>
          <p:cNvPr id="9" name="TextBox 9"/>
          <p:cNvSpPr txBox="1"/>
          <p:nvPr/>
        </p:nvSpPr>
        <p:spPr>
          <a:xfrm>
            <a:off x="2085313" y="6964820"/>
            <a:ext cx="3320256" cy="971550"/>
          </a:xfrm>
          <a:prstGeom prst="rect">
            <a:avLst/>
          </a:prstGeom>
        </p:spPr>
        <p:txBody>
          <a:bodyPr lIns="0" tIns="0" rIns="0" bIns="0" rtlCol="0" anchor="t">
            <a:spAutoFit/>
          </a:bodyPr>
          <a:lstStyle/>
          <a:p>
            <a:pPr algn="just">
              <a:lnSpc>
                <a:spcPts val="3840"/>
              </a:lnSpc>
              <a:spcBef>
                <a:spcPct val="0"/>
              </a:spcBef>
            </a:pPr>
            <a:r>
              <a:rPr lang="en-US" sz="3200" b="1">
                <a:solidFill>
                  <a:srgbClr val="070C1F"/>
                </a:solidFill>
                <a:latin typeface="Open Sans Bold"/>
                <a:ea typeface="Open Sans Bold"/>
                <a:cs typeface="Open Sans Bold"/>
                <a:sym typeface="Open Sans Bold"/>
              </a:rPr>
              <a:t>O Projeto de Lei </a:t>
            </a:r>
          </a:p>
          <a:p>
            <a:pPr algn="just">
              <a:lnSpc>
                <a:spcPts val="3840"/>
              </a:lnSpc>
              <a:spcBef>
                <a:spcPct val="0"/>
              </a:spcBef>
            </a:pPr>
            <a:r>
              <a:rPr lang="en-US" sz="3200" b="1">
                <a:solidFill>
                  <a:srgbClr val="070C1F"/>
                </a:solidFill>
                <a:latin typeface="Open Sans Bold"/>
                <a:ea typeface="Open Sans Bold"/>
                <a:cs typeface="Open Sans Bold"/>
                <a:sym typeface="Open Sans Bold"/>
              </a:rPr>
              <a:t>nº 2.067/2021</a:t>
            </a:r>
          </a:p>
        </p:txBody>
      </p:sp>
      <p:sp>
        <p:nvSpPr>
          <p:cNvPr id="10" name="TextBox 10"/>
          <p:cNvSpPr txBox="1"/>
          <p:nvPr/>
        </p:nvSpPr>
        <p:spPr>
          <a:xfrm>
            <a:off x="6013111" y="6061832"/>
            <a:ext cx="9383473" cy="3057525"/>
          </a:xfrm>
          <a:prstGeom prst="rect">
            <a:avLst/>
          </a:prstGeom>
        </p:spPr>
        <p:txBody>
          <a:bodyPr lIns="0" tIns="0" rIns="0" bIns="0" rtlCol="0" anchor="t">
            <a:spAutoFit/>
          </a:bodyPr>
          <a:lstStyle/>
          <a:p>
            <a:pPr algn="just">
              <a:lnSpc>
                <a:spcPts val="3000"/>
              </a:lnSpc>
              <a:spcBef>
                <a:spcPct val="0"/>
              </a:spcBef>
            </a:pPr>
            <a:r>
              <a:rPr lang="en-US" sz="2500" dirty="0">
                <a:solidFill>
                  <a:srgbClr val="070C1F"/>
                </a:solidFill>
                <a:latin typeface="Open Sans"/>
                <a:ea typeface="Open Sans"/>
                <a:cs typeface="Open Sans"/>
                <a:sym typeface="Open Sans"/>
              </a:rPr>
              <a:t>Por </a:t>
            </a:r>
            <a:r>
              <a:rPr lang="en-US" sz="2500" dirty="0" err="1">
                <a:solidFill>
                  <a:srgbClr val="070C1F"/>
                </a:solidFill>
                <a:latin typeface="Open Sans"/>
                <a:ea typeface="Open Sans"/>
                <a:cs typeface="Open Sans"/>
                <a:sym typeface="Open Sans"/>
              </a:rPr>
              <a:t>último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importa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citar</a:t>
            </a:r>
            <a:r>
              <a:rPr lang="en-US" sz="2500" dirty="0">
                <a:solidFill>
                  <a:srgbClr val="070C1F"/>
                </a:solidFill>
                <a:latin typeface="Open Sans"/>
                <a:ea typeface="Open Sans"/>
                <a:cs typeface="Open Sans"/>
                <a:sym typeface="Open Sans"/>
              </a:rPr>
              <a:t> que a </a:t>
            </a:r>
            <a:r>
              <a:rPr lang="en-US" sz="2500" dirty="0" err="1">
                <a:solidFill>
                  <a:srgbClr val="070C1F"/>
                </a:solidFill>
                <a:latin typeface="Open Sans"/>
                <a:ea typeface="Open Sans"/>
                <a:cs typeface="Open Sans"/>
                <a:sym typeface="Open Sans"/>
              </a:rPr>
              <a:t>Comissão</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Direitos</a:t>
            </a:r>
            <a:r>
              <a:rPr lang="en-US" sz="2500" dirty="0">
                <a:solidFill>
                  <a:srgbClr val="070C1F"/>
                </a:solidFill>
                <a:latin typeface="Open Sans"/>
                <a:ea typeface="Open Sans"/>
                <a:cs typeface="Open Sans"/>
                <a:sym typeface="Open Sans"/>
              </a:rPr>
              <a:t> Humanos e </a:t>
            </a:r>
            <a:r>
              <a:rPr lang="en-US" sz="2500" dirty="0" err="1">
                <a:solidFill>
                  <a:srgbClr val="070C1F"/>
                </a:solidFill>
                <a:latin typeface="Open Sans"/>
                <a:ea typeface="Open Sans"/>
                <a:cs typeface="Open Sans"/>
                <a:sym typeface="Open Sans"/>
              </a:rPr>
              <a:t>Minorias</a:t>
            </a:r>
            <a:r>
              <a:rPr lang="en-US" sz="2500" dirty="0">
                <a:solidFill>
                  <a:srgbClr val="070C1F"/>
                </a:solidFill>
                <a:latin typeface="Open Sans"/>
                <a:ea typeface="Open Sans"/>
                <a:cs typeface="Open Sans"/>
                <a:sym typeface="Open Sans"/>
              </a:rPr>
              <a:t>, da Câmara dos </a:t>
            </a:r>
            <a:r>
              <a:rPr lang="en-US" sz="2500" dirty="0" err="1">
                <a:solidFill>
                  <a:srgbClr val="070C1F"/>
                </a:solidFill>
                <a:latin typeface="Open Sans"/>
                <a:ea typeface="Open Sans"/>
                <a:cs typeface="Open Sans"/>
                <a:sym typeface="Open Sans"/>
              </a:rPr>
              <a:t>Deputados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aprovou</a:t>
            </a:r>
            <a:r>
              <a:rPr lang="en-US" sz="2500" dirty="0">
                <a:solidFill>
                  <a:srgbClr val="070C1F"/>
                </a:solidFill>
                <a:latin typeface="Open Sans"/>
                <a:ea typeface="Open Sans"/>
                <a:cs typeface="Open Sans"/>
                <a:sym typeface="Open Sans"/>
              </a:rPr>
              <a:t> a </a:t>
            </a:r>
            <a:r>
              <a:rPr lang="en-US" sz="2500" dirty="0" err="1">
                <a:solidFill>
                  <a:srgbClr val="070C1F"/>
                </a:solidFill>
                <a:latin typeface="Open Sans"/>
                <a:ea typeface="Open Sans"/>
                <a:cs typeface="Open Sans"/>
                <a:sym typeface="Open Sans"/>
              </a:rPr>
              <a:t>proposta</a:t>
            </a:r>
            <a:r>
              <a:rPr lang="en-US" sz="2500" dirty="0">
                <a:solidFill>
                  <a:srgbClr val="070C1F"/>
                </a:solidFill>
                <a:latin typeface="Open Sans"/>
                <a:ea typeface="Open Sans"/>
                <a:cs typeface="Open Sans"/>
                <a:sym typeface="Open Sans"/>
              </a:rPr>
              <a:t> do </a:t>
            </a:r>
            <a:r>
              <a:rPr lang="en-US" sz="2500" dirty="0" err="1">
                <a:solidFill>
                  <a:srgbClr val="070C1F"/>
                </a:solidFill>
                <a:latin typeface="Open Sans"/>
                <a:ea typeface="Open Sans"/>
                <a:cs typeface="Open Sans"/>
                <a:sym typeface="Open Sans"/>
              </a:rPr>
              <a:t>Projeto</a:t>
            </a:r>
            <a:r>
              <a:rPr lang="en-US" sz="2500" dirty="0">
                <a:solidFill>
                  <a:srgbClr val="070C1F"/>
                </a:solidFill>
                <a:latin typeface="Open Sans"/>
                <a:ea typeface="Open Sans"/>
                <a:cs typeface="Open Sans"/>
                <a:sym typeface="Open Sans"/>
              </a:rPr>
              <a:t> de Lei nº 2.067/2021, de </a:t>
            </a:r>
            <a:r>
              <a:rPr lang="en-US" sz="2500" dirty="0" err="1">
                <a:solidFill>
                  <a:srgbClr val="070C1F"/>
                </a:solidFill>
                <a:latin typeface="Open Sans"/>
                <a:ea typeface="Open Sans"/>
                <a:cs typeface="Open Sans"/>
                <a:sym typeface="Open Sans"/>
              </a:rPr>
              <a:t>autoria</a:t>
            </a:r>
            <a:r>
              <a:rPr lang="en-US" sz="2500" dirty="0">
                <a:solidFill>
                  <a:srgbClr val="070C1F"/>
                </a:solidFill>
                <a:latin typeface="Open Sans"/>
                <a:ea typeface="Open Sans"/>
                <a:cs typeface="Open Sans"/>
                <a:sym typeface="Open Sans"/>
              </a:rPr>
              <a:t> da </a:t>
            </a:r>
            <a:r>
              <a:rPr lang="en-US" sz="2500" dirty="0" err="1">
                <a:solidFill>
                  <a:srgbClr val="070C1F"/>
                </a:solidFill>
                <a:latin typeface="Open Sans"/>
                <a:ea typeface="Open Sans"/>
                <a:cs typeface="Open Sans"/>
                <a:sym typeface="Open Sans"/>
              </a:rPr>
              <a:t>Deputada</a:t>
            </a:r>
            <a:r>
              <a:rPr lang="en-US" sz="2500" dirty="0">
                <a:solidFill>
                  <a:srgbClr val="070C1F"/>
                </a:solidFill>
                <a:latin typeface="Open Sans"/>
                <a:ea typeface="Open Sans"/>
                <a:cs typeface="Open Sans"/>
                <a:sym typeface="Open Sans"/>
              </a:rPr>
              <a:t> Benedita da Silva, que </a:t>
            </a:r>
            <a:r>
              <a:rPr lang="en-US" sz="2500" dirty="0" err="1">
                <a:solidFill>
                  <a:srgbClr val="070C1F"/>
                </a:solidFill>
                <a:latin typeface="Open Sans"/>
                <a:ea typeface="Open Sans"/>
                <a:cs typeface="Open Sans"/>
                <a:sym typeface="Open Sans"/>
              </a:rPr>
              <a:t>determina</a:t>
            </a:r>
            <a:r>
              <a:rPr lang="en-US" sz="2500" dirty="0">
                <a:solidFill>
                  <a:srgbClr val="070C1F"/>
                </a:solidFill>
                <a:latin typeface="Open Sans"/>
                <a:ea typeface="Open Sans"/>
                <a:cs typeface="Open Sans"/>
                <a:sym typeface="Open Sans"/>
              </a:rPr>
              <a:t> que o </a:t>
            </a:r>
            <a:r>
              <a:rPr lang="en-US" sz="2500" dirty="0" err="1">
                <a:solidFill>
                  <a:srgbClr val="070C1F"/>
                </a:solidFill>
                <a:latin typeface="Open Sans"/>
                <a:ea typeface="Open Sans"/>
                <a:cs typeface="Open Sans"/>
                <a:sym typeface="Open Sans"/>
              </a:rPr>
              <a:t>governo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exija</a:t>
            </a:r>
            <a:r>
              <a:rPr lang="en-US" sz="2500" dirty="0">
                <a:solidFill>
                  <a:srgbClr val="070C1F"/>
                </a:solidFill>
                <a:latin typeface="Open Sans"/>
                <a:ea typeface="Open Sans"/>
                <a:cs typeface="Open Sans"/>
                <a:sym typeface="Open Sans"/>
              </a:rPr>
              <a:t> das </a:t>
            </a:r>
            <a:r>
              <a:rPr lang="en-US" sz="2500" dirty="0" err="1">
                <a:solidFill>
                  <a:srgbClr val="070C1F"/>
                </a:solidFill>
                <a:latin typeface="Open Sans"/>
                <a:ea typeface="Open Sans"/>
                <a:cs typeface="Open Sans"/>
                <a:sym typeface="Open Sans"/>
              </a:rPr>
              <a:t>empresas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contratadas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por</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licitação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cotas</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empregados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pretos</a:t>
            </a:r>
            <a:r>
              <a:rPr lang="en-US" sz="2500" dirty="0">
                <a:solidFill>
                  <a:srgbClr val="070C1F"/>
                </a:solidFill>
                <a:latin typeface="Open Sans"/>
                <a:ea typeface="Open Sans"/>
                <a:cs typeface="Open Sans"/>
                <a:sym typeface="Open Sans"/>
              </a:rPr>
              <a:t>, pardos e </a:t>
            </a:r>
            <a:r>
              <a:rPr lang="en-US" sz="2500" dirty="0" err="1">
                <a:solidFill>
                  <a:srgbClr val="070C1F"/>
                </a:solidFill>
                <a:latin typeface="Open Sans"/>
                <a:ea typeface="Open Sans"/>
                <a:cs typeface="Open Sans"/>
                <a:sym typeface="Open Sans"/>
              </a:rPr>
              <a:t>indígenas</a:t>
            </a:r>
            <a:r>
              <a:rPr lang="en-US" sz="2500" dirty="0">
                <a:solidFill>
                  <a:srgbClr val="070C1F"/>
                </a:solidFill>
                <a:latin typeface="Open Sans"/>
                <a:ea typeface="Open Sans"/>
                <a:cs typeface="Open Sans"/>
                <a:sym typeface="Open Sans"/>
              </a:rPr>
              <a:t> e a </a:t>
            </a:r>
            <a:r>
              <a:rPr lang="en-US" sz="2500" dirty="0" err="1">
                <a:solidFill>
                  <a:srgbClr val="070C1F"/>
                </a:solidFill>
                <a:latin typeface="Open Sans"/>
                <a:ea typeface="Open Sans"/>
                <a:cs typeface="Open Sans"/>
                <a:sym typeface="Open Sans"/>
              </a:rPr>
              <a:t>adoção</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outras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medidas</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igualdade</a:t>
            </a:r>
            <a:r>
              <a:rPr lang="en-US" sz="2500" dirty="0">
                <a:solidFill>
                  <a:srgbClr val="070C1F"/>
                </a:solidFill>
                <a:latin typeface="Open Sans"/>
                <a:ea typeface="Open Sans"/>
                <a:cs typeface="Open Sans"/>
                <a:sym typeface="Open Sans"/>
              </a:rPr>
              <a:t> racial </a:t>
            </a:r>
            <a:r>
              <a:rPr lang="en-US" sz="2500" dirty="0" err="1">
                <a:solidFill>
                  <a:srgbClr val="070C1F"/>
                </a:solidFill>
                <a:latin typeface="Open Sans"/>
                <a:ea typeface="Open Sans"/>
                <a:cs typeface="Open Sans"/>
                <a:sym typeface="Open Sans"/>
              </a:rPr>
              <a:t>como</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capacitação</a:t>
            </a:r>
            <a:r>
              <a:rPr lang="en-US" sz="2500" dirty="0">
                <a:solidFill>
                  <a:srgbClr val="070C1F"/>
                </a:solidFill>
                <a:latin typeface="Open Sans"/>
                <a:ea typeface="Open Sans"/>
                <a:cs typeface="Open Sans"/>
                <a:sym typeface="Open Sans"/>
              </a:rPr>
              <a:t> e </a:t>
            </a:r>
            <a:r>
              <a:rPr lang="en-US" sz="2500" dirty="0" err="1">
                <a:solidFill>
                  <a:srgbClr val="070C1F"/>
                </a:solidFill>
                <a:latin typeface="Open Sans"/>
                <a:ea typeface="Open Sans"/>
                <a:cs typeface="Open Sans"/>
                <a:sym typeface="Open Sans"/>
              </a:rPr>
              <a:t>criação</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ouvidoria</a:t>
            </a:r>
            <a:r>
              <a:rPr lang="en-US" sz="2500" dirty="0">
                <a:solidFill>
                  <a:srgbClr val="070C1F"/>
                </a:solidFill>
                <a:latin typeface="Open Sans"/>
                <a:ea typeface="Open Sans"/>
                <a:cs typeface="Open Sans"/>
                <a:sym typeface="Open Sans"/>
              </a:rPr>
              <a:t> interna </a:t>
            </a:r>
            <a:r>
              <a:rPr lang="en-US" sz="2500" dirty="0" err="1">
                <a:solidFill>
                  <a:srgbClr val="070C1F"/>
                </a:solidFill>
                <a:latin typeface="Open Sans"/>
                <a:ea typeface="Open Sans"/>
                <a:cs typeface="Open Sans"/>
                <a:sym typeface="Open Sans"/>
              </a:rPr>
              <a:t>ou</a:t>
            </a:r>
            <a:r>
              <a:rPr lang="en-US" sz="2500" dirty="0">
                <a:solidFill>
                  <a:srgbClr val="070C1F"/>
                </a:solidFill>
                <a:latin typeface="Open Sans"/>
                <a:ea typeface="Open Sans"/>
                <a:cs typeface="Open Sans"/>
                <a:sym typeface="Open Sans"/>
              </a:rPr>
              <a:t> equipes </a:t>
            </a:r>
            <a:r>
              <a:rPr lang="en-US" sz="2500" dirty="0" err="1">
                <a:solidFill>
                  <a:srgbClr val="070C1F"/>
                </a:solidFill>
                <a:latin typeface="Open Sans"/>
                <a:ea typeface="Open Sans"/>
                <a:cs typeface="Open Sans"/>
                <a:sym typeface="Open Sans"/>
              </a:rPr>
              <a:t>especializadas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em</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diversidade</a:t>
            </a:r>
            <a:r>
              <a:rPr lang="en-US" sz="2500" dirty="0">
                <a:solidFill>
                  <a:srgbClr val="070C1F"/>
                </a:solidFill>
                <a:latin typeface="Open Sans"/>
                <a:ea typeface="Open Sans"/>
                <a:cs typeface="Open Sans"/>
                <a:sym typeface="Open Sans"/>
              </a:rPr>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9655735" y="1630338"/>
            <a:ext cx="8632245" cy="5994335"/>
          </a:xfrm>
          <a:custGeom>
            <a:avLst/>
            <a:gdLst/>
            <a:ahLst/>
            <a:cxnLst/>
            <a:rect l="l" t="t" r="r" b="b"/>
            <a:pathLst>
              <a:path w="8632245" h="5994335">
                <a:moveTo>
                  <a:pt x="0" y="0"/>
                </a:moveTo>
                <a:lnTo>
                  <a:pt x="8632245" y="0"/>
                </a:lnTo>
                <a:lnTo>
                  <a:pt x="8632245" y="5994335"/>
                </a:lnTo>
                <a:lnTo>
                  <a:pt x="0" y="5994335"/>
                </a:lnTo>
                <a:lnTo>
                  <a:pt x="0" y="0"/>
                </a:lnTo>
                <a:close/>
              </a:path>
            </a:pathLst>
          </a:custGeom>
          <a:blipFill>
            <a:blip r:embed="rId4"/>
            <a:stretch>
              <a:fillRect l="-5928" r="-3993" b="-5463"/>
            </a:stretch>
          </a:blipFill>
        </p:spPr>
        <p:txBody>
          <a:bodyPr/>
          <a:lstStyle/>
          <a:p>
            <a:endParaRPr lang="pt-BR"/>
          </a:p>
        </p:txBody>
      </p:sp>
      <p:sp>
        <p:nvSpPr>
          <p:cNvPr id="4" name="TextBox 4"/>
          <p:cNvSpPr txBox="1"/>
          <p:nvPr/>
        </p:nvSpPr>
        <p:spPr>
          <a:xfrm>
            <a:off x="848910" y="2624393"/>
            <a:ext cx="10441070" cy="1175384"/>
          </a:xfrm>
          <a:prstGeom prst="rect">
            <a:avLst/>
          </a:prstGeom>
        </p:spPr>
        <p:txBody>
          <a:bodyPr lIns="0" tIns="0" rIns="0" bIns="0" rtlCol="0" anchor="t">
            <a:spAutoFit/>
          </a:bodyPr>
          <a:lstStyle/>
          <a:p>
            <a:pPr algn="l">
              <a:lnSpc>
                <a:spcPts val="4799"/>
              </a:lnSpc>
            </a:pPr>
            <a:r>
              <a:rPr lang="en-US" sz="4799" b="1">
                <a:solidFill>
                  <a:srgbClr val="070C1F"/>
                </a:solidFill>
                <a:latin typeface="Open Sans Bold"/>
                <a:ea typeface="Open Sans Bold"/>
                <a:cs typeface="Open Sans Bold"/>
                <a:sym typeface="Open Sans Bold"/>
              </a:rPr>
              <a:t>Um Futuro Mais Justo: </a:t>
            </a:r>
          </a:p>
          <a:p>
            <a:pPr algn="l">
              <a:lnSpc>
                <a:spcPts val="4499"/>
              </a:lnSpc>
            </a:pPr>
            <a:r>
              <a:rPr lang="en-US" sz="4499" b="1">
                <a:solidFill>
                  <a:srgbClr val="070C1F"/>
                </a:solidFill>
                <a:latin typeface="Open Sans Bold"/>
                <a:ea typeface="Open Sans Bold"/>
                <a:cs typeface="Open Sans Bold"/>
                <a:sym typeface="Open Sans Bold"/>
              </a:rPr>
              <a:t>A Necessidade de Mudança</a:t>
            </a:r>
          </a:p>
        </p:txBody>
      </p:sp>
      <p:sp>
        <p:nvSpPr>
          <p:cNvPr id="5" name="TextBox 5"/>
          <p:cNvSpPr txBox="1"/>
          <p:nvPr/>
        </p:nvSpPr>
        <p:spPr>
          <a:xfrm>
            <a:off x="867960" y="4371975"/>
            <a:ext cx="8237185" cy="2676525"/>
          </a:xfrm>
          <a:prstGeom prst="rect">
            <a:avLst/>
          </a:prstGeom>
        </p:spPr>
        <p:txBody>
          <a:bodyPr lIns="0" tIns="0" rIns="0" bIns="0" rtlCol="0" anchor="t">
            <a:spAutoFit/>
          </a:bodyPr>
          <a:lstStyle/>
          <a:p>
            <a:pPr algn="just">
              <a:lnSpc>
                <a:spcPts val="3000"/>
              </a:lnSpc>
              <a:spcBef>
                <a:spcPct val="0"/>
              </a:spcBef>
            </a:pPr>
            <a:r>
              <a:rPr lang="en-US" sz="2500" dirty="0">
                <a:solidFill>
                  <a:srgbClr val="070C1F"/>
                </a:solidFill>
                <a:latin typeface="Open Sans"/>
                <a:ea typeface="Open Sans"/>
                <a:cs typeface="Open Sans"/>
                <a:sym typeface="Open Sans"/>
              </a:rPr>
              <a:t>A </a:t>
            </a:r>
            <a:r>
              <a:rPr lang="en-US" sz="2500" dirty="0" err="1">
                <a:solidFill>
                  <a:srgbClr val="070C1F"/>
                </a:solidFill>
                <a:latin typeface="Open Sans"/>
                <a:ea typeface="Open Sans"/>
                <a:cs typeface="Open Sans"/>
                <a:sym typeface="Open Sans"/>
              </a:rPr>
              <a:t>luta</a:t>
            </a:r>
            <a:r>
              <a:rPr lang="en-US" sz="2500" dirty="0">
                <a:solidFill>
                  <a:srgbClr val="070C1F"/>
                </a:solidFill>
                <a:latin typeface="Open Sans"/>
                <a:ea typeface="Open Sans"/>
                <a:cs typeface="Open Sans"/>
                <a:sym typeface="Open Sans"/>
              </a:rPr>
              <a:t> contra o </a:t>
            </a:r>
            <a:r>
              <a:rPr lang="en-US" sz="2500" dirty="0" err="1">
                <a:solidFill>
                  <a:srgbClr val="070C1F"/>
                </a:solidFill>
                <a:latin typeface="Open Sans"/>
                <a:ea typeface="Open Sans"/>
                <a:cs typeface="Open Sans"/>
                <a:sym typeface="Open Sans"/>
              </a:rPr>
              <a:t>racismo</a:t>
            </a:r>
            <a:r>
              <a:rPr lang="en-US" sz="2500" dirty="0">
                <a:solidFill>
                  <a:srgbClr val="070C1F"/>
                </a:solidFill>
                <a:latin typeface="Open Sans"/>
                <a:ea typeface="Open Sans"/>
                <a:cs typeface="Open Sans"/>
                <a:sym typeface="Open Sans"/>
              </a:rPr>
              <a:t> no </a:t>
            </a:r>
            <a:r>
              <a:rPr lang="en-US" sz="2500" dirty="0" err="1">
                <a:solidFill>
                  <a:srgbClr val="070C1F"/>
                </a:solidFill>
                <a:latin typeface="Open Sans"/>
                <a:ea typeface="Open Sans"/>
                <a:cs typeface="Open Sans"/>
                <a:sym typeface="Open Sans"/>
              </a:rPr>
              <a:t>Brasil</a:t>
            </a:r>
            <a:r>
              <a:rPr lang="en-US" sz="2500" dirty="0">
                <a:solidFill>
                  <a:srgbClr val="070C1F"/>
                </a:solidFill>
                <a:latin typeface="Open Sans"/>
                <a:ea typeface="Open Sans"/>
                <a:cs typeface="Open Sans"/>
                <a:sym typeface="Open Sans"/>
              </a:rPr>
              <a:t> é um </a:t>
            </a:r>
            <a:r>
              <a:rPr lang="en-US" sz="2500" dirty="0" err="1">
                <a:solidFill>
                  <a:srgbClr val="070C1F"/>
                </a:solidFill>
                <a:latin typeface="Open Sans"/>
                <a:ea typeface="Open Sans"/>
                <a:cs typeface="Open Sans"/>
                <a:sym typeface="Open Sans"/>
              </a:rPr>
              <a:t>processo</a:t>
            </a:r>
            <a:r>
              <a:rPr lang="en-US" sz="2500" dirty="0">
                <a:solidFill>
                  <a:srgbClr val="070C1F"/>
                </a:solidFill>
                <a:latin typeface="Open Sans"/>
                <a:ea typeface="Open Sans"/>
                <a:cs typeface="Open Sans"/>
                <a:sym typeface="Open Sans"/>
              </a:rPr>
              <a:t> continuo e </a:t>
            </a:r>
            <a:r>
              <a:rPr lang="en-US" sz="2500" dirty="0" err="1">
                <a:solidFill>
                  <a:srgbClr val="070C1F"/>
                </a:solidFill>
                <a:latin typeface="Open Sans"/>
                <a:ea typeface="Open Sans"/>
                <a:cs typeface="Open Sans"/>
                <a:sym typeface="Open Sans"/>
              </a:rPr>
              <a:t>desafiador</a:t>
            </a:r>
            <a:r>
              <a:rPr lang="en-US" sz="2500" dirty="0">
                <a:solidFill>
                  <a:srgbClr val="070C1F"/>
                </a:solidFill>
                <a:latin typeface="Open Sans"/>
                <a:ea typeface="Open Sans"/>
                <a:cs typeface="Open Sans"/>
                <a:sym typeface="Open Sans"/>
              </a:rPr>
              <a:t>, mas </a:t>
            </a:r>
            <a:r>
              <a:rPr lang="en-US" sz="2500" dirty="0" err="1">
                <a:solidFill>
                  <a:srgbClr val="070C1F"/>
                </a:solidFill>
                <a:latin typeface="Open Sans"/>
                <a:ea typeface="Open Sans"/>
                <a:cs typeface="Open Sans"/>
                <a:sym typeface="Open Sans"/>
              </a:rPr>
              <a:t>também</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essencial</a:t>
            </a:r>
            <a:r>
              <a:rPr lang="en-US" sz="2500" dirty="0">
                <a:solidFill>
                  <a:srgbClr val="070C1F"/>
                </a:solidFill>
                <a:latin typeface="Open Sans"/>
                <a:ea typeface="Open Sans"/>
                <a:cs typeface="Open Sans"/>
                <a:sym typeface="Open Sans"/>
              </a:rPr>
              <a:t> para a </a:t>
            </a:r>
            <a:r>
              <a:rPr lang="en-US" sz="2500" dirty="0" err="1">
                <a:solidFill>
                  <a:srgbClr val="070C1F"/>
                </a:solidFill>
                <a:latin typeface="Open Sans"/>
                <a:ea typeface="Open Sans"/>
                <a:cs typeface="Open Sans"/>
                <a:sym typeface="Open Sans"/>
              </a:rPr>
              <a:t>construção</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uma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sociedade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mais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justa</a:t>
            </a:r>
            <a:r>
              <a:rPr lang="en-US" sz="2500" dirty="0">
                <a:solidFill>
                  <a:srgbClr val="070C1F"/>
                </a:solidFill>
                <a:latin typeface="Open Sans"/>
                <a:ea typeface="Open Sans"/>
                <a:cs typeface="Open Sans"/>
                <a:sym typeface="Open Sans"/>
              </a:rPr>
              <a:t> e </a:t>
            </a:r>
            <a:r>
              <a:rPr lang="en-US" sz="2500" dirty="0" err="1">
                <a:solidFill>
                  <a:srgbClr val="070C1F"/>
                </a:solidFill>
                <a:latin typeface="Open Sans"/>
                <a:ea typeface="Open Sans"/>
                <a:cs typeface="Open Sans"/>
                <a:sym typeface="Open Sans"/>
              </a:rPr>
              <a:t>igualitária</a:t>
            </a:r>
            <a:r>
              <a:rPr lang="en-US" sz="2500" dirty="0">
                <a:solidFill>
                  <a:srgbClr val="070C1F"/>
                </a:solidFill>
                <a:latin typeface="Open Sans"/>
                <a:ea typeface="Open Sans"/>
                <a:cs typeface="Open Sans"/>
                <a:sym typeface="Open Sans"/>
              </a:rPr>
              <a:t>. </a:t>
            </a:r>
          </a:p>
          <a:p>
            <a:pPr algn="just">
              <a:lnSpc>
                <a:spcPts val="3000"/>
              </a:lnSpc>
              <a:spcBef>
                <a:spcPct val="0"/>
              </a:spcBef>
            </a:pPr>
            <a:r>
              <a:rPr lang="en-US" sz="2500" dirty="0">
                <a:solidFill>
                  <a:srgbClr val="070C1F"/>
                </a:solidFill>
                <a:latin typeface="Open Sans"/>
                <a:ea typeface="Open Sans"/>
                <a:cs typeface="Open Sans"/>
                <a:sym typeface="Open Sans"/>
              </a:rPr>
              <a:t>É </a:t>
            </a:r>
            <a:r>
              <a:rPr lang="en-US" sz="2500" dirty="0" err="1">
                <a:solidFill>
                  <a:srgbClr val="070C1F"/>
                </a:solidFill>
                <a:latin typeface="Open Sans"/>
                <a:ea typeface="Open Sans"/>
                <a:cs typeface="Open Sans"/>
                <a:sym typeface="Open Sans"/>
              </a:rPr>
              <a:t>preciso</a:t>
            </a:r>
            <a:r>
              <a:rPr lang="en-US" sz="2500" dirty="0">
                <a:solidFill>
                  <a:srgbClr val="070C1F"/>
                </a:solidFill>
                <a:latin typeface="Open Sans"/>
                <a:ea typeface="Open Sans"/>
                <a:cs typeface="Open Sans"/>
                <a:sym typeface="Open Sans"/>
              </a:rPr>
              <a:t> que </a:t>
            </a:r>
            <a:r>
              <a:rPr lang="en-US" sz="2500" dirty="0" err="1">
                <a:solidFill>
                  <a:srgbClr val="070C1F"/>
                </a:solidFill>
                <a:latin typeface="Open Sans"/>
                <a:ea typeface="Open Sans"/>
                <a:cs typeface="Open Sans"/>
                <a:sym typeface="Open Sans"/>
              </a:rPr>
              <a:t>todos</a:t>
            </a:r>
            <a:r>
              <a:rPr lang="en-US" sz="2500" dirty="0">
                <a:solidFill>
                  <a:srgbClr val="070C1F"/>
                </a:solidFill>
                <a:latin typeface="Open Sans"/>
                <a:ea typeface="Open Sans"/>
                <a:cs typeface="Open Sans"/>
                <a:sym typeface="Open Sans"/>
              </a:rPr>
              <a:t> se </a:t>
            </a:r>
            <a:r>
              <a:rPr lang="en-US" sz="2500" dirty="0" err="1">
                <a:solidFill>
                  <a:srgbClr val="070C1F"/>
                </a:solidFill>
                <a:latin typeface="Open Sans"/>
                <a:ea typeface="Open Sans"/>
                <a:cs typeface="Open Sans"/>
                <a:sym typeface="Open Sans"/>
              </a:rPr>
              <a:t>engajem</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nesse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combate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seja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por</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meio</a:t>
            </a:r>
            <a:r>
              <a:rPr lang="en-US" sz="2500" dirty="0">
                <a:solidFill>
                  <a:srgbClr val="070C1F"/>
                </a:solidFill>
                <a:latin typeface="Open Sans"/>
                <a:ea typeface="Open Sans"/>
                <a:cs typeface="Open Sans"/>
                <a:sym typeface="Open Sans"/>
              </a:rPr>
              <a:t> de </a:t>
            </a:r>
            <a:r>
              <a:rPr lang="en-US" sz="2500" dirty="0" err="1">
                <a:solidFill>
                  <a:srgbClr val="070C1F"/>
                </a:solidFill>
                <a:latin typeface="Open Sans"/>
                <a:ea typeface="Open Sans"/>
                <a:cs typeface="Open Sans"/>
                <a:sym typeface="Open Sans"/>
              </a:rPr>
              <a:t>ações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individuais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coletivas</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ou</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políticas</a:t>
            </a:r>
            <a:r>
              <a:rPr lang="en-US" sz="2500" dirty="0">
                <a:solidFill>
                  <a:srgbClr val="070C1F"/>
                </a:solidFill>
                <a:latin typeface="Open Sans"/>
                <a:ea typeface="Open Sans"/>
                <a:cs typeface="Open Sans"/>
                <a:sym typeface="Open Sans"/>
              </a:rPr>
              <a:t>, para que a </a:t>
            </a:r>
            <a:r>
              <a:rPr lang="en-US" sz="2500" dirty="0" err="1">
                <a:solidFill>
                  <a:srgbClr val="070C1F"/>
                </a:solidFill>
                <a:latin typeface="Open Sans"/>
                <a:ea typeface="Open Sans"/>
                <a:cs typeface="Open Sans"/>
                <a:sym typeface="Open Sans"/>
              </a:rPr>
              <a:t>história</a:t>
            </a:r>
            <a:r>
              <a:rPr lang="en-US" sz="2500" dirty="0">
                <a:solidFill>
                  <a:srgbClr val="070C1F"/>
                </a:solidFill>
                <a:latin typeface="Open Sans"/>
                <a:ea typeface="Open Sans"/>
                <a:cs typeface="Open Sans"/>
                <a:sym typeface="Open Sans"/>
              </a:rPr>
              <a:t> da </a:t>
            </a:r>
            <a:r>
              <a:rPr lang="en-US" sz="2500" dirty="0" err="1">
                <a:solidFill>
                  <a:srgbClr val="070C1F"/>
                </a:solidFill>
                <a:latin typeface="Open Sans"/>
                <a:ea typeface="Open Sans"/>
                <a:cs typeface="Open Sans"/>
                <a:sym typeface="Open Sans"/>
              </a:rPr>
              <a:t>desigualdade</a:t>
            </a:r>
            <a:r>
              <a:rPr lang="en-US" sz="2500" dirty="0">
                <a:solidFill>
                  <a:srgbClr val="070C1F"/>
                </a:solidFill>
                <a:latin typeface="Open Sans"/>
                <a:ea typeface="Open Sans"/>
                <a:cs typeface="Open Sans"/>
                <a:sym typeface="Open Sans"/>
              </a:rPr>
              <a:t> racial </a:t>
            </a:r>
            <a:r>
              <a:rPr lang="en-US" sz="2500" dirty="0" err="1">
                <a:solidFill>
                  <a:srgbClr val="070C1F"/>
                </a:solidFill>
                <a:latin typeface="Open Sans"/>
                <a:ea typeface="Open Sans"/>
                <a:cs typeface="Open Sans"/>
                <a:sym typeface="Open Sans"/>
              </a:rPr>
              <a:t>seja</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finalmente</a:t>
            </a:r>
            <a:r>
              <a:rPr lang="en-US" sz="2500" dirty="0">
                <a:solidFill>
                  <a:srgbClr val="070C1F"/>
                </a:solidFill>
                <a:latin typeface="Open Sans"/>
                <a:ea typeface="Open Sans"/>
                <a:cs typeface="Open Sans"/>
                <a:sym typeface="Open Sans"/>
              </a:rPr>
              <a:t> </a:t>
            </a:r>
            <a:r>
              <a:rPr lang="en-US" sz="2500" dirty="0" err="1">
                <a:solidFill>
                  <a:srgbClr val="070C1F"/>
                </a:solidFill>
                <a:latin typeface="Open Sans"/>
                <a:ea typeface="Open Sans"/>
                <a:cs typeface="Open Sans"/>
                <a:sym typeface="Open Sans"/>
              </a:rPr>
              <a:t>superada</a:t>
            </a:r>
            <a:r>
              <a:rPr lang="en-US" sz="2500" dirty="0">
                <a:solidFill>
                  <a:srgbClr val="070C1F"/>
                </a:solidFill>
                <a:latin typeface="Open Sans"/>
                <a:ea typeface="Open Sans"/>
                <a:cs typeface="Open Sans"/>
                <a:sym typeface="Open Sans"/>
              </a:rPr>
              <a: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1CB61-A377-F833-5891-D5C7D979701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1D8191-1093-27A9-3A6D-5017DA5DAC67}"/>
              </a:ext>
            </a:extLst>
          </p:cNvPr>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4" name="TextBox 4">
            <a:extLst>
              <a:ext uri="{FF2B5EF4-FFF2-40B4-BE49-F238E27FC236}">
                <a16:creationId xmlns:a16="http://schemas.microsoft.com/office/drawing/2014/main" id="{A48365DF-2010-F99E-E6D6-5C7332A8E009}"/>
              </a:ext>
            </a:extLst>
          </p:cNvPr>
          <p:cNvSpPr txBox="1"/>
          <p:nvPr/>
        </p:nvSpPr>
        <p:spPr>
          <a:xfrm>
            <a:off x="1066800" y="876300"/>
            <a:ext cx="15392400" cy="620554"/>
          </a:xfrm>
          <a:prstGeom prst="rect">
            <a:avLst/>
          </a:prstGeom>
        </p:spPr>
        <p:txBody>
          <a:bodyPr wrap="square" lIns="0" tIns="0" rIns="0" bIns="0" rtlCol="0" anchor="t">
            <a:spAutoFit/>
          </a:bodyPr>
          <a:lstStyle/>
          <a:p>
            <a:pPr algn="ctr">
              <a:lnSpc>
                <a:spcPts val="4799"/>
              </a:lnSpc>
            </a:pPr>
            <a:r>
              <a:rPr lang="en-US" sz="4799" b="1" dirty="0" err="1">
                <a:solidFill>
                  <a:srgbClr val="070C1F"/>
                </a:solidFill>
                <a:latin typeface="Open Sans Bold"/>
                <a:ea typeface="Open Sans Bold"/>
                <a:cs typeface="Open Sans Bold"/>
                <a:sym typeface="Open Sans Bold"/>
              </a:rPr>
              <a:t>Interseccionalidade</a:t>
            </a:r>
            <a:r>
              <a:rPr lang="en-US" sz="4799" b="1" dirty="0">
                <a:solidFill>
                  <a:srgbClr val="070C1F"/>
                </a:solidFill>
                <a:latin typeface="Open Sans Bold"/>
                <a:ea typeface="Open Sans Bold"/>
                <a:cs typeface="Open Sans Bold"/>
                <a:sym typeface="Open Sans Bold"/>
              </a:rPr>
              <a:t> – um </a:t>
            </a:r>
            <a:r>
              <a:rPr lang="en-US" sz="4799" b="1" dirty="0" err="1">
                <a:solidFill>
                  <a:srgbClr val="070C1F"/>
                </a:solidFill>
                <a:latin typeface="Open Sans Bold"/>
                <a:ea typeface="Open Sans Bold"/>
                <a:cs typeface="Open Sans Bold"/>
                <a:sym typeface="Open Sans Bold"/>
              </a:rPr>
              <a:t>conceito</a:t>
            </a:r>
            <a:r>
              <a:rPr lang="en-US" sz="4799" b="1" dirty="0">
                <a:solidFill>
                  <a:srgbClr val="070C1F"/>
                </a:solidFill>
                <a:latin typeface="Open Sans Bold"/>
                <a:ea typeface="Open Sans Bold"/>
                <a:cs typeface="Open Sans Bold"/>
                <a:sym typeface="Open Sans Bold"/>
              </a:rPr>
              <a:t> </a:t>
            </a:r>
            <a:r>
              <a:rPr lang="en-US" sz="4799" b="1" dirty="0" err="1">
                <a:solidFill>
                  <a:srgbClr val="070C1F"/>
                </a:solidFill>
                <a:latin typeface="Open Sans Bold"/>
                <a:ea typeface="Open Sans Bold"/>
                <a:cs typeface="Open Sans Bold"/>
                <a:sym typeface="Open Sans Bold"/>
              </a:rPr>
              <a:t>necessário</a:t>
            </a:r>
            <a:endParaRPr lang="en-US" sz="4499" b="1" dirty="0">
              <a:solidFill>
                <a:srgbClr val="070C1F"/>
              </a:solidFill>
              <a:latin typeface="Open Sans Bold"/>
              <a:ea typeface="Open Sans Bold"/>
              <a:cs typeface="Open Sans Bold"/>
              <a:sym typeface="Open Sans Bold"/>
            </a:endParaRPr>
          </a:p>
        </p:txBody>
      </p:sp>
      <p:sp>
        <p:nvSpPr>
          <p:cNvPr id="6" name="CaixaDeTexto 5">
            <a:extLst>
              <a:ext uri="{FF2B5EF4-FFF2-40B4-BE49-F238E27FC236}">
                <a16:creationId xmlns:a16="http://schemas.microsoft.com/office/drawing/2014/main" id="{FAB4102B-C177-9A3A-CC30-A7FEDF41D417}"/>
              </a:ext>
            </a:extLst>
          </p:cNvPr>
          <p:cNvSpPr txBox="1"/>
          <p:nvPr/>
        </p:nvSpPr>
        <p:spPr>
          <a:xfrm>
            <a:off x="1447800" y="1866900"/>
            <a:ext cx="14630400" cy="6247864"/>
          </a:xfrm>
          <a:prstGeom prst="rect">
            <a:avLst/>
          </a:prstGeom>
          <a:noFill/>
        </p:spPr>
        <p:txBody>
          <a:bodyPr wrap="square" rtlCol="0">
            <a:spAutoFit/>
          </a:bodyPr>
          <a:lstStyle/>
          <a:p>
            <a:pPr algn="just">
              <a:lnSpc>
                <a:spcPts val="3000"/>
              </a:lnSpc>
              <a:spcBef>
                <a:spcPct val="0"/>
              </a:spcBef>
            </a:pPr>
            <a:r>
              <a:rPr lang="pt-BR" sz="2500" dirty="0">
                <a:solidFill>
                  <a:srgbClr val="070C1F"/>
                </a:solidFill>
                <a:latin typeface="Open Sans"/>
                <a:ea typeface="Open Sans"/>
                <a:cs typeface="Open Sans"/>
              </a:rPr>
              <a:t>Interseccionalidade é a interação ou sobreposição de fatores sociais que definem a identidade de uma pessoa e a forma como isso irá impactar sua relação com a sociedade e seu acesso a direitos.</a:t>
            </a:r>
          </a:p>
          <a:p>
            <a:pPr algn="just">
              <a:lnSpc>
                <a:spcPts val="3000"/>
              </a:lnSpc>
              <a:spcBef>
                <a:spcPct val="0"/>
              </a:spcBef>
            </a:pPr>
            <a:endParaRPr lang="pt-BR" sz="2500" dirty="0">
              <a:solidFill>
                <a:srgbClr val="070C1F"/>
              </a:solidFill>
              <a:latin typeface="Open Sans"/>
              <a:ea typeface="Open Sans"/>
              <a:cs typeface="Open Sans"/>
            </a:endParaRPr>
          </a:p>
          <a:p>
            <a:pPr algn="just">
              <a:lnSpc>
                <a:spcPts val="3000"/>
              </a:lnSpc>
              <a:spcBef>
                <a:spcPct val="0"/>
              </a:spcBef>
            </a:pPr>
            <a:r>
              <a:rPr lang="pt-BR" sz="2500" dirty="0">
                <a:solidFill>
                  <a:srgbClr val="070C1F"/>
                </a:solidFill>
                <a:latin typeface="Open Sans"/>
                <a:ea typeface="Open Sans"/>
                <a:cs typeface="Open Sans"/>
              </a:rPr>
              <a:t>Identidade de gênero, raça/etnia, idade, orientação sexual, condição de pessoa com deficiência, classe social e localização geográfica são alguns desses fatores que se combinam para determinar os alvos de opressões e como essas desigualdades irão operar.</a:t>
            </a:r>
          </a:p>
          <a:p>
            <a:pPr algn="just">
              <a:lnSpc>
                <a:spcPts val="3000"/>
              </a:lnSpc>
              <a:spcBef>
                <a:spcPct val="0"/>
              </a:spcBef>
            </a:pPr>
            <a:endParaRPr lang="pt-BR" sz="2500" dirty="0">
              <a:solidFill>
                <a:srgbClr val="070C1F"/>
              </a:solidFill>
              <a:latin typeface="Open Sans"/>
              <a:ea typeface="Open Sans"/>
              <a:cs typeface="Open Sans"/>
            </a:endParaRPr>
          </a:p>
          <a:p>
            <a:pPr algn="just">
              <a:lnSpc>
                <a:spcPts val="3000"/>
              </a:lnSpc>
              <a:spcBef>
                <a:spcPct val="0"/>
              </a:spcBef>
            </a:pPr>
            <a:r>
              <a:rPr lang="pt-BR" sz="2500" dirty="0">
                <a:solidFill>
                  <a:srgbClr val="070C1F"/>
                </a:solidFill>
                <a:latin typeface="Open Sans"/>
                <a:ea typeface="Open Sans"/>
                <a:cs typeface="Open Sans"/>
              </a:rPr>
              <a:t>O conceito foi criado em 1989 por </a:t>
            </a:r>
            <a:r>
              <a:rPr lang="pt-BR" sz="2500" dirty="0" err="1">
                <a:solidFill>
                  <a:srgbClr val="070C1F"/>
                </a:solidFill>
                <a:latin typeface="Open Sans"/>
                <a:ea typeface="Open Sans"/>
                <a:cs typeface="Open Sans"/>
              </a:rPr>
              <a:t>Kimberlé</a:t>
            </a:r>
            <a:r>
              <a:rPr lang="pt-BR" sz="2500" dirty="0">
                <a:solidFill>
                  <a:srgbClr val="070C1F"/>
                </a:solidFill>
                <a:latin typeface="Open Sans"/>
                <a:ea typeface="Open Sans"/>
                <a:cs typeface="Open Sans"/>
              </a:rPr>
              <a:t> </a:t>
            </a:r>
            <a:r>
              <a:rPr lang="pt-BR" sz="2500" dirty="0" err="1">
                <a:solidFill>
                  <a:srgbClr val="070C1F"/>
                </a:solidFill>
                <a:latin typeface="Open Sans"/>
                <a:ea typeface="Open Sans"/>
                <a:cs typeface="Open Sans"/>
              </a:rPr>
              <a:t>Crenshaw</a:t>
            </a:r>
            <a:r>
              <a:rPr lang="pt-BR" sz="2500" dirty="0">
                <a:solidFill>
                  <a:srgbClr val="070C1F"/>
                </a:solidFill>
                <a:latin typeface="Open Sans"/>
                <a:ea typeface="Open Sans"/>
                <a:cs typeface="Open Sans"/>
              </a:rPr>
              <a:t> no contexto do movimento de mulheres negras dos Estados Unidos. </a:t>
            </a:r>
            <a:r>
              <a:rPr lang="pt-BR" sz="2500" dirty="0" err="1">
                <a:solidFill>
                  <a:srgbClr val="070C1F"/>
                </a:solidFill>
                <a:latin typeface="Open Sans"/>
                <a:ea typeface="Open Sans"/>
                <a:cs typeface="Open Sans"/>
              </a:rPr>
              <a:t>Kimberlé</a:t>
            </a:r>
            <a:r>
              <a:rPr lang="pt-BR" sz="2500" dirty="0">
                <a:solidFill>
                  <a:srgbClr val="070C1F"/>
                </a:solidFill>
                <a:latin typeface="Open Sans"/>
                <a:ea typeface="Open Sans"/>
                <a:cs typeface="Open Sans"/>
              </a:rPr>
              <a:t> é estudiosa da teoria crítica racial, área de estudo que analisa o racismo como algo naturalizado por meio de instituições e leis e não apenas como ações isoladas de indivíduos.</a:t>
            </a:r>
          </a:p>
          <a:p>
            <a:pPr algn="just">
              <a:lnSpc>
                <a:spcPts val="3000"/>
              </a:lnSpc>
              <a:spcBef>
                <a:spcPct val="0"/>
              </a:spcBef>
            </a:pPr>
            <a:endParaRPr lang="pt-BR" sz="2500" dirty="0">
              <a:solidFill>
                <a:srgbClr val="070C1F"/>
              </a:solidFill>
              <a:latin typeface="Open Sans"/>
              <a:ea typeface="Open Sans"/>
              <a:cs typeface="Open Sans"/>
            </a:endParaRPr>
          </a:p>
          <a:p>
            <a:pPr algn="just">
              <a:lnSpc>
                <a:spcPts val="3000"/>
              </a:lnSpc>
              <a:spcBef>
                <a:spcPct val="0"/>
              </a:spcBef>
            </a:pPr>
            <a:r>
              <a:rPr lang="pt-BR" sz="2500" dirty="0">
                <a:solidFill>
                  <a:srgbClr val="070C1F"/>
                </a:solidFill>
                <a:latin typeface="Open Sans"/>
                <a:ea typeface="Open Sans"/>
                <a:cs typeface="Open Sans"/>
              </a:rPr>
              <a:t>Interseccionalidade ajuda a pensar formas de criar e aplicar políticas públicas que de fato promovam o princípio máximo da Constituição Federal: de que todas as pessoas são iguais perante a lei, sem distinção de qualquer natureza</a:t>
            </a:r>
            <a:r>
              <a:rPr lang="pt-BR" sz="2800" dirty="0"/>
              <a:t>.</a:t>
            </a:r>
          </a:p>
        </p:txBody>
      </p:sp>
      <p:sp>
        <p:nvSpPr>
          <p:cNvPr id="7" name="CaixaDeTexto 6">
            <a:extLst>
              <a:ext uri="{FF2B5EF4-FFF2-40B4-BE49-F238E27FC236}">
                <a16:creationId xmlns:a16="http://schemas.microsoft.com/office/drawing/2014/main" id="{AFB5F7B6-1DCC-D086-D2AA-4E72C78755C8}"/>
              </a:ext>
            </a:extLst>
          </p:cNvPr>
          <p:cNvSpPr txBox="1"/>
          <p:nvPr/>
        </p:nvSpPr>
        <p:spPr>
          <a:xfrm>
            <a:off x="8458200" y="8554550"/>
            <a:ext cx="6019800" cy="646331"/>
          </a:xfrm>
          <a:prstGeom prst="rect">
            <a:avLst/>
          </a:prstGeom>
          <a:noFill/>
        </p:spPr>
        <p:txBody>
          <a:bodyPr wrap="square" rtlCol="0">
            <a:spAutoFit/>
          </a:bodyPr>
          <a:lstStyle/>
          <a:p>
            <a:r>
              <a:rPr lang="pt-BR"/>
              <a:t>https://www.tjdft.jus.br/acessibilidade/publicacoes/sementes-da-equidade/o-que-e-interseccionalidade</a:t>
            </a:r>
            <a:endParaRPr lang="pt-BR" dirty="0"/>
          </a:p>
        </p:txBody>
      </p:sp>
    </p:spTree>
    <p:extLst>
      <p:ext uri="{BB962C8B-B14F-4D97-AF65-F5344CB8AC3E}">
        <p14:creationId xmlns:p14="http://schemas.microsoft.com/office/powerpoint/2010/main" val="2461252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317DC-0921-11E5-0033-A408DDCE8CF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C6DBE1-6521-D893-219B-D7B881029B67}"/>
              </a:ext>
            </a:extLst>
          </p:cNvPr>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4" name="TextBox 4">
            <a:extLst>
              <a:ext uri="{FF2B5EF4-FFF2-40B4-BE49-F238E27FC236}">
                <a16:creationId xmlns:a16="http://schemas.microsoft.com/office/drawing/2014/main" id="{E9B990A5-1BD8-D42D-37F8-BC1C440A0C09}"/>
              </a:ext>
            </a:extLst>
          </p:cNvPr>
          <p:cNvSpPr txBox="1"/>
          <p:nvPr/>
        </p:nvSpPr>
        <p:spPr>
          <a:xfrm>
            <a:off x="1066800" y="876300"/>
            <a:ext cx="15392400" cy="620554"/>
          </a:xfrm>
          <a:prstGeom prst="rect">
            <a:avLst/>
          </a:prstGeom>
        </p:spPr>
        <p:txBody>
          <a:bodyPr wrap="square" lIns="0" tIns="0" rIns="0" bIns="0" rtlCol="0" anchor="t">
            <a:spAutoFit/>
          </a:bodyPr>
          <a:lstStyle/>
          <a:p>
            <a:pPr algn="ctr">
              <a:lnSpc>
                <a:spcPts val="4799"/>
              </a:lnSpc>
            </a:pPr>
            <a:r>
              <a:rPr lang="pt-BR" sz="4799" b="1" dirty="0">
                <a:solidFill>
                  <a:srgbClr val="070C1F"/>
                </a:solidFill>
                <a:latin typeface="Open Sans Bold"/>
                <a:ea typeface="Open Sans Bold"/>
                <a:cs typeface="Open Sans Bold"/>
                <a:sym typeface="Open Sans Bold"/>
              </a:rPr>
              <a:t>DECRETO Nº 11.430, DE 8 DE MARÇO DE 2023</a:t>
            </a:r>
            <a:endParaRPr lang="en-US" sz="4499" b="1" dirty="0">
              <a:solidFill>
                <a:srgbClr val="070C1F"/>
              </a:solidFill>
              <a:latin typeface="Open Sans Bold"/>
              <a:ea typeface="Open Sans Bold"/>
              <a:cs typeface="Open Sans Bold"/>
              <a:sym typeface="Open Sans Bold"/>
            </a:endParaRPr>
          </a:p>
        </p:txBody>
      </p:sp>
      <p:sp>
        <p:nvSpPr>
          <p:cNvPr id="6" name="CaixaDeTexto 5">
            <a:extLst>
              <a:ext uri="{FF2B5EF4-FFF2-40B4-BE49-F238E27FC236}">
                <a16:creationId xmlns:a16="http://schemas.microsoft.com/office/drawing/2014/main" id="{1187FA53-3E02-C9FA-94DF-283A4BDB9F4F}"/>
              </a:ext>
            </a:extLst>
          </p:cNvPr>
          <p:cNvSpPr txBox="1"/>
          <p:nvPr/>
        </p:nvSpPr>
        <p:spPr>
          <a:xfrm>
            <a:off x="571490" y="1827207"/>
            <a:ext cx="17145000" cy="6632585"/>
          </a:xfrm>
          <a:prstGeom prst="rect">
            <a:avLst/>
          </a:prstGeom>
          <a:noFill/>
        </p:spPr>
        <p:txBody>
          <a:bodyPr wrap="square" rtlCol="0">
            <a:spAutoFit/>
          </a:bodyPr>
          <a:lstStyle/>
          <a:p>
            <a:pPr algn="just">
              <a:lnSpc>
                <a:spcPts val="3000"/>
              </a:lnSpc>
              <a:spcBef>
                <a:spcPct val="0"/>
              </a:spcBef>
            </a:pPr>
            <a:r>
              <a:rPr lang="pt-BR" sz="2800" dirty="0"/>
              <a:t>CAPÍTULO II</a:t>
            </a:r>
          </a:p>
          <a:p>
            <a:pPr algn="just">
              <a:lnSpc>
                <a:spcPts val="3000"/>
              </a:lnSpc>
              <a:spcBef>
                <a:spcPct val="0"/>
              </a:spcBef>
            </a:pPr>
            <a:r>
              <a:rPr lang="pt-BR" sz="2800" dirty="0"/>
              <a:t>DO PERCENTUAL MÍNIMO DE VAGAS</a:t>
            </a:r>
          </a:p>
          <a:p>
            <a:pPr algn="just">
              <a:lnSpc>
                <a:spcPts val="3000"/>
              </a:lnSpc>
              <a:spcBef>
                <a:spcPct val="0"/>
              </a:spcBef>
            </a:pPr>
            <a:r>
              <a:rPr lang="pt-BR" sz="2800" dirty="0"/>
              <a:t>Percentual aplicável</a:t>
            </a:r>
          </a:p>
          <a:p>
            <a:pPr algn="just">
              <a:lnSpc>
                <a:spcPts val="3000"/>
              </a:lnSpc>
              <a:spcBef>
                <a:spcPct val="0"/>
              </a:spcBef>
            </a:pPr>
            <a:r>
              <a:rPr lang="pt-BR" sz="2800" dirty="0"/>
              <a:t>Art. 3º  Os editais de licitação e os avisos de contratação direta para a contratação de serviços contínuos com regime de dedicação exclusiva de mão de obra, nos termos do disposto no inciso XVI do caput do art. 6º da Lei nº 14.133, de 2021, preverão o emprego de mão de obra constituída por mulheres vítimas de violência doméstica, em percentual mínimo de oito por cento das vagas.</a:t>
            </a:r>
          </a:p>
          <a:p>
            <a:pPr algn="just">
              <a:lnSpc>
                <a:spcPts val="3000"/>
              </a:lnSpc>
              <a:spcBef>
                <a:spcPct val="0"/>
              </a:spcBef>
            </a:pPr>
            <a:r>
              <a:rPr lang="pt-BR" sz="2800" dirty="0"/>
              <a:t>(...)</a:t>
            </a:r>
          </a:p>
          <a:p>
            <a:pPr algn="just">
              <a:lnSpc>
                <a:spcPts val="3000"/>
              </a:lnSpc>
              <a:spcBef>
                <a:spcPct val="0"/>
              </a:spcBef>
            </a:pPr>
            <a:r>
              <a:rPr lang="pt-BR" sz="2800" dirty="0"/>
              <a:t>§ 3º  As vagas de que trata o caput:</a:t>
            </a:r>
          </a:p>
          <a:p>
            <a:pPr algn="just">
              <a:lnSpc>
                <a:spcPts val="3000"/>
              </a:lnSpc>
              <a:spcBef>
                <a:spcPct val="0"/>
              </a:spcBef>
            </a:pPr>
            <a:endParaRPr lang="pt-BR" sz="2800" dirty="0"/>
          </a:p>
          <a:p>
            <a:pPr algn="just">
              <a:lnSpc>
                <a:spcPts val="3000"/>
              </a:lnSpc>
              <a:spcBef>
                <a:spcPct val="0"/>
              </a:spcBef>
            </a:pPr>
            <a:r>
              <a:rPr lang="pt-BR" sz="2800" dirty="0"/>
              <a:t>I - incluem mulheres trans, travestis e outras possibilidades do gênero feminino, nos termos do disposto no art. 5º da Lei nº 11.340, de 2006; e</a:t>
            </a:r>
          </a:p>
          <a:p>
            <a:pPr algn="just">
              <a:lnSpc>
                <a:spcPts val="3000"/>
              </a:lnSpc>
              <a:spcBef>
                <a:spcPct val="0"/>
              </a:spcBef>
            </a:pPr>
            <a:endParaRPr lang="pt-BR" sz="2800" dirty="0">
              <a:solidFill>
                <a:srgbClr val="FF0000"/>
              </a:solidFill>
            </a:endParaRPr>
          </a:p>
          <a:p>
            <a:pPr algn="just">
              <a:lnSpc>
                <a:spcPts val="3000"/>
              </a:lnSpc>
              <a:spcBef>
                <a:spcPct val="0"/>
              </a:spcBef>
            </a:pPr>
            <a:r>
              <a:rPr lang="pt-BR" sz="2800" dirty="0">
                <a:solidFill>
                  <a:srgbClr val="FF0000"/>
                </a:solidFill>
              </a:rPr>
              <a:t>II - serão destinadas prioritariamente a mulheres pretas e pardas, observada a proporção de pessoas pretas e pardas </a:t>
            </a:r>
            <a:r>
              <a:rPr lang="pt-BR" sz="2800" dirty="0"/>
              <a:t>na unidade da federação onde ocorrer a prestação do serviço, de acordo com o último censo demográfico do Instituto Brasileiro de Geografia e Estatística - IBGE.</a:t>
            </a:r>
          </a:p>
          <a:p>
            <a:pPr algn="just">
              <a:lnSpc>
                <a:spcPts val="3000"/>
              </a:lnSpc>
              <a:spcBef>
                <a:spcPct val="0"/>
              </a:spcBef>
            </a:pPr>
            <a:r>
              <a:rPr lang="pt-BR" sz="2800" dirty="0"/>
              <a:t>(...)</a:t>
            </a:r>
          </a:p>
        </p:txBody>
      </p:sp>
    </p:spTree>
    <p:extLst>
      <p:ext uri="{BB962C8B-B14F-4D97-AF65-F5344CB8AC3E}">
        <p14:creationId xmlns:p14="http://schemas.microsoft.com/office/powerpoint/2010/main" val="862134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881"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147337" y="143243"/>
            <a:ext cx="3084994" cy="8337823"/>
          </a:xfrm>
          <a:custGeom>
            <a:avLst/>
            <a:gdLst/>
            <a:ahLst/>
            <a:cxnLst/>
            <a:rect l="l" t="t" r="r" b="b"/>
            <a:pathLst>
              <a:path w="3084994" h="8337823">
                <a:moveTo>
                  <a:pt x="0" y="0"/>
                </a:moveTo>
                <a:lnTo>
                  <a:pt x="3084994" y="0"/>
                </a:lnTo>
                <a:lnTo>
                  <a:pt x="3084994" y="8337823"/>
                </a:lnTo>
                <a:lnTo>
                  <a:pt x="0" y="8337823"/>
                </a:lnTo>
                <a:lnTo>
                  <a:pt x="0" y="0"/>
                </a:lnTo>
                <a:close/>
              </a:path>
            </a:pathLst>
          </a:custGeom>
          <a:blipFill>
            <a:blip r:embed="rId4"/>
            <a:stretch>
              <a:fillRect/>
            </a:stretch>
          </a:blipFill>
        </p:spPr>
        <p:txBody>
          <a:bodyPr/>
          <a:lstStyle/>
          <a:p>
            <a:endParaRPr lang="pt-BR"/>
          </a:p>
        </p:txBody>
      </p:sp>
      <p:sp>
        <p:nvSpPr>
          <p:cNvPr id="4" name="TextBox 4"/>
          <p:cNvSpPr txBox="1"/>
          <p:nvPr/>
        </p:nvSpPr>
        <p:spPr>
          <a:xfrm>
            <a:off x="4084219" y="1162050"/>
            <a:ext cx="5248977" cy="925785"/>
          </a:xfrm>
          <a:prstGeom prst="rect">
            <a:avLst/>
          </a:prstGeom>
        </p:spPr>
        <p:txBody>
          <a:bodyPr lIns="0" tIns="0" rIns="0" bIns="0" rtlCol="0" anchor="t">
            <a:spAutoFit/>
          </a:bodyPr>
          <a:lstStyle/>
          <a:p>
            <a:pPr algn="l">
              <a:lnSpc>
                <a:spcPts val="7022"/>
              </a:lnSpc>
            </a:pPr>
            <a:r>
              <a:rPr lang="en-US" sz="7022" b="1">
                <a:solidFill>
                  <a:srgbClr val="070C1F"/>
                </a:solidFill>
                <a:latin typeface="Open Sans Bold"/>
                <a:ea typeface="Open Sans Bold"/>
                <a:cs typeface="Open Sans Bold"/>
                <a:sym typeface="Open Sans Bold"/>
              </a:rPr>
              <a:t>Conclusão:</a:t>
            </a:r>
          </a:p>
        </p:txBody>
      </p:sp>
      <p:sp>
        <p:nvSpPr>
          <p:cNvPr id="5" name="TextBox 5"/>
          <p:cNvSpPr txBox="1"/>
          <p:nvPr/>
        </p:nvSpPr>
        <p:spPr>
          <a:xfrm>
            <a:off x="4084219" y="3762344"/>
            <a:ext cx="5059781" cy="2057400"/>
          </a:xfrm>
          <a:prstGeom prst="rect">
            <a:avLst/>
          </a:prstGeom>
        </p:spPr>
        <p:txBody>
          <a:bodyPr lIns="0" tIns="0" rIns="0" bIns="0" rtlCol="0" anchor="t">
            <a:spAutoFit/>
          </a:bodyPr>
          <a:lstStyle/>
          <a:p>
            <a:pPr algn="l">
              <a:lnSpc>
                <a:spcPts val="2760"/>
              </a:lnSpc>
              <a:spcBef>
                <a:spcPct val="0"/>
              </a:spcBef>
            </a:pPr>
            <a:r>
              <a:rPr lang="en-US" sz="2300">
                <a:solidFill>
                  <a:srgbClr val="070C1F"/>
                </a:solidFill>
                <a:latin typeface="Open Sans"/>
                <a:ea typeface="Open Sans"/>
                <a:cs typeface="Open Sans"/>
                <a:sym typeface="Open Sans"/>
              </a:rPr>
              <a:t>A exigência de um procedimento</a:t>
            </a:r>
          </a:p>
          <a:p>
            <a:pPr algn="l">
              <a:lnSpc>
                <a:spcPts val="2760"/>
              </a:lnSpc>
              <a:spcBef>
                <a:spcPct val="0"/>
              </a:spcBef>
            </a:pPr>
            <a:r>
              <a:rPr lang="en-US" sz="2300">
                <a:solidFill>
                  <a:srgbClr val="070C1F"/>
                </a:solidFill>
                <a:latin typeface="Open Sans"/>
                <a:ea typeface="Open Sans"/>
                <a:cs typeface="Open Sans"/>
                <a:sym typeface="Open Sans"/>
              </a:rPr>
              <a:t>licitatório para as contratações</a:t>
            </a:r>
          </a:p>
          <a:p>
            <a:pPr algn="l">
              <a:lnSpc>
                <a:spcPts val="2760"/>
              </a:lnSpc>
              <a:spcBef>
                <a:spcPct val="0"/>
              </a:spcBef>
            </a:pPr>
            <a:r>
              <a:rPr lang="en-US" sz="2300">
                <a:solidFill>
                  <a:srgbClr val="070C1F"/>
                </a:solidFill>
                <a:latin typeface="Open Sans"/>
                <a:ea typeface="Open Sans"/>
                <a:cs typeface="Open Sans"/>
                <a:sym typeface="Open Sans"/>
              </a:rPr>
              <a:t>públicas tem origem na Constituição</a:t>
            </a:r>
          </a:p>
          <a:p>
            <a:pPr algn="l">
              <a:lnSpc>
                <a:spcPts val="2760"/>
              </a:lnSpc>
              <a:spcBef>
                <a:spcPct val="0"/>
              </a:spcBef>
            </a:pPr>
            <a:r>
              <a:rPr lang="en-US" sz="2300">
                <a:solidFill>
                  <a:srgbClr val="070C1F"/>
                </a:solidFill>
                <a:latin typeface="Open Sans"/>
                <a:ea typeface="Open Sans"/>
                <a:cs typeface="Open Sans"/>
                <a:sym typeface="Open Sans"/>
              </a:rPr>
              <a:t>Federal, com o objetivo de garantir </a:t>
            </a:r>
          </a:p>
          <a:p>
            <a:pPr algn="l">
              <a:lnSpc>
                <a:spcPts val="2760"/>
              </a:lnSpc>
              <a:spcBef>
                <a:spcPct val="0"/>
              </a:spcBef>
            </a:pPr>
            <a:r>
              <a:rPr lang="en-US" sz="2300">
                <a:solidFill>
                  <a:srgbClr val="070C1F"/>
                </a:solidFill>
                <a:latin typeface="Open Sans"/>
                <a:ea typeface="Open Sans"/>
                <a:cs typeface="Open Sans"/>
                <a:sym typeface="Open Sans"/>
              </a:rPr>
              <a:t>a contratação mais vantajosa para o</a:t>
            </a:r>
          </a:p>
          <a:p>
            <a:pPr algn="l">
              <a:lnSpc>
                <a:spcPts val="2760"/>
              </a:lnSpc>
              <a:spcBef>
                <a:spcPct val="0"/>
              </a:spcBef>
            </a:pPr>
            <a:r>
              <a:rPr lang="en-US" sz="2300">
                <a:solidFill>
                  <a:srgbClr val="070C1F"/>
                </a:solidFill>
                <a:latin typeface="Open Sans"/>
                <a:ea typeface="Open Sans"/>
                <a:cs typeface="Open Sans"/>
                <a:sym typeface="Open Sans"/>
              </a:rPr>
              <a:t>poder público.</a:t>
            </a:r>
          </a:p>
        </p:txBody>
      </p:sp>
      <p:sp>
        <p:nvSpPr>
          <p:cNvPr id="6" name="TextBox 6"/>
          <p:cNvSpPr txBox="1"/>
          <p:nvPr/>
        </p:nvSpPr>
        <p:spPr>
          <a:xfrm>
            <a:off x="11044353" y="3018214"/>
            <a:ext cx="6034208" cy="1371600"/>
          </a:xfrm>
          <a:prstGeom prst="rect">
            <a:avLst/>
          </a:prstGeom>
        </p:spPr>
        <p:txBody>
          <a:bodyPr lIns="0" tIns="0" rIns="0" bIns="0" rtlCol="0" anchor="t">
            <a:spAutoFit/>
          </a:bodyPr>
          <a:lstStyle/>
          <a:p>
            <a:pPr algn="l">
              <a:lnSpc>
                <a:spcPts val="2760"/>
              </a:lnSpc>
              <a:spcBef>
                <a:spcPct val="0"/>
              </a:spcBef>
            </a:pPr>
            <a:r>
              <a:rPr lang="en-US" sz="2300">
                <a:solidFill>
                  <a:srgbClr val="070C1F"/>
                </a:solidFill>
                <a:latin typeface="Open Sans"/>
                <a:ea typeface="Open Sans"/>
                <a:cs typeface="Open Sans"/>
                <a:sym typeface="Open Sans"/>
              </a:rPr>
              <a:t>Ao longo do tempo, as licitações públicas têm assumido uma importante função social, especialmente após a promulgação da Nova Lei de Licitações em 2021.</a:t>
            </a:r>
          </a:p>
        </p:txBody>
      </p:sp>
      <p:sp>
        <p:nvSpPr>
          <p:cNvPr id="7" name="TextBox 7"/>
          <p:cNvSpPr txBox="1"/>
          <p:nvPr/>
        </p:nvSpPr>
        <p:spPr>
          <a:xfrm>
            <a:off x="4084218" y="3238500"/>
            <a:ext cx="4069181" cy="426655"/>
          </a:xfrm>
          <a:prstGeom prst="rect">
            <a:avLst/>
          </a:prstGeom>
        </p:spPr>
        <p:txBody>
          <a:bodyPr wrap="square" lIns="0" tIns="0" rIns="0" bIns="0" rtlCol="0" anchor="t">
            <a:spAutoFit/>
          </a:bodyPr>
          <a:lstStyle/>
          <a:p>
            <a:pPr algn="l">
              <a:lnSpc>
                <a:spcPts val="3300"/>
              </a:lnSpc>
            </a:pPr>
            <a:r>
              <a:rPr lang="en-US" sz="3300" b="1" dirty="0" err="1">
                <a:solidFill>
                  <a:srgbClr val="070C1F"/>
                </a:solidFill>
                <a:latin typeface="Open Sans Bold"/>
                <a:ea typeface="Open Sans Bold"/>
                <a:cs typeface="Open Sans Bold"/>
                <a:sym typeface="Open Sans Bold"/>
              </a:rPr>
              <a:t>Evolução</a:t>
            </a:r>
            <a:r>
              <a:rPr lang="en-US" sz="3300" b="1" dirty="0">
                <a:solidFill>
                  <a:srgbClr val="070C1F"/>
                </a:solidFill>
                <a:latin typeface="Open Sans Bold"/>
                <a:ea typeface="Open Sans Bold"/>
                <a:cs typeface="Open Sans Bold"/>
                <a:sym typeface="Open Sans Bold"/>
              </a:rPr>
              <a:t> </a:t>
            </a:r>
            <a:r>
              <a:rPr lang="en-US" sz="3300" b="1" dirty="0" err="1">
                <a:solidFill>
                  <a:srgbClr val="070C1F"/>
                </a:solidFill>
                <a:latin typeface="Open Sans Bold"/>
                <a:ea typeface="Open Sans Bold"/>
                <a:cs typeface="Open Sans Bold"/>
                <a:sym typeface="Open Sans Bold"/>
              </a:rPr>
              <a:t>Histórica</a:t>
            </a:r>
            <a:endParaRPr lang="en-US" sz="3300" b="1" dirty="0">
              <a:solidFill>
                <a:srgbClr val="070C1F"/>
              </a:solidFill>
              <a:latin typeface="Open Sans Bold"/>
              <a:ea typeface="Open Sans Bold"/>
              <a:cs typeface="Open Sans Bold"/>
              <a:sym typeface="Open Sans Bold"/>
            </a:endParaRPr>
          </a:p>
        </p:txBody>
      </p:sp>
      <p:sp>
        <p:nvSpPr>
          <p:cNvPr id="8" name="TextBox 8"/>
          <p:cNvSpPr txBox="1"/>
          <p:nvPr/>
        </p:nvSpPr>
        <p:spPr>
          <a:xfrm>
            <a:off x="10972653" y="2363525"/>
            <a:ext cx="6034208" cy="495300"/>
          </a:xfrm>
          <a:prstGeom prst="rect">
            <a:avLst/>
          </a:prstGeom>
        </p:spPr>
        <p:txBody>
          <a:bodyPr wrap="square" lIns="0" tIns="0" rIns="0" bIns="0" rtlCol="0" anchor="t">
            <a:spAutoFit/>
          </a:bodyPr>
          <a:lstStyle/>
          <a:p>
            <a:pPr algn="just">
              <a:lnSpc>
                <a:spcPts val="3960"/>
              </a:lnSpc>
            </a:pPr>
            <a:r>
              <a:rPr lang="en-US" sz="3300" b="1" dirty="0" err="1">
                <a:solidFill>
                  <a:srgbClr val="070C1F"/>
                </a:solidFill>
                <a:latin typeface="Open Sans Bold"/>
                <a:ea typeface="Open Sans Bold"/>
                <a:cs typeface="Open Sans Bold"/>
                <a:sym typeface="Open Sans Bold"/>
              </a:rPr>
              <a:t>Função</a:t>
            </a:r>
            <a:r>
              <a:rPr lang="en-US" sz="3300" b="1" dirty="0">
                <a:solidFill>
                  <a:srgbClr val="070C1F"/>
                </a:solidFill>
                <a:latin typeface="Open Sans Bold"/>
                <a:ea typeface="Open Sans Bold"/>
                <a:cs typeface="Open Sans Bold"/>
                <a:sym typeface="Open Sans Bold"/>
              </a:rPr>
              <a:t> Social das </a:t>
            </a:r>
            <a:r>
              <a:rPr lang="en-US" sz="3300" b="1" dirty="0" err="1">
                <a:solidFill>
                  <a:srgbClr val="070C1F"/>
                </a:solidFill>
                <a:latin typeface="Open Sans Bold"/>
                <a:ea typeface="Open Sans Bold"/>
                <a:cs typeface="Open Sans Bold"/>
                <a:sym typeface="Open Sans Bold"/>
              </a:rPr>
              <a:t>Licitações</a:t>
            </a:r>
            <a:endParaRPr lang="en-US" sz="3300" b="1" dirty="0">
              <a:solidFill>
                <a:srgbClr val="070C1F"/>
              </a:solidFill>
              <a:latin typeface="Open Sans Bold"/>
              <a:ea typeface="Open Sans Bold"/>
              <a:cs typeface="Open Sans Bold"/>
              <a:sym typeface="Open Sans Bold"/>
            </a:endParaRPr>
          </a:p>
        </p:txBody>
      </p:sp>
      <p:sp>
        <p:nvSpPr>
          <p:cNvPr id="9" name="TextBox 9"/>
          <p:cNvSpPr txBox="1"/>
          <p:nvPr/>
        </p:nvSpPr>
        <p:spPr>
          <a:xfrm>
            <a:off x="8635648" y="7017771"/>
            <a:ext cx="6034208" cy="1714500"/>
          </a:xfrm>
          <a:prstGeom prst="rect">
            <a:avLst/>
          </a:prstGeom>
        </p:spPr>
        <p:txBody>
          <a:bodyPr lIns="0" tIns="0" rIns="0" bIns="0" rtlCol="0" anchor="t">
            <a:spAutoFit/>
          </a:bodyPr>
          <a:lstStyle/>
          <a:p>
            <a:pPr algn="l">
              <a:lnSpc>
                <a:spcPts val="2760"/>
              </a:lnSpc>
              <a:spcBef>
                <a:spcPct val="0"/>
              </a:spcBef>
            </a:pPr>
            <a:r>
              <a:rPr lang="en-US" sz="2300">
                <a:solidFill>
                  <a:srgbClr val="070C1F"/>
                </a:solidFill>
                <a:latin typeface="Open Sans"/>
                <a:ea typeface="Open Sans"/>
                <a:cs typeface="Open Sans"/>
                <a:sym typeface="Open Sans"/>
              </a:rPr>
              <a:t>A Nova Lei de Licitações carrega o desafio de se consubstanciar como um instrumento para a mi0gação do desequilíbrio social, buscando a inclusão de grupos minoritários</a:t>
            </a:r>
          </a:p>
          <a:p>
            <a:pPr algn="l">
              <a:lnSpc>
                <a:spcPts val="2760"/>
              </a:lnSpc>
              <a:spcBef>
                <a:spcPct val="0"/>
              </a:spcBef>
            </a:pPr>
            <a:r>
              <a:rPr lang="en-US" sz="2300">
                <a:solidFill>
                  <a:srgbClr val="070C1F"/>
                </a:solidFill>
                <a:latin typeface="Open Sans"/>
                <a:ea typeface="Open Sans"/>
                <a:cs typeface="Open Sans"/>
                <a:sym typeface="Open Sans"/>
              </a:rPr>
              <a:t>especialmente vulneráveis.</a:t>
            </a:r>
          </a:p>
        </p:txBody>
      </p:sp>
      <p:sp>
        <p:nvSpPr>
          <p:cNvPr id="10" name="TextBox 10"/>
          <p:cNvSpPr txBox="1"/>
          <p:nvPr/>
        </p:nvSpPr>
        <p:spPr>
          <a:xfrm>
            <a:off x="8607073" y="6379596"/>
            <a:ext cx="5382684" cy="495300"/>
          </a:xfrm>
          <a:prstGeom prst="rect">
            <a:avLst/>
          </a:prstGeom>
        </p:spPr>
        <p:txBody>
          <a:bodyPr lIns="0" tIns="0" rIns="0" bIns="0" rtlCol="0" anchor="t">
            <a:spAutoFit/>
          </a:bodyPr>
          <a:lstStyle/>
          <a:p>
            <a:pPr algn="just">
              <a:lnSpc>
                <a:spcPts val="3960"/>
              </a:lnSpc>
            </a:pPr>
            <a:r>
              <a:rPr lang="en-US" sz="3300" b="1">
                <a:solidFill>
                  <a:srgbClr val="070C1F"/>
                </a:solidFill>
                <a:latin typeface="Open Sans Bold"/>
                <a:ea typeface="Open Sans Bold"/>
                <a:cs typeface="Open Sans Bold"/>
                <a:sym typeface="Open Sans Bold"/>
              </a:rPr>
              <a:t>Desafio da Inclusão Social</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3920772" y="1742265"/>
            <a:ext cx="4346570" cy="6356958"/>
          </a:xfrm>
          <a:custGeom>
            <a:avLst/>
            <a:gdLst/>
            <a:ahLst/>
            <a:cxnLst/>
            <a:rect l="l" t="t" r="r" b="b"/>
            <a:pathLst>
              <a:path w="4346570" h="6356958">
                <a:moveTo>
                  <a:pt x="0" y="0"/>
                </a:moveTo>
                <a:lnTo>
                  <a:pt x="4346570" y="0"/>
                </a:lnTo>
                <a:lnTo>
                  <a:pt x="4346570" y="6356958"/>
                </a:lnTo>
                <a:lnTo>
                  <a:pt x="0" y="6356958"/>
                </a:lnTo>
                <a:lnTo>
                  <a:pt x="0" y="0"/>
                </a:lnTo>
                <a:close/>
              </a:path>
            </a:pathLst>
          </a:custGeom>
          <a:blipFill>
            <a:blip r:embed="rId4"/>
            <a:stretch>
              <a:fillRect/>
            </a:stretch>
          </a:blipFill>
        </p:spPr>
        <p:txBody>
          <a:bodyPr/>
          <a:lstStyle/>
          <a:p>
            <a:endParaRPr lang="pt-BR"/>
          </a:p>
        </p:txBody>
      </p:sp>
      <p:sp>
        <p:nvSpPr>
          <p:cNvPr id="4" name="Freeform 4"/>
          <p:cNvSpPr/>
          <p:nvPr/>
        </p:nvSpPr>
        <p:spPr>
          <a:xfrm>
            <a:off x="10477058" y="3895064"/>
            <a:ext cx="3837620" cy="3837620"/>
          </a:xfrm>
          <a:custGeom>
            <a:avLst/>
            <a:gdLst/>
            <a:ahLst/>
            <a:cxnLst/>
            <a:rect l="l" t="t" r="r" b="b"/>
            <a:pathLst>
              <a:path w="3837620" h="3837620">
                <a:moveTo>
                  <a:pt x="0" y="0"/>
                </a:moveTo>
                <a:lnTo>
                  <a:pt x="3837619" y="0"/>
                </a:lnTo>
                <a:lnTo>
                  <a:pt x="3837619" y="3837619"/>
                </a:lnTo>
                <a:lnTo>
                  <a:pt x="0" y="3837619"/>
                </a:lnTo>
                <a:lnTo>
                  <a:pt x="0" y="0"/>
                </a:lnTo>
                <a:close/>
              </a:path>
            </a:pathLst>
          </a:custGeom>
          <a:blipFill>
            <a:blip r:embed="rId5"/>
            <a:stretch>
              <a:fillRect/>
            </a:stretch>
          </a:blipFill>
        </p:spPr>
        <p:txBody>
          <a:bodyPr/>
          <a:lstStyle/>
          <a:p>
            <a:endParaRPr lang="pt-BR"/>
          </a:p>
        </p:txBody>
      </p:sp>
      <p:sp>
        <p:nvSpPr>
          <p:cNvPr id="5" name="TextBox 5"/>
          <p:cNvSpPr txBox="1"/>
          <p:nvPr/>
        </p:nvSpPr>
        <p:spPr>
          <a:xfrm>
            <a:off x="9965209" y="2462568"/>
            <a:ext cx="5403757" cy="918944"/>
          </a:xfrm>
          <a:prstGeom prst="rect">
            <a:avLst/>
          </a:prstGeom>
        </p:spPr>
        <p:txBody>
          <a:bodyPr lIns="0" tIns="0" rIns="0" bIns="0" rtlCol="0" anchor="t">
            <a:spAutoFit/>
          </a:bodyPr>
          <a:lstStyle/>
          <a:p>
            <a:pPr algn="l">
              <a:lnSpc>
                <a:spcPts val="6914"/>
              </a:lnSpc>
            </a:pPr>
            <a:r>
              <a:rPr lang="en-US" sz="6914" b="1">
                <a:solidFill>
                  <a:srgbClr val="070C1F"/>
                </a:solidFill>
                <a:latin typeface="Open Sans Bold"/>
                <a:ea typeface="Open Sans Bold"/>
                <a:cs typeface="Open Sans Bold"/>
                <a:sym typeface="Open Sans Bold"/>
              </a:rPr>
              <a:t>Bibliografia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F12CA-A40D-C814-91C8-5B7E857B8C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2004A82-506B-902F-2280-DBC1ADEBF399}"/>
              </a:ext>
            </a:extLst>
          </p:cNvPr>
          <p:cNvSpPr/>
          <p:nvPr/>
        </p:nvSpPr>
        <p:spPr>
          <a:xfrm>
            <a:off x="20" y="-32657"/>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sp>
        <p:nvSpPr>
          <p:cNvPr id="6" name="CaixaDeTexto 5">
            <a:extLst>
              <a:ext uri="{FF2B5EF4-FFF2-40B4-BE49-F238E27FC236}">
                <a16:creationId xmlns:a16="http://schemas.microsoft.com/office/drawing/2014/main" id="{CD97980C-77F2-E709-9147-F3E656CA3334}"/>
              </a:ext>
            </a:extLst>
          </p:cNvPr>
          <p:cNvSpPr txBox="1"/>
          <p:nvPr/>
        </p:nvSpPr>
        <p:spPr>
          <a:xfrm>
            <a:off x="1752600" y="794714"/>
            <a:ext cx="15087600" cy="3477875"/>
          </a:xfrm>
          <a:prstGeom prst="rect">
            <a:avLst/>
          </a:prstGeom>
          <a:noFill/>
        </p:spPr>
        <p:txBody>
          <a:bodyPr wrap="square" rtlCol="0">
            <a:spAutoFit/>
          </a:bodyPr>
          <a:lstStyle/>
          <a:p>
            <a:pPr algn="ctr"/>
            <a:r>
              <a:rPr lang="pt-BR" sz="4400" dirty="0"/>
              <a:t>“A base de toda a sustentabilidade é o desenvolvimento humano que deve contemplar um melhor relacionamento do homem com os semelhantes e a natureza.”</a:t>
            </a:r>
          </a:p>
          <a:p>
            <a:pPr algn="ctr"/>
            <a:endParaRPr lang="pt-BR" sz="4400" dirty="0"/>
          </a:p>
          <a:p>
            <a:pPr algn="ctr"/>
            <a:r>
              <a:rPr lang="pt-BR" sz="4400" dirty="0"/>
              <a:t>Nagib </a:t>
            </a:r>
            <a:r>
              <a:rPr lang="pt-BR" sz="4400" dirty="0" err="1"/>
              <a:t>Anderáos</a:t>
            </a:r>
            <a:r>
              <a:rPr lang="pt-BR" sz="4400"/>
              <a:t> Neto</a:t>
            </a:r>
            <a:endParaRPr lang="pt-BR" sz="4400" dirty="0"/>
          </a:p>
        </p:txBody>
      </p:sp>
      <p:pic>
        <p:nvPicPr>
          <p:cNvPr id="8" name="Imagem 7" descr="Mão de pessoa&#10;&#10;O conteúdo gerado por IA pode estar incorreto.">
            <a:extLst>
              <a:ext uri="{FF2B5EF4-FFF2-40B4-BE49-F238E27FC236}">
                <a16:creationId xmlns:a16="http://schemas.microsoft.com/office/drawing/2014/main" id="{BC7A9677-EDBE-A15C-5201-4702CEDFE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327" y="4966934"/>
            <a:ext cx="8121345" cy="4593064"/>
          </a:xfrm>
          <a:prstGeom prst="rect">
            <a:avLst/>
          </a:prstGeom>
        </p:spPr>
      </p:pic>
    </p:spTree>
    <p:extLst>
      <p:ext uri="{BB962C8B-B14F-4D97-AF65-F5344CB8AC3E}">
        <p14:creationId xmlns:p14="http://schemas.microsoft.com/office/powerpoint/2010/main" val="428848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4134-EBCC-B325-6A96-8F7DC8FC473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EEABC4-0DE5-66A8-B3A6-52E96605C431}"/>
              </a:ext>
            </a:extLst>
          </p:cNvPr>
          <p:cNvSpPr/>
          <p:nvPr/>
        </p:nvSpPr>
        <p:spPr>
          <a:xfrm>
            <a:off x="10906" y="16329"/>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4"/>
            <a:stretch>
              <a:fillRect/>
            </a:stretch>
          </a:blipFill>
        </p:spPr>
        <p:txBody>
          <a:bodyPr/>
          <a:lstStyle/>
          <a:p>
            <a:endParaRPr lang="pt-BR"/>
          </a:p>
        </p:txBody>
      </p:sp>
      <p:sp>
        <p:nvSpPr>
          <p:cNvPr id="13" name="object 6">
            <a:extLst>
              <a:ext uri="{FF2B5EF4-FFF2-40B4-BE49-F238E27FC236}">
                <a16:creationId xmlns:a16="http://schemas.microsoft.com/office/drawing/2014/main" id="{475CEE34-149D-CB00-DA7F-043308EEC4CC}"/>
              </a:ext>
            </a:extLst>
          </p:cNvPr>
          <p:cNvSpPr txBox="1"/>
          <p:nvPr/>
        </p:nvSpPr>
        <p:spPr>
          <a:xfrm>
            <a:off x="4903089" y="3244723"/>
            <a:ext cx="3088005" cy="1405255"/>
          </a:xfrm>
          <a:prstGeom prst="rect">
            <a:avLst/>
          </a:prstGeom>
        </p:spPr>
        <p:txBody>
          <a:bodyPr vert="horz" wrap="square" lIns="0" tIns="55244" rIns="0" bIns="0" rtlCol="0">
            <a:spAutoFit/>
          </a:bodyPr>
          <a:lstStyle/>
          <a:p>
            <a:pPr marL="12065" marR="5080" algn="ctr">
              <a:lnSpc>
                <a:spcPct val="91400"/>
              </a:lnSpc>
              <a:spcBef>
                <a:spcPts val="434"/>
              </a:spcBef>
            </a:pPr>
            <a:r>
              <a:rPr sz="3200" b="1" dirty="0">
                <a:solidFill>
                  <a:srgbClr val="FFFFFF"/>
                </a:solidFill>
                <a:latin typeface="Tahoma"/>
                <a:cs typeface="Tahoma"/>
              </a:rPr>
              <a:t>DISCURSO</a:t>
            </a:r>
            <a:r>
              <a:rPr sz="3200" b="1" spc="350" dirty="0">
                <a:solidFill>
                  <a:srgbClr val="FFFFFF"/>
                </a:solidFill>
                <a:latin typeface="Tahoma"/>
                <a:cs typeface="Tahoma"/>
              </a:rPr>
              <a:t> </a:t>
            </a:r>
            <a:r>
              <a:rPr sz="3200" b="1" spc="190" dirty="0">
                <a:solidFill>
                  <a:srgbClr val="FFFFFF"/>
                </a:solidFill>
                <a:latin typeface="Tahoma"/>
                <a:cs typeface="Tahoma"/>
              </a:rPr>
              <a:t>DO </a:t>
            </a:r>
            <a:r>
              <a:rPr sz="3200" b="1" spc="70" dirty="0">
                <a:solidFill>
                  <a:srgbClr val="FFFFFF"/>
                </a:solidFill>
                <a:latin typeface="Tahoma"/>
                <a:cs typeface="Tahoma"/>
              </a:rPr>
              <a:t>DINOSSAURO </a:t>
            </a:r>
            <a:r>
              <a:rPr sz="3200" b="1" spc="145" dirty="0">
                <a:solidFill>
                  <a:srgbClr val="FFFFFF"/>
                </a:solidFill>
                <a:latin typeface="Tahoma"/>
                <a:cs typeface="Tahoma"/>
              </a:rPr>
              <a:t>ONU</a:t>
            </a:r>
            <a:endParaRPr sz="3200">
              <a:latin typeface="Tahoma"/>
              <a:cs typeface="Tahoma"/>
            </a:endParaRPr>
          </a:p>
        </p:txBody>
      </p:sp>
      <p:sp>
        <p:nvSpPr>
          <p:cNvPr id="18" name="object 11">
            <a:extLst>
              <a:ext uri="{FF2B5EF4-FFF2-40B4-BE49-F238E27FC236}">
                <a16:creationId xmlns:a16="http://schemas.microsoft.com/office/drawing/2014/main" id="{BCBD03AA-E68A-8A2A-8115-C86270EDB198}"/>
              </a:ext>
            </a:extLst>
          </p:cNvPr>
          <p:cNvSpPr txBox="1">
            <a:spLocks/>
          </p:cNvSpPr>
          <p:nvPr/>
        </p:nvSpPr>
        <p:spPr>
          <a:xfrm>
            <a:off x="10439145" y="3021584"/>
            <a:ext cx="3796029" cy="1851025"/>
          </a:xfrm>
          <a:prstGeom prst="rect">
            <a:avLst/>
          </a:prstGeom>
        </p:spPr>
        <p:txBody>
          <a:bodyPr vert="horz" wrap="square" lIns="0" tIns="55244"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marR="5080" indent="-635">
              <a:lnSpc>
                <a:spcPct val="91400"/>
              </a:lnSpc>
              <a:spcBef>
                <a:spcPts val="434"/>
              </a:spcBef>
            </a:pPr>
            <a:r>
              <a:rPr lang="pt-BR" sz="3200" spc="90" dirty="0">
                <a:solidFill>
                  <a:srgbClr val="FFFFFF"/>
                </a:solidFill>
              </a:rPr>
              <a:t>(Conferência</a:t>
            </a:r>
            <a:r>
              <a:rPr lang="pt-BR" sz="3200" dirty="0">
                <a:solidFill>
                  <a:srgbClr val="FFFFFF"/>
                </a:solidFill>
              </a:rPr>
              <a:t> </a:t>
            </a:r>
            <a:r>
              <a:rPr lang="pt-BR" sz="3200" spc="105" dirty="0">
                <a:solidFill>
                  <a:srgbClr val="FFFFFF"/>
                </a:solidFill>
              </a:rPr>
              <a:t>das </a:t>
            </a:r>
            <a:r>
              <a:rPr lang="pt-BR" sz="3200" spc="70" dirty="0">
                <a:solidFill>
                  <a:srgbClr val="FFFFFF"/>
                </a:solidFill>
              </a:rPr>
              <a:t>Na</a:t>
            </a:r>
            <a:r>
              <a:rPr lang="pt-BR" sz="3200" spc="70" dirty="0">
                <a:solidFill>
                  <a:srgbClr val="FFFFFF"/>
                </a:solidFill>
                <a:latin typeface="Cambria"/>
                <a:cs typeface="Cambria"/>
              </a:rPr>
              <a:t>çõ</a:t>
            </a:r>
            <a:r>
              <a:rPr lang="pt-BR" sz="3200" spc="70" dirty="0">
                <a:solidFill>
                  <a:srgbClr val="FFFFFF"/>
                </a:solidFill>
              </a:rPr>
              <a:t>es</a:t>
            </a:r>
            <a:r>
              <a:rPr lang="pt-BR" sz="3200" spc="-10" dirty="0">
                <a:solidFill>
                  <a:srgbClr val="FFFFFF"/>
                </a:solidFill>
              </a:rPr>
              <a:t> </a:t>
            </a:r>
            <a:r>
              <a:rPr lang="pt-BR" sz="3200" spc="114" dirty="0">
                <a:solidFill>
                  <a:srgbClr val="FFFFFF"/>
                </a:solidFill>
              </a:rPr>
              <a:t>Unidas </a:t>
            </a:r>
            <a:r>
              <a:rPr lang="pt-BR" sz="3200" spc="125" dirty="0">
                <a:solidFill>
                  <a:srgbClr val="FFFFFF"/>
                </a:solidFill>
              </a:rPr>
              <a:t>sobre</a:t>
            </a:r>
            <a:r>
              <a:rPr lang="pt-BR" sz="3200" spc="-15" dirty="0">
                <a:solidFill>
                  <a:srgbClr val="FFFFFF"/>
                </a:solidFill>
              </a:rPr>
              <a:t> </a:t>
            </a:r>
            <a:r>
              <a:rPr lang="pt-BR" sz="3200" spc="110" dirty="0">
                <a:solidFill>
                  <a:srgbClr val="FFFFFF"/>
                </a:solidFill>
              </a:rPr>
              <a:t>Mudan</a:t>
            </a:r>
            <a:r>
              <a:rPr lang="pt-BR" sz="3200" spc="110" dirty="0">
                <a:solidFill>
                  <a:srgbClr val="FFFFFF"/>
                </a:solidFill>
                <a:latin typeface="Cambria"/>
                <a:cs typeface="Cambria"/>
              </a:rPr>
              <a:t>ç</a:t>
            </a:r>
            <a:r>
              <a:rPr lang="pt-BR" sz="3200" spc="110" dirty="0">
                <a:solidFill>
                  <a:srgbClr val="FFFFFF"/>
                </a:solidFill>
              </a:rPr>
              <a:t>a </a:t>
            </a:r>
            <a:r>
              <a:rPr lang="pt-BR" sz="3200" spc="175" dirty="0">
                <a:solidFill>
                  <a:srgbClr val="FFFFFF"/>
                </a:solidFill>
              </a:rPr>
              <a:t>do</a:t>
            </a:r>
            <a:r>
              <a:rPr lang="pt-BR" sz="3200" spc="-10" dirty="0">
                <a:solidFill>
                  <a:srgbClr val="FFFFFF"/>
                </a:solidFill>
              </a:rPr>
              <a:t> </a:t>
            </a:r>
            <a:r>
              <a:rPr lang="pt-BR" sz="3200" spc="135" dirty="0">
                <a:solidFill>
                  <a:srgbClr val="FFFFFF"/>
                </a:solidFill>
              </a:rPr>
              <a:t>Clima</a:t>
            </a:r>
            <a:r>
              <a:rPr lang="pt-BR" sz="3200" spc="-20" dirty="0">
                <a:solidFill>
                  <a:srgbClr val="FFFFFF"/>
                </a:solidFill>
              </a:rPr>
              <a:t> </a:t>
            </a:r>
            <a:r>
              <a:rPr lang="pt-BR" sz="3200" spc="175" dirty="0">
                <a:solidFill>
                  <a:srgbClr val="FFFFFF"/>
                </a:solidFill>
              </a:rPr>
              <a:t>de</a:t>
            </a:r>
            <a:r>
              <a:rPr lang="pt-BR" sz="3200" dirty="0">
                <a:solidFill>
                  <a:srgbClr val="FFFFFF"/>
                </a:solidFill>
              </a:rPr>
              <a:t> </a:t>
            </a:r>
            <a:r>
              <a:rPr lang="pt-BR" sz="3200" spc="-215" dirty="0">
                <a:solidFill>
                  <a:srgbClr val="FFFFFF"/>
                </a:solidFill>
              </a:rPr>
              <a:t>2021)</a:t>
            </a:r>
            <a:endParaRPr lang="pt-BR" sz="3200" dirty="0">
              <a:latin typeface="Cambria"/>
              <a:cs typeface="Cambria"/>
            </a:endParaRPr>
          </a:p>
        </p:txBody>
      </p:sp>
      <p:pic>
        <p:nvPicPr>
          <p:cNvPr id="37" name="Mídia Online 36" title="Não escolha a extinção">
            <a:hlinkClick r:id="" action="ppaction://media"/>
            <a:extLst>
              <a:ext uri="{FF2B5EF4-FFF2-40B4-BE49-F238E27FC236}">
                <a16:creationId xmlns:a16="http://schemas.microsoft.com/office/drawing/2014/main" id="{94E0851A-0F1E-5CB4-FA35-7B0309894F67}"/>
              </a:ext>
            </a:extLst>
          </p:cNvPr>
          <p:cNvPicPr>
            <a:picLocks noRot="1" noChangeAspect="1"/>
          </p:cNvPicPr>
          <p:nvPr>
            <a:videoFile r:link="rId1"/>
          </p:nvPr>
        </p:nvPicPr>
        <p:blipFill>
          <a:blip r:embed="rId5"/>
          <a:stretch>
            <a:fillRect/>
          </a:stretch>
        </p:blipFill>
        <p:spPr>
          <a:xfrm>
            <a:off x="4903089" y="1062609"/>
            <a:ext cx="10160000" cy="7620000"/>
          </a:xfrm>
          <a:prstGeom prst="rect">
            <a:avLst/>
          </a:prstGeom>
        </p:spPr>
      </p:pic>
      <p:sp>
        <p:nvSpPr>
          <p:cNvPr id="3" name="object 4">
            <a:extLst>
              <a:ext uri="{FF2B5EF4-FFF2-40B4-BE49-F238E27FC236}">
                <a16:creationId xmlns:a16="http://schemas.microsoft.com/office/drawing/2014/main" id="{DAE4A2C3-A063-FB45-AD76-4D58E199DE17}"/>
              </a:ext>
            </a:extLst>
          </p:cNvPr>
          <p:cNvSpPr txBox="1"/>
          <p:nvPr/>
        </p:nvSpPr>
        <p:spPr>
          <a:xfrm>
            <a:off x="6009640" y="9037946"/>
            <a:ext cx="6268720" cy="299720"/>
          </a:xfrm>
          <a:prstGeom prst="rect">
            <a:avLst/>
          </a:prstGeom>
        </p:spPr>
        <p:txBody>
          <a:bodyPr vert="horz" wrap="square" lIns="0" tIns="12700" rIns="0" bIns="0" rtlCol="0">
            <a:spAutoFit/>
          </a:bodyPr>
          <a:lstStyle/>
          <a:p>
            <a:pPr marL="12700">
              <a:lnSpc>
                <a:spcPct val="100000"/>
              </a:lnSpc>
              <a:spcBef>
                <a:spcPts val="100"/>
              </a:spcBef>
            </a:pPr>
            <a:r>
              <a:rPr sz="1800" b="1" u="sng" spc="-10" dirty="0">
                <a:solidFill>
                  <a:srgbClr val="122F7A"/>
                </a:solidFill>
                <a:uFill>
                  <a:solidFill>
                    <a:srgbClr val="122F7A"/>
                  </a:solidFill>
                </a:uFill>
                <a:latin typeface="Tahoma"/>
                <a:cs typeface="Tahoma"/>
                <a:hlinkClick r:id="rId6"/>
              </a:rPr>
              <a:t>https://www.youtube.com/watch?v=XgWet7KjB6A</a:t>
            </a:r>
            <a:endParaRPr sz="1800" dirty="0">
              <a:latin typeface="Tahoma"/>
              <a:cs typeface="Tahoma"/>
            </a:endParaRPr>
          </a:p>
        </p:txBody>
      </p:sp>
    </p:spTree>
    <p:extLst>
      <p:ext uri="{BB962C8B-B14F-4D97-AF65-F5344CB8AC3E}">
        <p14:creationId xmlns:p14="http://schemas.microsoft.com/office/powerpoint/2010/main" val="945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4134-EBCC-B325-6A96-8F7DC8FC473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EEABC4-0DE5-66A8-B3A6-52E96605C431}"/>
              </a:ext>
            </a:extLst>
          </p:cNvPr>
          <p:cNvSpPr/>
          <p:nvPr/>
        </p:nvSpPr>
        <p:spPr>
          <a:xfrm>
            <a:off x="5463" y="-5443"/>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3"/>
            <a:stretch>
              <a:fillRect/>
            </a:stretch>
          </a:blipFill>
        </p:spPr>
        <p:txBody>
          <a:bodyPr/>
          <a:lstStyle/>
          <a:p>
            <a:endParaRPr lang="pt-BR"/>
          </a:p>
        </p:txBody>
      </p:sp>
      <p:pic>
        <p:nvPicPr>
          <p:cNvPr id="5" name="Imagem 4" descr="Interface gráfica do usuário, Texto, Site&#10;&#10;O conteúdo gerado por IA pode estar incorreto.">
            <a:extLst>
              <a:ext uri="{FF2B5EF4-FFF2-40B4-BE49-F238E27FC236}">
                <a16:creationId xmlns:a16="http://schemas.microsoft.com/office/drawing/2014/main" id="{8505B3B9-AE88-7D0C-2D21-F72572953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800100"/>
            <a:ext cx="14784863" cy="7001416"/>
          </a:xfrm>
          <a:prstGeom prst="rect">
            <a:avLst/>
          </a:prstGeom>
        </p:spPr>
      </p:pic>
      <p:sp>
        <p:nvSpPr>
          <p:cNvPr id="6" name="CaixaDeTexto 5">
            <a:extLst>
              <a:ext uri="{FF2B5EF4-FFF2-40B4-BE49-F238E27FC236}">
                <a16:creationId xmlns:a16="http://schemas.microsoft.com/office/drawing/2014/main" id="{FFDFAFA1-B386-65E5-87F4-F1EE7BE6A015}"/>
              </a:ext>
            </a:extLst>
          </p:cNvPr>
          <p:cNvSpPr txBox="1"/>
          <p:nvPr/>
        </p:nvSpPr>
        <p:spPr>
          <a:xfrm>
            <a:off x="7010400" y="8572500"/>
            <a:ext cx="7086600" cy="646331"/>
          </a:xfrm>
          <a:prstGeom prst="rect">
            <a:avLst/>
          </a:prstGeom>
          <a:noFill/>
        </p:spPr>
        <p:txBody>
          <a:bodyPr wrap="square" rtlCol="0">
            <a:spAutoFit/>
          </a:bodyPr>
          <a:lstStyle/>
          <a:p>
            <a:r>
              <a:rPr lang="pt-BR" b="1" dirty="0"/>
              <a:t>https://www.camara.leg.br/noticias/1145337-camara-pode-votar-projetos-sobre-meio-ambiente-e-saude-na-semana-que-vem/</a:t>
            </a:r>
          </a:p>
        </p:txBody>
      </p:sp>
    </p:spTree>
    <p:extLst>
      <p:ext uri="{BB962C8B-B14F-4D97-AF65-F5344CB8AC3E}">
        <p14:creationId xmlns:p14="http://schemas.microsoft.com/office/powerpoint/2010/main" val="991119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6824</Words>
  <Application>Microsoft Office PowerPoint</Application>
  <PresentationFormat>Personalizar</PresentationFormat>
  <Paragraphs>833</Paragraphs>
  <Slides>79</Slides>
  <Notes>79</Notes>
  <HiddenSlides>0</HiddenSlides>
  <MMClips>2</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79</vt:i4>
      </vt:variant>
    </vt:vector>
  </HeadingPairs>
  <TitlesOfParts>
    <vt:vector size="89" baseType="lpstr">
      <vt:lpstr>Open Sans</vt:lpstr>
      <vt:lpstr>Calibri</vt:lpstr>
      <vt:lpstr>Cambria</vt:lpstr>
      <vt:lpstr>Open Sans Bold</vt:lpstr>
      <vt:lpstr>Open Sans Italics</vt:lpstr>
      <vt:lpstr>Times New Roman</vt:lpstr>
      <vt:lpstr>Arial</vt:lpstr>
      <vt:lpstr>Tahoma</vt:lpstr>
      <vt:lpstr>Verdana</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LICITAEXPO - SLIDE APRESENTAÇÃO _ PROFESSORES.pptx</dc:title>
  <dc:creator>Gisella Quaresma</dc:creator>
  <cp:lastModifiedBy>Gisella Quaresma</cp:lastModifiedBy>
  <cp:revision>4</cp:revision>
  <dcterms:created xsi:type="dcterms:W3CDTF">2006-08-16T00:00:00Z</dcterms:created>
  <dcterms:modified xsi:type="dcterms:W3CDTF">2025-03-31T15:00:08Z</dcterms:modified>
  <dc:identifier>DAGipQAZQ7g</dc:identifier>
</cp:coreProperties>
</file>